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7.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notesSlides/notesSlide13.xml" ContentType="application/vnd.openxmlformats-officedocument.presentationml.notesSl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1.xml" ContentType="application/vnd.openxmlformats-officedocument.themeOverride+xml"/>
  <Override PartName="/ppt/notesSlides/notesSlide16.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5.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6.xml" ContentType="application/vnd.openxmlformats-officedocument.themeOverride+xml"/>
  <Override PartName="/ppt/drawings/drawing1.xml" ContentType="application/vnd.openxmlformats-officedocument.drawingml.chartshapes+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7.xml" ContentType="application/vnd.openxmlformats-officedocument.themeOverrid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8.xml" ContentType="application/vnd.openxmlformats-officedocument.themeOverride+xml"/>
  <Override PartName="/ppt/notesSlides/notesSlide27.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9.xml" ContentType="application/vnd.openxmlformats-officedocument.themeOverride+xml"/>
  <Override PartName="/ppt/notesSlides/notesSlide28.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30.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theme/themeOverride3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handoutMasterIdLst>
    <p:handoutMasterId r:id="rId93"/>
  </p:handoutMasterIdLst>
  <p:sldIdLst>
    <p:sldId id="258" r:id="rId5"/>
    <p:sldId id="946" r:id="rId6"/>
    <p:sldId id="957" r:id="rId7"/>
    <p:sldId id="955" r:id="rId8"/>
    <p:sldId id="1000" r:id="rId9"/>
    <p:sldId id="943" r:id="rId10"/>
    <p:sldId id="950" r:id="rId11"/>
    <p:sldId id="951" r:id="rId12"/>
    <p:sldId id="953" r:id="rId13"/>
    <p:sldId id="952" r:id="rId14"/>
    <p:sldId id="945" r:id="rId15"/>
    <p:sldId id="966" r:id="rId16"/>
    <p:sldId id="998" r:id="rId17"/>
    <p:sldId id="999" r:id="rId18"/>
    <p:sldId id="997" r:id="rId19"/>
    <p:sldId id="995" r:id="rId20"/>
    <p:sldId id="996" r:id="rId21"/>
    <p:sldId id="905" r:id="rId22"/>
    <p:sldId id="1121" r:id="rId23"/>
    <p:sldId id="1150" r:id="rId24"/>
    <p:sldId id="1154" r:id="rId25"/>
    <p:sldId id="1157" r:id="rId26"/>
    <p:sldId id="1156" r:id="rId27"/>
    <p:sldId id="1125" r:id="rId28"/>
    <p:sldId id="1130" r:id="rId29"/>
    <p:sldId id="1161" r:id="rId30"/>
    <p:sldId id="1163" r:id="rId31"/>
    <p:sldId id="1127" r:id="rId32"/>
    <p:sldId id="1164" r:id="rId33"/>
    <p:sldId id="1165" r:id="rId34"/>
    <p:sldId id="1053" r:id="rId35"/>
    <p:sldId id="1054" r:id="rId36"/>
    <p:sldId id="1122" r:id="rId37"/>
    <p:sldId id="1166" r:id="rId38"/>
    <p:sldId id="1146" r:id="rId39"/>
    <p:sldId id="1056" r:id="rId40"/>
    <p:sldId id="907" r:id="rId41"/>
    <p:sldId id="1180" r:id="rId42"/>
    <p:sldId id="1181" r:id="rId43"/>
    <p:sldId id="1183" r:id="rId44"/>
    <p:sldId id="1131" r:id="rId45"/>
    <p:sldId id="1172" r:id="rId46"/>
    <p:sldId id="1173" r:id="rId47"/>
    <p:sldId id="1174" r:id="rId48"/>
    <p:sldId id="1136" r:id="rId49"/>
    <p:sldId id="1176" r:id="rId50"/>
    <p:sldId id="1179" r:id="rId51"/>
    <p:sldId id="908" r:id="rId52"/>
    <p:sldId id="1085" r:id="rId53"/>
    <p:sldId id="1185" r:id="rId54"/>
    <p:sldId id="1187" r:id="rId55"/>
    <p:sldId id="1189" r:id="rId56"/>
    <p:sldId id="1098" r:id="rId57"/>
    <p:sldId id="1192" r:id="rId58"/>
    <p:sldId id="1191" r:id="rId59"/>
    <p:sldId id="1086" r:id="rId60"/>
    <p:sldId id="1137" r:id="rId61"/>
    <p:sldId id="1193" r:id="rId62"/>
    <p:sldId id="1139" r:id="rId63"/>
    <p:sldId id="1087" r:id="rId64"/>
    <p:sldId id="1196" r:id="rId65"/>
    <p:sldId id="1088" r:id="rId66"/>
    <p:sldId id="1142" r:id="rId67"/>
    <p:sldId id="961" r:id="rId68"/>
    <p:sldId id="968" r:id="rId69"/>
    <p:sldId id="963" r:id="rId70"/>
    <p:sldId id="971" r:id="rId71"/>
    <p:sldId id="972" r:id="rId72"/>
    <p:sldId id="975" r:id="rId73"/>
    <p:sldId id="973" r:id="rId74"/>
    <p:sldId id="977" r:id="rId75"/>
    <p:sldId id="978" r:id="rId76"/>
    <p:sldId id="979" r:id="rId77"/>
    <p:sldId id="980" r:id="rId78"/>
    <p:sldId id="981" r:id="rId79"/>
    <p:sldId id="983" r:id="rId80"/>
    <p:sldId id="1002" r:id="rId81"/>
    <p:sldId id="1144" r:id="rId82"/>
    <p:sldId id="965" r:id="rId83"/>
    <p:sldId id="964" r:id="rId84"/>
    <p:sldId id="962" r:id="rId85"/>
    <p:sldId id="989" r:id="rId86"/>
    <p:sldId id="991" r:id="rId87"/>
    <p:sldId id="992" r:id="rId88"/>
    <p:sldId id="993" r:id="rId89"/>
    <p:sldId id="994" r:id="rId90"/>
    <p:sldId id="1004" r:id="rId91"/>
  </p:sldIdLst>
  <p:sldSz cx="9144000" cy="6858000" type="screen4x3"/>
  <p:notesSz cx="6797675" cy="9926638"/>
  <p:custDataLst>
    <p:tags r:id="rId9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039" userDrawn="1">
          <p15:clr>
            <a:srgbClr val="A4A3A4"/>
          </p15:clr>
        </p15:guide>
        <p15:guide id="3" orient="horz" pos="2772" userDrawn="1">
          <p15:clr>
            <a:srgbClr val="A4A3A4"/>
          </p15:clr>
        </p15:guide>
        <p15:guide id="4" orient="horz" pos="4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cile coourant" initials="cc" lastIdx="38" clrIdx="0">
    <p:extLst>
      <p:ext uri="{19B8F6BF-5375-455C-9EA6-DF929625EA0E}">
        <p15:presenceInfo xmlns:p15="http://schemas.microsoft.com/office/powerpoint/2012/main" userId="dbcc730eb9855d77" providerId="Windows Live"/>
      </p:ext>
    </p:extLst>
  </p:cmAuthor>
  <p:cmAuthor id="2" name="David MAWAS" initials="DM" lastIdx="29" clrIdx="1">
    <p:extLst>
      <p:ext uri="{19B8F6BF-5375-455C-9EA6-DF929625EA0E}">
        <p15:presenceInfo xmlns:p15="http://schemas.microsoft.com/office/powerpoint/2012/main" userId="David MAWAS" providerId="None"/>
      </p:ext>
    </p:extLst>
  </p:cmAuthor>
  <p:cmAuthor id="3" name="Laure BASSOULS" initials="LAB" lastIdx="5" clrIdx="2">
    <p:extLst>
      <p:ext uri="{19B8F6BF-5375-455C-9EA6-DF929625EA0E}">
        <p15:presenceInfo xmlns:p15="http://schemas.microsoft.com/office/powerpoint/2012/main" userId="Laure BASSOULS" providerId="None"/>
      </p:ext>
    </p:extLst>
  </p:cmAuthor>
  <p:cmAuthor id="4" name="f.moulere@groupe-eneis.com" initials="f" lastIdx="37" clrIdx="3">
    <p:extLst>
      <p:ext uri="{19B8F6BF-5375-455C-9EA6-DF929625EA0E}">
        <p15:presenceInfo xmlns:p15="http://schemas.microsoft.com/office/powerpoint/2012/main" userId="f.moulere@groupe-eneis.com" providerId="None"/>
      </p:ext>
    </p:extLst>
  </p:cmAuthor>
  <p:cmAuthor id="5" name="Henri Lepers" initials="HL" lastIdx="2" clrIdx="4">
    <p:extLst>
      <p:ext uri="{19B8F6BF-5375-455C-9EA6-DF929625EA0E}">
        <p15:presenceInfo xmlns:p15="http://schemas.microsoft.com/office/powerpoint/2012/main" userId="cfd01ec637454d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E1A"/>
    <a:srgbClr val="830B13"/>
    <a:srgbClr val="0081E2"/>
    <a:srgbClr val="FAC4C8"/>
    <a:srgbClr val="FECAB0"/>
    <a:srgbClr val="005696"/>
    <a:srgbClr val="710008"/>
    <a:srgbClr val="6D6D6D"/>
    <a:srgbClr val="BDBDBD"/>
    <a:srgbClr val="FE6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3" autoAdjust="0"/>
    <p:restoredTop sz="83207" autoAdjust="0"/>
  </p:normalViewPr>
  <p:slideViewPr>
    <p:cSldViewPr snapToGrid="0" snapToObjects="1" showGuides="1">
      <p:cViewPr varScale="1">
        <p:scale>
          <a:sx n="93" d="100"/>
          <a:sy n="93" d="100"/>
        </p:scale>
        <p:origin x="2232" y="90"/>
      </p:cViewPr>
      <p:guideLst>
        <p:guide pos="3039"/>
        <p:guide orient="horz" pos="2772"/>
        <p:guide orient="horz" pos="459"/>
      </p:guideLst>
    </p:cSldViewPr>
  </p:slideViewPr>
  <p:outlineViewPr>
    <p:cViewPr>
      <p:scale>
        <a:sx n="33" d="100"/>
        <a:sy n="33" d="100"/>
      </p:scale>
      <p:origin x="0" y="-41120"/>
    </p:cViewPr>
  </p:outlineViewPr>
  <p:notesTextViewPr>
    <p:cViewPr>
      <p:scale>
        <a:sx n="75" d="100"/>
        <a:sy n="75" d="100"/>
      </p:scale>
      <p:origin x="0" y="0"/>
    </p:cViewPr>
  </p:notesTextViewPr>
  <p:notesViewPr>
    <p:cSldViewPr snapToGrid="0" snapToObjects="1">
      <p:cViewPr varScale="1">
        <p:scale>
          <a:sx n="54" d="100"/>
          <a:sy n="54" d="100"/>
        </p:scale>
        <p:origin x="2631"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hlepers\Dropbox%20(ENEIS%20Conseil)\Gestion%20PDH\Missions\ARS%20Bretagne%20SSIAD\2.Diagnostic\5.%20Rapport\ARSB_SSIAD_BDD_questionnaire_V20190218.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hlepers\Dropbox%20(ENEIS%20Conseil)\Gestion%20PDH\10.%20Missions%20PAPH\ARS%20Bretagne%20SSIAD\2.Diagnostic\5.%20Rapport\ARSB_SSIAD_BDD_questionnaire_V20190326.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vjacques\AppData\Roaming\Microsoft\Excel\ARSB_SSIAD_BDD_questionnaire_V20190326%20(version%201).xlsb"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vjacques\AppData\Roaming\Microsoft\Excel\ARSB_SSIAD_BDD_questionnaire_V20190326%20(version%201).xlsb"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vjacques\AppData\Roaming\Microsoft\Excel\ARSB_SSIAD_BDD_questionnaire_V20190326%20(version%201).xlsb"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vjacques\AppData\Roaming\Microsoft\Excel\ARSB_SSIAD_BDD_questionnaire_V20190326%20(version%201).xlsb"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vjacques\AppData\Roaming\Microsoft\Excel\ARSB_SSIAD_BDD_questionnaire_V20190326%20(version%201).xlsb"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vjacques\AppData\Roaming\Microsoft\Excel\ARSB_SSIAD_BDD_questionnaire_V20190326%20(version%201).xlsb"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vjacques\Dropbox%20(ENEIS%20Conseil)\Gestion%20PDH\Missions\ARS%20Bretagne%20SSIAD\2.Diagnostic\5.%20Rapport\ARSB_SSIAD_BDD_questionnaire_V20190326.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vjacques\Dropbox%20(ENEIS%20Conseil)\Gestion%20PDH\Missions\ARS%20Bretagne%20SSIAD\2.Diagnostic\5.%20Rapport\ARSB_SSIAD_BDD_questionnaire_V20190326.xlsx"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C:\Users\vjacques\Dropbox%20(ENEIS%20Conseil)\Gestion%20PDH\Missions\ARS%20Bretagne%20SSIAD\2.Diagnostic\5.%20Rapport\ARSB_SSIAD_BDD_questionnaire_V20190218.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lepers\Dropbox%20(ENEIS%20Conseil)\Gestion%20PDH\Missions\ARS%20Bretagne%20SSIAD\2.Diagnostic\5.%20Rapport\ARSB_SSIAD_BDD_questionnaire_V20190218.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vjacques\Dropbox%20(ENEIS%20Conseil)\Gestion%20PDH\Missions\ARS%20Bretagne%20SSIAD\2.Diagnostic\5.%20Rapport\ARSB_SSIAD_BDD_questionnaire_V20190218.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C:\Users\vjacques\Dropbox%20(ENEIS%20Conseil)\Gestion%20PDH\Missions\ARS%20Bretagne%20SSIAD\2.Diagnostic\5.%20Rapport\ARSB_SSIAD_BDD_questionnaire_V20190218.xlsx" TargetMode="External"/><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vjacques\Dropbox%20(ENEIS%20Conseil)\Gestion%20PDH\Missions\ARS%20Bretagne%20SSIAD\2.Diagnostic\5.%20Rapport\ARSB_SSIAD_BDD_questionnaire_V20190218.xlsx" TargetMode="External"/></Relationships>
</file>

<file path=ppt/charts/_rels/chart23.xml.rels><?xml version="1.0" encoding="UTF-8" standalone="yes"?>
<Relationships xmlns="http://schemas.openxmlformats.org/package/2006/relationships"><Relationship Id="rId2" Type="http://schemas.openxmlformats.org/officeDocument/2006/relationships/oleObject" Target="file:///C:\Users\vjacques\Desktop\ARSB_SSIAD_BDD_questionnaire_V20190218.xlsx" TargetMode="External"/><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vjacques\Dropbox%20(ENEIS%20Conseil)\Gestion%20PDH\Missions\ARS%20Bretagne%20SSIAD\2.Diagnostic\5.%20Rapport\ARSB_SSIAD_BDD_questionnaire_V20190218.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vjacques\Desktop\ARSB_SSIAD_BDD_questionnaire_V20190218%20VJ.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vjacques\Desktop\ARSB_SSIAD_BDD_questionnaire_V20190218%20VJ.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xml"/><Relationship Id="rId4" Type="http://schemas.openxmlformats.org/officeDocument/2006/relationships/oleObject" Target="file:///C:\Users\vjacques\Dropbox%20(ENEIS%20Conseil)\Gestion%20PDH\Missions\ARS%20Bretagne%20SSIAD\2.Diagnostic\5.%20Rapport\ARSB_SSIAD_BDD_questionnaire_V20190218.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vjacques\Dropbox%20(ENEIS%20Conseil)\Gestion%20PDH\Missions\ARS%20Bretagne%20SSIAD\2.Diagnostic\5.%20Rapport\ARSB_SSIAD_BDD_questionnaire_V20190218.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vjacques\Dropbox%20(ENEIS%20Conseil)\Gestion%20PDH\10.%20Missions%20PAPH\ARS%20Bretagne%20SSIAD\2.Diagnostic\5.%20Rapport\ARSB_SSIAD_BDD_questionnaire_V20190326%20(Modifications%20de%20Valentin,%202019-05-24).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hlepers\Dropbox%20(ENEIS%20Conseil)\Gestion%20PDH\Missions\ARS%20Bretagne%20SSIAD\2.Diagnostic\5.%20Rapport\ARSB_SSIAD_BDD_questionnaire_V20190218.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vjacques\Dropbox%20(ENEIS%20Conseil)\Gestion%20PDH\Missions\ARS%20Bretagne%20SSIAD\2.Diagnostic\5.%20Rapport\ARSB_SSIAD_BDD_questionnaire_V20190218.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vjacques\Dropbox%20(ENEIS%20Conseil)\Gestion%20PDH\Missions\ARS%20Bretagne%20SSIAD\2.Diagnostic\5.%20Rapport\ARSB_SSIAD_BDD_questionnaire_V20190218.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3.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3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hlepers\Dropbox%20(ENEIS%20Conseil)\Gestion%20PDH\Missions\ARS%20Bretagne%20SSIAD\2.Diagnostic\5.%20Rapport\ARSB_SSIAD_BDD_questionnaire_V20190218.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hlepers\Dropbox%20(ENEIS%20Conseil)\Gestion%20PDH\Missions\ARS%20Bretagne%20SSIAD\2.Diagnostic\5.%20Rapport\ARSB_SSIAD_BDD_questionnaire_V20190218.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hlepers\Dropbox%20(ENEIS%20Conseil)\Gestion%20PDH\Missions\ARS%20Bretagne%20SSIAD\2.Diagnostic\5.%20Rapport\ARSB_SSIAD_BDD_questionnaire_V20190218.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oleObject" Target="file:///C:\Users\hlepers\Dropbox%20(ENEIS%20Conseil)\Gestion%20PDH\Missions\ARS%20Bretagne%20SSIAD\2.Diagnostic\5.%20Rapport\ARSB_SSIAD_BDD_questionnaire_V20190218.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hlepers\Dropbox%20(ENEIS%20Conseil)\Gestion%20PDH\Missions\ARS%20Bretagne%20SSIAD\2.Diagnostic\5.%20Rapport\ARSB_SSIAD_BDD_questionnaire_V20190218.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hlepers\Dropbox%20(ENEIS%20Conseil)\Gestion%20PDH\10.%20Missions%20PAPH\ARS%20Bretagne%20SSIAD\2.Diagnostic\5.%20Rapport\ARSB_SSIAD_BDD_questionnaire_V201903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8153843613631622E-3"/>
          <c:y val="0"/>
        </c:manualLayout>
      </c:layout>
      <c:overlay val="0"/>
      <c:spPr>
        <a:noFill/>
        <a:ln>
          <a:noFill/>
        </a:ln>
        <a:effectLst/>
      </c:spPr>
      <c:txPr>
        <a:bodyPr rot="0" spcFirstLastPara="1" vertOverflow="ellipsis" vert="horz" wrap="square" anchor="ctr" anchorCtr="1"/>
        <a:lstStyle/>
        <a:p>
          <a:pPr algn="l">
            <a:defRPr sz="900" b="0" i="0" u="sng"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5478385063966447"/>
          <c:y val="0.33910117851209298"/>
          <c:w val="0.3793992546408968"/>
          <c:h val="0.62041182963200703"/>
        </c:manualLayout>
      </c:layout>
      <c:barChart>
        <c:barDir val="bar"/>
        <c:grouping val="clustered"/>
        <c:varyColors val="0"/>
        <c:ser>
          <c:idx val="0"/>
          <c:order val="0"/>
          <c:tx>
            <c:strRef>
              <c:f>'Traitement partie II'!$B$129</c:f>
              <c:strCache>
                <c:ptCount val="1"/>
                <c:pt idx="0">
                  <c:v>Classification des patients de la file active PA selon leur lieu de vie</c:v>
                </c:pt>
              </c:strCache>
            </c:strRef>
          </c:tx>
          <c:spPr>
            <a:solidFill>
              <a:schemeClr val="accent1"/>
            </a:solidFill>
            <a:ln w="19050">
              <a:no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spPr>
              <a:solidFill>
                <a:schemeClr val="accent2"/>
              </a:solidFill>
              <a:ln w="19050">
                <a:noFill/>
              </a:ln>
              <a:effectLst/>
            </c:spPr>
            <c:extLst>
              <c:ext xmlns:c16="http://schemas.microsoft.com/office/drawing/2014/chart" uri="{C3380CC4-5D6E-409C-BE32-E72D297353CC}">
                <c16:uniqueId val="{00000002-676E-49E7-A18A-1CBFC0A3A14C}"/>
              </c:ext>
            </c:extLst>
          </c:dPt>
          <c:dPt>
            <c:idx val="2"/>
            <c:invertIfNegative val="0"/>
            <c:bubble3D val="0"/>
            <c:spPr>
              <a:solidFill>
                <a:schemeClr val="accent5"/>
              </a:solidFill>
              <a:ln w="19050">
                <a:noFill/>
              </a:ln>
              <a:effectLst/>
            </c:spPr>
            <c:extLst>
              <c:ext xmlns:c16="http://schemas.microsoft.com/office/drawing/2014/chart" uri="{C3380CC4-5D6E-409C-BE32-E72D297353CC}">
                <c16:uniqueId val="{00000003-676E-49E7-A18A-1CBFC0A3A14C}"/>
              </c:ext>
            </c:extLst>
          </c:dPt>
          <c:dPt>
            <c:idx val="3"/>
            <c:invertIfNegative val="0"/>
            <c:bubble3D val="0"/>
            <c:spPr>
              <a:solidFill>
                <a:schemeClr val="accent4"/>
              </a:solidFill>
              <a:ln w="19050">
                <a:noFill/>
              </a:ln>
              <a:effectLst/>
            </c:spPr>
            <c:extLst>
              <c:ext xmlns:c16="http://schemas.microsoft.com/office/drawing/2014/chart" uri="{C3380CC4-5D6E-409C-BE32-E72D297353CC}">
                <c16:uniqueId val="{00000004-676E-49E7-A18A-1CBFC0A3A14C}"/>
              </c:ext>
            </c:extLst>
          </c:dPt>
          <c:dLbls>
            <c:dLbl>
              <c:idx val="0"/>
              <c:layout>
                <c:manualLayout>
                  <c:x val="-6.1369747494173933E-4"/>
                  <c:y val="1.34686895197755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8.294121373837606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1.0910999606692118E-2"/>
                  <c:y val="-2.31144511931311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6E-49E7-A18A-1CBFC0A3A14C}"/>
                </c:ext>
              </c:extLst>
            </c:dLbl>
            <c:dLbl>
              <c:idx val="3"/>
              <c:layout>
                <c:manualLayout>
                  <c:x val="1.130466848694235E-3"/>
                  <c:y val="7.1701808440878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partie II'!$C$129:$D$129</c:f>
              <c:strCache>
                <c:ptCount val="2"/>
                <c:pt idx="0">
                  <c:v>Autre</c:v>
                </c:pt>
                <c:pt idx="1">
                  <c:v>Domicile </c:v>
                </c:pt>
              </c:strCache>
            </c:strRef>
          </c:cat>
          <c:val>
            <c:numRef>
              <c:f>'Traitement partie II'!$C$131:$D$131</c:f>
              <c:numCache>
                <c:formatCode>0.0%</c:formatCode>
                <c:ptCount val="2"/>
                <c:pt idx="0">
                  <c:v>3.0073221757322188E-2</c:v>
                </c:pt>
                <c:pt idx="1">
                  <c:v>0.96992677824267781</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05847680"/>
        <c:axId val="205846504"/>
      </c:barChart>
      <c:valAx>
        <c:axId val="205846504"/>
        <c:scaling>
          <c:orientation val="minMax"/>
        </c:scaling>
        <c:delete val="1"/>
        <c:axPos val="b"/>
        <c:numFmt formatCode="0.0%" sourceLinked="1"/>
        <c:majorTickMark val="out"/>
        <c:minorTickMark val="none"/>
        <c:tickLblPos val="nextTo"/>
        <c:crossAx val="205847680"/>
        <c:crosses val="autoZero"/>
        <c:crossBetween val="between"/>
      </c:valAx>
      <c:catAx>
        <c:axId val="2058476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0584650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5564440191522552E-4"/>
          <c:y val="0"/>
        </c:manualLayout>
      </c:layout>
      <c:overlay val="0"/>
      <c:spPr>
        <a:noFill/>
        <a:ln>
          <a:noFill/>
        </a:ln>
        <a:effectLst/>
      </c:spPr>
      <c:txPr>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3092732667277885"/>
          <c:y val="0.29628444602848025"/>
          <c:w val="0.5311543634875292"/>
          <c:h val="0.54797171416074009"/>
        </c:manualLayout>
      </c:layout>
      <c:barChart>
        <c:barDir val="bar"/>
        <c:grouping val="clustered"/>
        <c:varyColors val="0"/>
        <c:ser>
          <c:idx val="0"/>
          <c:order val="0"/>
          <c:tx>
            <c:strRef>
              <c:f>'Traitement partie II'!$O$625</c:f>
              <c:strCache>
                <c:ptCount val="1"/>
                <c:pt idx="0">
                  <c:v>Part totale des interventions en doublon pour les patients PH</c:v>
                </c:pt>
              </c:strCache>
            </c:strRef>
          </c:tx>
          <c:spPr>
            <a:solidFill>
              <a:srgbClr val="FFAA00"/>
            </a:solidFill>
            <a:ln w="19050">
              <a:no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extLst>
              <c:ext xmlns:c16="http://schemas.microsoft.com/office/drawing/2014/chart" uri="{C3380CC4-5D6E-409C-BE32-E72D297353CC}">
                <c16:uniqueId val="{00000002-676E-49E7-A18A-1CBFC0A3A14C}"/>
              </c:ext>
            </c:extLst>
          </c:dPt>
          <c:dPt>
            <c:idx val="2"/>
            <c:invertIfNegative val="0"/>
            <c:bubble3D val="0"/>
            <c:extLst>
              <c:ext xmlns:c16="http://schemas.microsoft.com/office/drawing/2014/chart" uri="{C3380CC4-5D6E-409C-BE32-E72D297353CC}">
                <c16:uniqueId val="{00000003-676E-49E7-A18A-1CBFC0A3A14C}"/>
              </c:ext>
            </c:extLst>
          </c:dPt>
          <c:dPt>
            <c:idx val="3"/>
            <c:invertIfNegative val="0"/>
            <c:bubble3D val="0"/>
            <c:extLst>
              <c:ext xmlns:c16="http://schemas.microsoft.com/office/drawing/2014/chart" uri="{C3380CC4-5D6E-409C-BE32-E72D297353CC}">
                <c16:uniqueId val="{00000004-676E-49E7-A18A-1CBFC0A3A14C}"/>
              </c:ext>
            </c:extLst>
          </c:dPt>
          <c:dLbls>
            <c:dLbl>
              <c:idx val="0"/>
              <c:layout>
                <c:manualLayout>
                  <c:x val="-3.2296587926510206E-3"/>
                  <c:y val="-3.230898221055701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4.7880577427821518E-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3.2291936723052583E-3"/>
                  <c:y val="-6.63235434062752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6E-49E7-A18A-1CBFC0A3A14C}"/>
                </c:ext>
              </c:extLst>
            </c:dLbl>
            <c:dLbl>
              <c:idx val="3"/>
              <c:layout>
                <c:manualLayout>
                  <c:x val="-5.4772445730501801E-2"/>
                  <c:y val="-0.102127659574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partie II'!$N$626:$N$628</c:f>
              <c:strCache>
                <c:ptCount val="3"/>
                <c:pt idx="0">
                  <c:v>SSIAD de petite taille</c:v>
                </c:pt>
                <c:pt idx="1">
                  <c:v>SSIAD de taille moyenne</c:v>
                </c:pt>
                <c:pt idx="2">
                  <c:v>SSIAD de grande taille</c:v>
                </c:pt>
              </c:strCache>
            </c:strRef>
          </c:cat>
          <c:val>
            <c:numRef>
              <c:f>'Traitement partie II'!$O$626:$O$628</c:f>
              <c:numCache>
                <c:formatCode>0%</c:formatCode>
                <c:ptCount val="3"/>
                <c:pt idx="0">
                  <c:v>0.27027027027027029</c:v>
                </c:pt>
                <c:pt idx="1">
                  <c:v>0.30841121495327101</c:v>
                </c:pt>
                <c:pt idx="2">
                  <c:v>0.12631578947368421</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24949880"/>
        <c:axId val="224955368"/>
      </c:barChart>
      <c:valAx>
        <c:axId val="224955368"/>
        <c:scaling>
          <c:orientation val="minMax"/>
        </c:scaling>
        <c:delete val="1"/>
        <c:axPos val="b"/>
        <c:numFmt formatCode="0%" sourceLinked="1"/>
        <c:majorTickMark val="out"/>
        <c:minorTickMark val="none"/>
        <c:tickLblPos val="nextTo"/>
        <c:crossAx val="224949880"/>
        <c:crosses val="autoZero"/>
        <c:crossBetween val="between"/>
      </c:valAx>
      <c:catAx>
        <c:axId val="2249498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4955368"/>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r-FR" sz="1000" b="0" i="0" u="sng" strike="noStrike" baseline="0" dirty="0">
                <a:effectLst/>
                <a:latin typeface="Arial" panose="020B0604020202020204" pitchFamily="34" charset="0"/>
                <a:cs typeface="Arial" panose="020B0604020202020204" pitchFamily="34" charset="0"/>
              </a:rPr>
              <a:t>Taux de couverture moyen des SSIAD PA par département</a:t>
            </a:r>
            <a:r>
              <a:rPr lang="fr-FR" sz="1000" b="0" i="0" u="sng" strike="noStrike" baseline="0" dirty="0">
                <a:latin typeface="Arial" panose="020B0604020202020204" pitchFamily="34" charset="0"/>
                <a:cs typeface="Arial" panose="020B0604020202020204" pitchFamily="34" charset="0"/>
              </a:rPr>
              <a:t> </a:t>
            </a:r>
            <a:endParaRPr lang="fr-FR" sz="1000" u="sng" dirty="0">
              <a:latin typeface="Arial" panose="020B0604020202020204" pitchFamily="34" charset="0"/>
              <a:cs typeface="Arial" panose="020B0604020202020204" pitchFamily="34" charset="0"/>
            </a:endParaRPr>
          </a:p>
        </c:rich>
      </c:tx>
      <c:layout>
        <c:manualLayout>
          <c:xMode val="edge"/>
          <c:yMode val="edge"/>
          <c:x val="1.4839185724493179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0406390540281791E-2"/>
          <c:y val="0.20735550603626679"/>
          <c:w val="0.66560115373705731"/>
          <c:h val="0.53006126627426275"/>
        </c:manualLayout>
      </c:layout>
      <c:barChart>
        <c:barDir val="col"/>
        <c:grouping val="clustered"/>
        <c:varyColors val="0"/>
        <c:ser>
          <c:idx val="0"/>
          <c:order val="0"/>
          <c:tx>
            <c:strRef>
              <c:f>'Traitement données ARS'!$C$4</c:f>
              <c:strCache>
                <c:ptCount val="1"/>
              </c:strCache>
            </c:strRef>
          </c:tx>
          <c:spPr>
            <a:solidFill>
              <a:srgbClr val="FF6C00"/>
            </a:solidFill>
            <a:ln>
              <a:noFill/>
            </a:ln>
            <a:effectLst/>
          </c:spPr>
          <c:invertIfNegative val="0"/>
          <c:dLbls>
            <c:dLbl>
              <c:idx val="0"/>
              <c:layout>
                <c:manualLayout>
                  <c:x val="-1.4925843396396552E-4"/>
                  <c:y val="-7.674665839383468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87F-414C-83D1-47FDC9D7AD11}"/>
                </c:ext>
              </c:extLst>
            </c:dLbl>
            <c:dLbl>
              <c:idx val="1"/>
              <c:layout>
                <c:manualLayout>
                  <c:x val="-5.0925337632079971E-17"/>
                  <c:y val="1.65004374453193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87F-414C-83D1-47FDC9D7AD11}"/>
                </c:ext>
              </c:extLst>
            </c:dLbl>
            <c:dLbl>
              <c:idx val="2"/>
              <c:layout>
                <c:manualLayout>
                  <c:x val="0"/>
                  <c:y val="2.029928550597839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87F-414C-83D1-47FDC9D7AD11}"/>
                </c:ext>
              </c:extLst>
            </c:dLbl>
            <c:dLbl>
              <c:idx val="3"/>
              <c:layout>
                <c:manualLayout>
                  <c:x val="0"/>
                  <c:y val="-6.726720364408157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87F-414C-83D1-47FDC9D7AD1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données ARS'!$B$5:$B$8</c:f>
              <c:strCache>
                <c:ptCount val="4"/>
                <c:pt idx="0">
                  <c:v>Finistère</c:v>
                </c:pt>
                <c:pt idx="1">
                  <c:v>Côtes d'Armor</c:v>
                </c:pt>
                <c:pt idx="2">
                  <c:v>Morbihan</c:v>
                </c:pt>
                <c:pt idx="3">
                  <c:v>Ille et Vilaine</c:v>
                </c:pt>
              </c:strCache>
            </c:strRef>
          </c:cat>
          <c:val>
            <c:numRef>
              <c:f>'Traitement données ARS'!$C$5:$C$8</c:f>
              <c:numCache>
                <c:formatCode>0.0</c:formatCode>
                <c:ptCount val="4"/>
                <c:pt idx="0">
                  <c:v>16.759282969530304</c:v>
                </c:pt>
                <c:pt idx="1">
                  <c:v>25.493898736958251</c:v>
                </c:pt>
                <c:pt idx="2">
                  <c:v>28.539502420758261</c:v>
                </c:pt>
                <c:pt idx="3">
                  <c:v>17.720059402490971</c:v>
                </c:pt>
              </c:numCache>
            </c:numRef>
          </c:val>
          <c:extLst>
            <c:ext xmlns:c16="http://schemas.microsoft.com/office/drawing/2014/chart" uri="{C3380CC4-5D6E-409C-BE32-E72D297353CC}">
              <c16:uniqueId val="{00000004-987F-414C-83D1-47FDC9D7AD11}"/>
            </c:ext>
          </c:extLst>
        </c:ser>
        <c:dLbls>
          <c:showLegendKey val="0"/>
          <c:showVal val="0"/>
          <c:showCatName val="0"/>
          <c:showSerName val="0"/>
          <c:showPercent val="0"/>
          <c:showBubbleSize val="0"/>
        </c:dLbls>
        <c:gapWidth val="150"/>
        <c:axId val="209496896"/>
        <c:axId val="209501600"/>
      </c:barChart>
      <c:lineChart>
        <c:grouping val="standard"/>
        <c:varyColors val="0"/>
        <c:ser>
          <c:idx val="4"/>
          <c:order val="1"/>
          <c:tx>
            <c:strRef>
              <c:f>'Traitement données ARS'!$D$4</c:f>
              <c:strCache>
                <c:ptCount val="1"/>
                <c:pt idx="0">
                  <c:v>Région Bretagne</c:v>
                </c:pt>
              </c:strCache>
            </c:strRef>
          </c:tx>
          <c:spPr>
            <a:ln w="28575" cap="rnd">
              <a:solidFill>
                <a:srgbClr val="AF0E1A"/>
              </a:solidFill>
              <a:round/>
            </a:ln>
            <a:effectLst/>
          </c:spPr>
          <c:marker>
            <c:symbol val="none"/>
          </c:marker>
          <c:dLbls>
            <c:delete val="1"/>
          </c:dLbls>
          <c:cat>
            <c:strRef>
              <c:f>'Traitement données ARS'!$B$5:$B$8</c:f>
              <c:strCache>
                <c:ptCount val="4"/>
                <c:pt idx="0">
                  <c:v>Finistère</c:v>
                </c:pt>
                <c:pt idx="1">
                  <c:v>Côtes d'Armor</c:v>
                </c:pt>
                <c:pt idx="2">
                  <c:v>Morbihan</c:v>
                </c:pt>
                <c:pt idx="3">
                  <c:v>Ille et Vilaine</c:v>
                </c:pt>
              </c:strCache>
            </c:strRef>
          </c:cat>
          <c:val>
            <c:numRef>
              <c:f>'Traitement données ARS'!$D$5:$D$8</c:f>
              <c:numCache>
                <c:formatCode>0.0</c:formatCode>
                <c:ptCount val="4"/>
                <c:pt idx="0">
                  <c:v>22.308158663841674</c:v>
                </c:pt>
                <c:pt idx="1">
                  <c:v>22.308158663841674</c:v>
                </c:pt>
                <c:pt idx="2">
                  <c:v>22.308158663841674</c:v>
                </c:pt>
                <c:pt idx="3">
                  <c:v>22.308158663841674</c:v>
                </c:pt>
              </c:numCache>
            </c:numRef>
          </c:val>
          <c:smooth val="0"/>
          <c:extLst>
            <c:ext xmlns:c16="http://schemas.microsoft.com/office/drawing/2014/chart" uri="{C3380CC4-5D6E-409C-BE32-E72D297353CC}">
              <c16:uniqueId val="{00000005-987F-414C-83D1-47FDC9D7AD11}"/>
            </c:ext>
          </c:extLst>
        </c:ser>
        <c:dLbls>
          <c:showLegendKey val="0"/>
          <c:showVal val="1"/>
          <c:showCatName val="0"/>
          <c:showSerName val="0"/>
          <c:showPercent val="0"/>
          <c:showBubbleSize val="0"/>
        </c:dLbls>
        <c:marker val="1"/>
        <c:smooth val="0"/>
        <c:axId val="209500424"/>
        <c:axId val="209498856"/>
        <c:extLst/>
      </c:lineChart>
      <c:catAx>
        <c:axId val="209500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9498856"/>
        <c:crosses val="autoZero"/>
        <c:auto val="1"/>
        <c:lblAlgn val="ctr"/>
        <c:lblOffset val="100"/>
        <c:noMultiLvlLbl val="0"/>
      </c:catAx>
      <c:valAx>
        <c:axId val="209498856"/>
        <c:scaling>
          <c:orientation val="minMax"/>
        </c:scaling>
        <c:delete val="1"/>
        <c:axPos val="l"/>
        <c:numFmt formatCode="0.0" sourceLinked="1"/>
        <c:majorTickMark val="out"/>
        <c:minorTickMark val="none"/>
        <c:tickLblPos val="nextTo"/>
        <c:crossAx val="209500424"/>
        <c:crosses val="autoZero"/>
        <c:crossBetween val="between"/>
      </c:valAx>
      <c:valAx>
        <c:axId val="209501600"/>
        <c:scaling>
          <c:orientation val="minMax"/>
        </c:scaling>
        <c:delete val="1"/>
        <c:axPos val="r"/>
        <c:numFmt formatCode="0.0" sourceLinked="1"/>
        <c:majorTickMark val="out"/>
        <c:minorTickMark val="none"/>
        <c:tickLblPos val="nextTo"/>
        <c:crossAx val="209496896"/>
        <c:crosses val="max"/>
        <c:crossBetween val="between"/>
      </c:valAx>
      <c:catAx>
        <c:axId val="209496896"/>
        <c:scaling>
          <c:orientation val="minMax"/>
        </c:scaling>
        <c:delete val="1"/>
        <c:axPos val="b"/>
        <c:numFmt formatCode="General" sourceLinked="1"/>
        <c:majorTickMark val="out"/>
        <c:minorTickMark val="none"/>
        <c:tickLblPos val="nextTo"/>
        <c:crossAx val="209501600"/>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r-FR" sz="1000" u="sng" dirty="0">
                <a:latin typeface="Arial" panose="020B0604020202020204" pitchFamily="34" charset="0"/>
                <a:cs typeface="Arial" panose="020B0604020202020204" pitchFamily="34" charset="0"/>
              </a:rPr>
              <a:t>Taux de couverture moyen des SSIAD PA par type de gestionnaire</a:t>
            </a:r>
          </a:p>
        </c:rich>
      </c:tx>
      <c:layout>
        <c:manualLayout>
          <c:xMode val="edge"/>
          <c:yMode val="edge"/>
          <c:x val="1.4840332458442693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5825602620450815E-2"/>
          <c:y val="0.20473474999252814"/>
          <c:w val="0.73821481255277699"/>
          <c:h val="0.38002630857987407"/>
        </c:manualLayout>
      </c:layout>
      <c:barChart>
        <c:barDir val="col"/>
        <c:grouping val="clustered"/>
        <c:varyColors val="0"/>
        <c:ser>
          <c:idx val="0"/>
          <c:order val="0"/>
          <c:tx>
            <c:strRef>
              <c:f>'Traitement données ARS'!$C$16</c:f>
              <c:strCache>
                <c:ptCount val="1"/>
              </c:strCache>
            </c:strRef>
          </c:tx>
          <c:spPr>
            <a:solidFill>
              <a:srgbClr val="710008"/>
            </a:solidFill>
            <a:ln>
              <a:noFill/>
            </a:ln>
            <a:effectLst/>
          </c:spPr>
          <c:invertIfNegative val="0"/>
          <c:dLbls>
            <c:dLbl>
              <c:idx val="0"/>
              <c:layout>
                <c:manualLayout>
                  <c:x val="2.7322677118692905E-3"/>
                  <c:y val="-3.379001165605666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3BA-4FA6-8680-028D08B21A4C}"/>
                </c:ext>
              </c:extLst>
            </c:dLbl>
            <c:dLbl>
              <c:idx val="1"/>
              <c:layout>
                <c:manualLayout>
                  <c:x val="-5.0925337632079971E-17"/>
                  <c:y val="1.65004374453193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3BA-4FA6-8680-028D08B21A4C}"/>
                </c:ext>
              </c:extLst>
            </c:dLbl>
            <c:dLbl>
              <c:idx val="2"/>
              <c:layout>
                <c:manualLayout>
                  <c:x val="0"/>
                  <c:y val="-8.597985594309456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3BA-4FA6-8680-028D08B21A4C}"/>
                </c:ext>
              </c:extLst>
            </c:dLbl>
            <c:dLbl>
              <c:idx val="3"/>
              <c:layout>
                <c:manualLayout>
                  <c:x val="0"/>
                  <c:y val="-6.073104396425475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3BA-4FA6-8680-028D08B21A4C}"/>
                </c:ext>
              </c:extLst>
            </c:dLbl>
            <c:dLbl>
              <c:idx val="4"/>
              <c:layout>
                <c:manualLayout>
                  <c:x val="-2.8813252462625582E-3"/>
                  <c:y val="-7.591380495531844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3BA-4FA6-8680-028D08B21A4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données ARS'!$B$17:$B$21</c:f>
              <c:strCache>
                <c:ptCount val="5"/>
                <c:pt idx="0">
                  <c:v>CCAS-CIAS</c:v>
                </c:pt>
                <c:pt idx="1">
                  <c:v>Mutuelle</c:v>
                </c:pt>
                <c:pt idx="2">
                  <c:v>Centre Hospitalier</c:v>
                </c:pt>
                <c:pt idx="3">
                  <c:v>EHPAD public autonome</c:v>
                </c:pt>
                <c:pt idx="4">
                  <c:v>Association</c:v>
                </c:pt>
              </c:strCache>
            </c:strRef>
          </c:cat>
          <c:val>
            <c:numRef>
              <c:f>'Traitement données ARS'!$C$17:$C$21</c:f>
              <c:numCache>
                <c:formatCode>0.0</c:formatCode>
                <c:ptCount val="5"/>
                <c:pt idx="0">
                  <c:v>18.745815271579119</c:v>
                </c:pt>
                <c:pt idx="1">
                  <c:v>25.226274123141419</c:v>
                </c:pt>
                <c:pt idx="2">
                  <c:v>18.453901263780196</c:v>
                </c:pt>
                <c:pt idx="3">
                  <c:v>16.341548307394692</c:v>
                </c:pt>
                <c:pt idx="4">
                  <c:v>20.658785236048146</c:v>
                </c:pt>
              </c:numCache>
            </c:numRef>
          </c:val>
          <c:extLst>
            <c:ext xmlns:c16="http://schemas.microsoft.com/office/drawing/2014/chart" uri="{C3380CC4-5D6E-409C-BE32-E72D297353CC}">
              <c16:uniqueId val="{00000005-83BA-4FA6-8680-028D08B21A4C}"/>
            </c:ext>
          </c:extLst>
        </c:ser>
        <c:dLbls>
          <c:showLegendKey val="0"/>
          <c:showVal val="0"/>
          <c:showCatName val="0"/>
          <c:showSerName val="0"/>
          <c:showPercent val="0"/>
          <c:showBubbleSize val="0"/>
        </c:dLbls>
        <c:gapWidth val="150"/>
        <c:axId val="209501992"/>
        <c:axId val="209496112"/>
      </c:barChart>
      <c:lineChart>
        <c:grouping val="standard"/>
        <c:varyColors val="0"/>
        <c:ser>
          <c:idx val="4"/>
          <c:order val="1"/>
          <c:tx>
            <c:strRef>
              <c:f>'Traitement données ARS'!$D$16</c:f>
              <c:strCache>
                <c:ptCount val="1"/>
                <c:pt idx="0">
                  <c:v>Région Bretagne</c:v>
                </c:pt>
              </c:strCache>
            </c:strRef>
          </c:tx>
          <c:spPr>
            <a:ln w="28575" cap="rnd">
              <a:solidFill>
                <a:srgbClr val="AF0E1A"/>
              </a:solidFill>
              <a:round/>
            </a:ln>
            <a:effectLst/>
          </c:spPr>
          <c:marker>
            <c:symbol val="none"/>
          </c:marker>
          <c:dLbls>
            <c:delete val="1"/>
          </c:dLbls>
          <c:cat>
            <c:strRef>
              <c:f>'Traitement données ARS'!$B$17:$B$21</c:f>
              <c:strCache>
                <c:ptCount val="5"/>
                <c:pt idx="0">
                  <c:v>CCAS-CIAS</c:v>
                </c:pt>
                <c:pt idx="1">
                  <c:v>Mutuelle</c:v>
                </c:pt>
                <c:pt idx="2">
                  <c:v>Centre Hospitalier</c:v>
                </c:pt>
                <c:pt idx="3">
                  <c:v>EHPAD public autonome</c:v>
                </c:pt>
                <c:pt idx="4">
                  <c:v>Association</c:v>
                </c:pt>
              </c:strCache>
            </c:strRef>
          </c:cat>
          <c:val>
            <c:numRef>
              <c:f>'Traitement données ARS'!$D$17:$D$21</c:f>
              <c:numCache>
                <c:formatCode>0.0</c:formatCode>
                <c:ptCount val="5"/>
                <c:pt idx="0">
                  <c:v>22.308158663841674</c:v>
                </c:pt>
                <c:pt idx="1">
                  <c:v>22.308158663841674</c:v>
                </c:pt>
                <c:pt idx="2">
                  <c:v>22.308158663841674</c:v>
                </c:pt>
                <c:pt idx="3">
                  <c:v>22.308158663841674</c:v>
                </c:pt>
                <c:pt idx="4">
                  <c:v>22.308158663841674</c:v>
                </c:pt>
              </c:numCache>
            </c:numRef>
          </c:val>
          <c:smooth val="0"/>
          <c:extLst>
            <c:ext xmlns:c16="http://schemas.microsoft.com/office/drawing/2014/chart" uri="{C3380CC4-5D6E-409C-BE32-E72D297353CC}">
              <c16:uniqueId val="{00000006-83BA-4FA6-8680-028D08B21A4C}"/>
            </c:ext>
          </c:extLst>
        </c:ser>
        <c:dLbls>
          <c:showLegendKey val="0"/>
          <c:showVal val="1"/>
          <c:showCatName val="0"/>
          <c:showSerName val="0"/>
          <c:showPercent val="0"/>
          <c:showBubbleSize val="0"/>
        </c:dLbls>
        <c:marker val="1"/>
        <c:smooth val="0"/>
        <c:axId val="209497288"/>
        <c:axId val="209498464"/>
        <c:extLst/>
      </c:lineChart>
      <c:catAx>
        <c:axId val="209497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9498464"/>
        <c:crosses val="autoZero"/>
        <c:auto val="1"/>
        <c:lblAlgn val="ctr"/>
        <c:lblOffset val="100"/>
        <c:noMultiLvlLbl val="0"/>
      </c:catAx>
      <c:valAx>
        <c:axId val="209498464"/>
        <c:scaling>
          <c:orientation val="minMax"/>
        </c:scaling>
        <c:delete val="1"/>
        <c:axPos val="l"/>
        <c:numFmt formatCode="0.0" sourceLinked="1"/>
        <c:majorTickMark val="out"/>
        <c:minorTickMark val="none"/>
        <c:tickLblPos val="nextTo"/>
        <c:crossAx val="209497288"/>
        <c:crosses val="autoZero"/>
        <c:crossBetween val="between"/>
      </c:valAx>
      <c:valAx>
        <c:axId val="209496112"/>
        <c:scaling>
          <c:orientation val="minMax"/>
        </c:scaling>
        <c:delete val="1"/>
        <c:axPos val="r"/>
        <c:numFmt formatCode="0.0" sourceLinked="1"/>
        <c:majorTickMark val="out"/>
        <c:minorTickMark val="none"/>
        <c:tickLblPos val="nextTo"/>
        <c:crossAx val="209501992"/>
        <c:crosses val="max"/>
        <c:crossBetween val="between"/>
      </c:valAx>
      <c:catAx>
        <c:axId val="209501992"/>
        <c:scaling>
          <c:orientation val="minMax"/>
        </c:scaling>
        <c:delete val="1"/>
        <c:axPos val="b"/>
        <c:numFmt formatCode="General" sourceLinked="1"/>
        <c:majorTickMark val="out"/>
        <c:minorTickMark val="none"/>
        <c:tickLblPos val="nextTo"/>
        <c:crossAx val="20949611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fr-FR" sz="1000" u="sng" dirty="0">
                <a:latin typeface="Arial" panose="020B0604020202020204" pitchFamily="34" charset="0"/>
                <a:cs typeface="Arial" panose="020B0604020202020204" pitchFamily="34" charset="0"/>
              </a:rPr>
              <a:t>Superficie</a:t>
            </a:r>
            <a:r>
              <a:rPr lang="fr-FR" sz="1000" u="sng" baseline="0" dirty="0">
                <a:latin typeface="Arial" panose="020B0604020202020204" pitchFamily="34" charset="0"/>
                <a:cs typeface="Arial" panose="020B0604020202020204" pitchFamily="34" charset="0"/>
              </a:rPr>
              <a:t> moyenne des SSIAD PA par département </a:t>
            </a:r>
            <a:r>
              <a:rPr lang="fr-FR" sz="1000" b="0" i="0" u="sng" baseline="0" dirty="0">
                <a:effectLst/>
                <a:latin typeface="Arial" panose="020B0604020202020204" pitchFamily="34" charset="0"/>
                <a:cs typeface="Arial" panose="020B0604020202020204" pitchFamily="34" charset="0"/>
              </a:rPr>
              <a:t>(En Km2)</a:t>
            </a:r>
            <a:endParaRPr lang="fr-FR" sz="10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fr-FR" sz="1000" u="sng" dirty="0">
              <a:latin typeface="Arial" panose="020B0604020202020204" pitchFamily="34" charset="0"/>
              <a:cs typeface="Arial" panose="020B0604020202020204" pitchFamily="34" charset="0"/>
            </a:endParaRPr>
          </a:p>
        </c:rich>
      </c:tx>
      <c:layout>
        <c:manualLayout>
          <c:xMode val="edge"/>
          <c:yMode val="edge"/>
          <c:x val="1.4839206563009241E-3"/>
          <c:y val="3.5253956874972674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fr-FR"/>
        </a:p>
      </c:txPr>
    </c:title>
    <c:autoTitleDeleted val="0"/>
    <c:plotArea>
      <c:layout>
        <c:manualLayout>
          <c:layoutTarget val="inner"/>
          <c:xMode val="edge"/>
          <c:yMode val="edge"/>
          <c:x val="7.1990385683200347E-2"/>
          <c:y val="0.3439655010885006"/>
          <c:w val="0.66922330086412285"/>
          <c:h val="0.49111870718627809"/>
        </c:manualLayout>
      </c:layout>
      <c:barChart>
        <c:barDir val="col"/>
        <c:grouping val="clustered"/>
        <c:varyColors val="0"/>
        <c:ser>
          <c:idx val="0"/>
          <c:order val="0"/>
          <c:tx>
            <c:strRef>
              <c:f>'Traitement données ARS'!$C$44</c:f>
              <c:strCache>
                <c:ptCount val="1"/>
              </c:strCache>
            </c:strRef>
          </c:tx>
          <c:spPr>
            <a:solidFill>
              <a:srgbClr val="FF6C00"/>
            </a:solidFill>
            <a:ln>
              <a:noFill/>
            </a:ln>
            <a:effectLst/>
          </c:spPr>
          <c:invertIfNegative val="0"/>
          <c:dLbls>
            <c:dLbl>
              <c:idx val="0"/>
              <c:layout>
                <c:manualLayout>
                  <c:x val="-1.4916885389326334E-4"/>
                  <c:y val="1.934966462525515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E34-4FCB-B019-5D6B1CF58EA7}"/>
                </c:ext>
              </c:extLst>
            </c:dLbl>
            <c:dLbl>
              <c:idx val="1"/>
              <c:layout>
                <c:manualLayout>
                  <c:x val="-5.0925337632079971E-17"/>
                  <c:y val="1.65004374453193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E34-4FCB-B019-5D6B1CF58EA7}"/>
                </c:ext>
              </c:extLst>
            </c:dLbl>
            <c:dLbl>
              <c:idx val="2"/>
              <c:layout>
                <c:manualLayout>
                  <c:x val="-3.0623646953236486E-3"/>
                  <c:y val="-3.258145711265933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E34-4FCB-B019-5D6B1CF58EA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'Traitement données ARS'!$B$45:$B$48</c:f>
              <c:strCache>
                <c:ptCount val="4"/>
                <c:pt idx="0">
                  <c:v>Finistère</c:v>
                </c:pt>
                <c:pt idx="1">
                  <c:v>Côtes d'Armor</c:v>
                </c:pt>
                <c:pt idx="2">
                  <c:v>Morbihan</c:v>
                </c:pt>
                <c:pt idx="3">
                  <c:v>Ille et Vilaine</c:v>
                </c:pt>
              </c:strCache>
            </c:strRef>
          </c:cat>
          <c:val>
            <c:numRef>
              <c:f>'Traitement données ARS'!$C$45:$C$48</c:f>
              <c:numCache>
                <c:formatCode>0.0</c:formatCode>
                <c:ptCount val="4"/>
                <c:pt idx="0">
                  <c:v>249.58827586206894</c:v>
                </c:pt>
                <c:pt idx="1">
                  <c:v>297.88260869565221</c:v>
                </c:pt>
                <c:pt idx="2">
                  <c:v>214.18161290322581</c:v>
                </c:pt>
                <c:pt idx="3">
                  <c:v>304.17391304347825</c:v>
                </c:pt>
              </c:numCache>
            </c:numRef>
          </c:val>
          <c:extLst>
            <c:ext xmlns:c16="http://schemas.microsoft.com/office/drawing/2014/chart" uri="{C3380CC4-5D6E-409C-BE32-E72D297353CC}">
              <c16:uniqueId val="{00000003-3E34-4FCB-B019-5D6B1CF58EA7}"/>
            </c:ext>
          </c:extLst>
        </c:ser>
        <c:dLbls>
          <c:showLegendKey val="0"/>
          <c:showVal val="0"/>
          <c:showCatName val="0"/>
          <c:showSerName val="0"/>
          <c:showPercent val="0"/>
          <c:showBubbleSize val="0"/>
        </c:dLbls>
        <c:gapWidth val="150"/>
        <c:axId val="209498072"/>
        <c:axId val="209500816"/>
      </c:barChart>
      <c:lineChart>
        <c:grouping val="standard"/>
        <c:varyColors val="0"/>
        <c:ser>
          <c:idx val="4"/>
          <c:order val="1"/>
          <c:tx>
            <c:strRef>
              <c:f>'Traitement données ARS'!$D$44</c:f>
              <c:strCache>
                <c:ptCount val="1"/>
                <c:pt idx="0">
                  <c:v>Région Bretagne</c:v>
                </c:pt>
              </c:strCache>
            </c:strRef>
          </c:tx>
          <c:spPr>
            <a:ln w="28575" cap="rnd">
              <a:solidFill>
                <a:srgbClr val="AF0E1A"/>
              </a:solidFill>
              <a:round/>
            </a:ln>
            <a:effectLst/>
          </c:spPr>
          <c:marker>
            <c:symbol val="none"/>
          </c:marker>
          <c:dLbls>
            <c:delete val="1"/>
          </c:dLbls>
          <c:cat>
            <c:strRef>
              <c:f>'Traitement données ARS'!$B$45:$B$48</c:f>
              <c:strCache>
                <c:ptCount val="4"/>
                <c:pt idx="0">
                  <c:v>Finistère</c:v>
                </c:pt>
                <c:pt idx="1">
                  <c:v>Côtes d'Armor</c:v>
                </c:pt>
                <c:pt idx="2">
                  <c:v>Morbihan</c:v>
                </c:pt>
                <c:pt idx="3">
                  <c:v>Ille et Vilaine</c:v>
                </c:pt>
              </c:strCache>
            </c:strRef>
          </c:cat>
          <c:val>
            <c:numRef>
              <c:f>'Traitement données ARS'!$D$45:$D$48</c:f>
              <c:numCache>
                <c:formatCode>0.0</c:formatCode>
                <c:ptCount val="4"/>
                <c:pt idx="0">
                  <c:v>261.55650943396222</c:v>
                </c:pt>
                <c:pt idx="1">
                  <c:v>261.55650943396222</c:v>
                </c:pt>
                <c:pt idx="2">
                  <c:v>261.55650943396222</c:v>
                </c:pt>
                <c:pt idx="3">
                  <c:v>261.55650943396222</c:v>
                </c:pt>
              </c:numCache>
            </c:numRef>
          </c:val>
          <c:smooth val="0"/>
          <c:extLst>
            <c:ext xmlns:c16="http://schemas.microsoft.com/office/drawing/2014/chart" uri="{C3380CC4-5D6E-409C-BE32-E72D297353CC}">
              <c16:uniqueId val="{00000004-3E34-4FCB-B019-5D6B1CF58EA7}"/>
            </c:ext>
          </c:extLst>
        </c:ser>
        <c:dLbls>
          <c:showLegendKey val="0"/>
          <c:showVal val="1"/>
          <c:showCatName val="0"/>
          <c:showSerName val="0"/>
          <c:showPercent val="0"/>
          <c:showBubbleSize val="0"/>
        </c:dLbls>
        <c:marker val="1"/>
        <c:smooth val="0"/>
        <c:axId val="209494544"/>
        <c:axId val="209499248"/>
        <c:extLst/>
      </c:lineChart>
      <c:catAx>
        <c:axId val="209494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9499248"/>
        <c:crosses val="autoZero"/>
        <c:auto val="1"/>
        <c:lblAlgn val="ctr"/>
        <c:lblOffset val="100"/>
        <c:noMultiLvlLbl val="0"/>
      </c:catAx>
      <c:valAx>
        <c:axId val="209499248"/>
        <c:scaling>
          <c:orientation val="minMax"/>
        </c:scaling>
        <c:delete val="1"/>
        <c:axPos val="l"/>
        <c:numFmt formatCode="0.0" sourceLinked="1"/>
        <c:majorTickMark val="out"/>
        <c:minorTickMark val="none"/>
        <c:tickLblPos val="nextTo"/>
        <c:crossAx val="209494544"/>
        <c:crosses val="autoZero"/>
        <c:crossBetween val="between"/>
      </c:valAx>
      <c:valAx>
        <c:axId val="209500816"/>
        <c:scaling>
          <c:orientation val="minMax"/>
        </c:scaling>
        <c:delete val="1"/>
        <c:axPos val="r"/>
        <c:numFmt formatCode="0.0" sourceLinked="1"/>
        <c:majorTickMark val="out"/>
        <c:minorTickMark val="none"/>
        <c:tickLblPos val="nextTo"/>
        <c:crossAx val="209498072"/>
        <c:crosses val="max"/>
        <c:crossBetween val="between"/>
      </c:valAx>
      <c:catAx>
        <c:axId val="209498072"/>
        <c:scaling>
          <c:orientation val="minMax"/>
        </c:scaling>
        <c:delete val="1"/>
        <c:axPos val="b"/>
        <c:numFmt formatCode="General" sourceLinked="1"/>
        <c:majorTickMark val="out"/>
        <c:minorTickMark val="none"/>
        <c:tickLblPos val="nextTo"/>
        <c:crossAx val="209500816"/>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fr-FR" sz="1000" b="0" i="0" u="sng" baseline="0" dirty="0">
                <a:effectLst/>
                <a:latin typeface="Arial" panose="020B0604020202020204" pitchFamily="34" charset="0"/>
                <a:cs typeface="Arial" panose="020B0604020202020204" pitchFamily="34" charset="0"/>
              </a:rPr>
              <a:t>Superficie moyenne des SSIAD PA par type de gestionnaire (En Km2)</a:t>
            </a:r>
            <a:endParaRPr lang="fr-FR" sz="10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fr-FR" sz="1000" dirty="0">
              <a:effectLst/>
              <a:latin typeface="Arial" panose="020B0604020202020204" pitchFamily="34" charset="0"/>
              <a:cs typeface="Arial" panose="020B0604020202020204" pitchFamily="34" charset="0"/>
            </a:endParaRPr>
          </a:p>
        </c:rich>
      </c:tx>
      <c:layout>
        <c:manualLayout>
          <c:xMode val="edge"/>
          <c:yMode val="edge"/>
          <c:x val="1.4839583956635751E-3"/>
          <c:y val="6.4064084261926266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fr-FR"/>
        </a:p>
      </c:txPr>
    </c:title>
    <c:autoTitleDeleted val="0"/>
    <c:plotArea>
      <c:layout>
        <c:manualLayout>
          <c:layoutTarget val="inner"/>
          <c:xMode val="edge"/>
          <c:yMode val="edge"/>
          <c:x val="1.7222271108686342E-2"/>
          <c:y val="0.18930735122755865"/>
          <c:w val="0.8526758299455014"/>
          <c:h val="0.42028258818900416"/>
        </c:manualLayout>
      </c:layout>
      <c:barChart>
        <c:barDir val="col"/>
        <c:grouping val="clustered"/>
        <c:varyColors val="0"/>
        <c:ser>
          <c:idx val="0"/>
          <c:order val="0"/>
          <c:tx>
            <c:strRef>
              <c:f>'Traitement données ARS'!$C$56</c:f>
              <c:strCache>
                <c:ptCount val="1"/>
              </c:strCache>
            </c:strRef>
          </c:tx>
          <c:spPr>
            <a:solidFill>
              <a:srgbClr val="710008"/>
            </a:solidFill>
            <a:ln>
              <a:noFill/>
            </a:ln>
            <a:effectLst/>
          </c:spPr>
          <c:invertIfNegative val="0"/>
          <c:dLbls>
            <c:dLbl>
              <c:idx val="0"/>
              <c:layout>
                <c:manualLayout>
                  <c:x val="-1.4916885389326334E-4"/>
                  <c:y val="1.934966462525515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6F3-4311-895C-6FBC4E4904FE}"/>
                </c:ext>
              </c:extLst>
            </c:dLbl>
            <c:dLbl>
              <c:idx val="1"/>
              <c:layout>
                <c:manualLayout>
                  <c:x val="2.7317440577001417E-17"/>
                  <c:y val="-2.193816554764706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6F3-4311-895C-6FBC4E4904FE}"/>
                </c:ext>
              </c:extLst>
            </c:dLbl>
            <c:dLbl>
              <c:idx val="2"/>
              <c:layout>
                <c:manualLayout>
                  <c:x val="5.960237705543138E-3"/>
                  <c:y val="-1.81392157950756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6F3-4311-895C-6FBC4E4904FE}"/>
                </c:ext>
              </c:extLst>
            </c:dLbl>
            <c:dLbl>
              <c:idx val="3"/>
              <c:layout>
                <c:manualLayout>
                  <c:x val="-2.980118852771569E-3"/>
                  <c:y val="-3.843845055715578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6F3-4311-895C-6FBC4E4904F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'Traitement données ARS'!$B$57:$B$61</c:f>
              <c:strCache>
                <c:ptCount val="5"/>
                <c:pt idx="0">
                  <c:v>CCAS-CIAS</c:v>
                </c:pt>
                <c:pt idx="1">
                  <c:v>Mutuelle</c:v>
                </c:pt>
                <c:pt idx="2">
                  <c:v>Centre Hospitalier</c:v>
                </c:pt>
                <c:pt idx="3">
                  <c:v>EHPAD public autonome</c:v>
                </c:pt>
                <c:pt idx="4">
                  <c:v>Association</c:v>
                </c:pt>
              </c:strCache>
            </c:strRef>
          </c:cat>
          <c:val>
            <c:numRef>
              <c:f>'Traitement données ARS'!$C$57:$C$61</c:f>
              <c:numCache>
                <c:formatCode>0.0</c:formatCode>
                <c:ptCount val="5"/>
                <c:pt idx="0">
                  <c:v>207.34</c:v>
                </c:pt>
                <c:pt idx="1">
                  <c:v>248.28428571428574</c:v>
                </c:pt>
                <c:pt idx="2">
                  <c:v>261.58076923076931</c:v>
                </c:pt>
                <c:pt idx="3">
                  <c:v>239.03000000000003</c:v>
                </c:pt>
                <c:pt idx="4">
                  <c:v>273.95836363636357</c:v>
                </c:pt>
              </c:numCache>
            </c:numRef>
          </c:val>
          <c:extLst>
            <c:ext xmlns:c16="http://schemas.microsoft.com/office/drawing/2014/chart" uri="{C3380CC4-5D6E-409C-BE32-E72D297353CC}">
              <c16:uniqueId val="{00000004-E6F3-4311-895C-6FBC4E4904FE}"/>
            </c:ext>
          </c:extLst>
        </c:ser>
        <c:dLbls>
          <c:showLegendKey val="0"/>
          <c:showVal val="0"/>
          <c:showCatName val="0"/>
          <c:showSerName val="0"/>
          <c:showPercent val="0"/>
          <c:showBubbleSize val="0"/>
        </c:dLbls>
        <c:gapWidth val="150"/>
        <c:axId val="209315320"/>
        <c:axId val="209314144"/>
        <c:extLst/>
      </c:barChart>
      <c:lineChart>
        <c:grouping val="standard"/>
        <c:varyColors val="0"/>
        <c:ser>
          <c:idx val="3"/>
          <c:order val="1"/>
          <c:tx>
            <c:strRef>
              <c:f>'Traitement données ARS'!$D$56</c:f>
              <c:strCache>
                <c:ptCount val="1"/>
                <c:pt idx="0">
                  <c:v>Région Bretagne</c:v>
                </c:pt>
              </c:strCache>
            </c:strRef>
          </c:tx>
          <c:spPr>
            <a:ln w="28575" cap="rnd">
              <a:solidFill>
                <a:srgbClr val="AF0E1A"/>
              </a:solidFill>
              <a:round/>
            </a:ln>
            <a:effectLst/>
          </c:spPr>
          <c:marker>
            <c:symbol val="none"/>
          </c:marker>
          <c:dLbls>
            <c:delete val="1"/>
          </c:dLbls>
          <c:cat>
            <c:strRef>
              <c:f>'Traitement données ARS'!$B$57:$B$61</c:f>
              <c:strCache>
                <c:ptCount val="5"/>
                <c:pt idx="0">
                  <c:v>CCAS-CIAS</c:v>
                </c:pt>
                <c:pt idx="1">
                  <c:v>Mutuelle</c:v>
                </c:pt>
                <c:pt idx="2">
                  <c:v>Centre Hospitalier</c:v>
                </c:pt>
                <c:pt idx="3">
                  <c:v>EHPAD public autonome</c:v>
                </c:pt>
                <c:pt idx="4">
                  <c:v>Association</c:v>
                </c:pt>
              </c:strCache>
            </c:strRef>
          </c:cat>
          <c:val>
            <c:numRef>
              <c:f>'Traitement données ARS'!$D$57:$D$61</c:f>
              <c:numCache>
                <c:formatCode>0.0</c:formatCode>
                <c:ptCount val="5"/>
                <c:pt idx="0">
                  <c:v>261.55650943396222</c:v>
                </c:pt>
                <c:pt idx="1">
                  <c:v>261.55650943396222</c:v>
                </c:pt>
                <c:pt idx="2">
                  <c:v>261.55650943396222</c:v>
                </c:pt>
                <c:pt idx="3">
                  <c:v>261.55650943396222</c:v>
                </c:pt>
                <c:pt idx="4">
                  <c:v>261.55650943396222</c:v>
                </c:pt>
              </c:numCache>
            </c:numRef>
          </c:val>
          <c:smooth val="0"/>
          <c:extLst>
            <c:ext xmlns:c16="http://schemas.microsoft.com/office/drawing/2014/chart" uri="{C3380CC4-5D6E-409C-BE32-E72D297353CC}">
              <c16:uniqueId val="{00000005-E6F3-4311-895C-6FBC4E4904FE}"/>
            </c:ext>
          </c:extLst>
        </c:ser>
        <c:dLbls>
          <c:showLegendKey val="0"/>
          <c:showVal val="1"/>
          <c:showCatName val="0"/>
          <c:showSerName val="0"/>
          <c:showPercent val="0"/>
          <c:showBubbleSize val="0"/>
        </c:dLbls>
        <c:marker val="1"/>
        <c:smooth val="0"/>
        <c:axId val="209320024"/>
        <c:axId val="209316888"/>
        <c:extLst/>
      </c:lineChart>
      <c:catAx>
        <c:axId val="209320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9316888"/>
        <c:crosses val="autoZero"/>
        <c:auto val="1"/>
        <c:lblAlgn val="ctr"/>
        <c:lblOffset val="100"/>
        <c:noMultiLvlLbl val="0"/>
      </c:catAx>
      <c:valAx>
        <c:axId val="209316888"/>
        <c:scaling>
          <c:orientation val="minMax"/>
        </c:scaling>
        <c:delete val="1"/>
        <c:axPos val="l"/>
        <c:numFmt formatCode="0.0" sourceLinked="1"/>
        <c:majorTickMark val="out"/>
        <c:minorTickMark val="none"/>
        <c:tickLblPos val="nextTo"/>
        <c:crossAx val="209320024"/>
        <c:crosses val="autoZero"/>
        <c:crossBetween val="between"/>
      </c:valAx>
      <c:valAx>
        <c:axId val="209314144"/>
        <c:scaling>
          <c:orientation val="minMax"/>
        </c:scaling>
        <c:delete val="1"/>
        <c:axPos val="r"/>
        <c:numFmt formatCode="0.0" sourceLinked="1"/>
        <c:majorTickMark val="out"/>
        <c:minorTickMark val="none"/>
        <c:tickLblPos val="nextTo"/>
        <c:crossAx val="209315320"/>
        <c:crosses val="max"/>
        <c:crossBetween val="between"/>
      </c:valAx>
      <c:catAx>
        <c:axId val="209315320"/>
        <c:scaling>
          <c:orientation val="minMax"/>
        </c:scaling>
        <c:delete val="1"/>
        <c:axPos val="b"/>
        <c:numFmt formatCode="General" sourceLinked="1"/>
        <c:majorTickMark val="out"/>
        <c:minorTickMark val="none"/>
        <c:tickLblPos val="nextTo"/>
        <c:crossAx val="20931414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r-FR" sz="1000" b="0" i="0" u="sng" baseline="0" dirty="0">
                <a:effectLst/>
                <a:latin typeface="Arial" panose="020B0604020202020204" pitchFamily="34" charset="0"/>
                <a:cs typeface="Arial" panose="020B0604020202020204" pitchFamily="34" charset="0"/>
              </a:rPr>
              <a:t>Taux de couverture PH par département</a:t>
            </a:r>
            <a:endParaRPr lang="fr-FR" sz="1000" dirty="0">
              <a:effectLst/>
              <a:latin typeface="Arial" panose="020B0604020202020204" pitchFamily="34" charset="0"/>
              <a:cs typeface="Arial" panose="020B0604020202020204" pitchFamily="34" charset="0"/>
            </a:endParaRPr>
          </a:p>
        </c:rich>
      </c:tx>
      <c:layout>
        <c:manualLayout>
          <c:xMode val="edge"/>
          <c:yMode val="edge"/>
          <c:x val="1.4840332458442693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9647856517935261E-2"/>
          <c:y val="0.25787424985362994"/>
          <c:w val="0.7164427562906488"/>
          <c:h val="0.45208144776271947"/>
        </c:manualLayout>
      </c:layout>
      <c:barChart>
        <c:barDir val="col"/>
        <c:grouping val="clustered"/>
        <c:varyColors val="0"/>
        <c:ser>
          <c:idx val="0"/>
          <c:order val="0"/>
          <c:tx>
            <c:strRef>
              <c:f>'Traitement données ARS'!$G$4</c:f>
              <c:strCache>
                <c:ptCount val="1"/>
              </c:strCache>
            </c:strRef>
          </c:tx>
          <c:spPr>
            <a:solidFill>
              <a:srgbClr val="FF6C00"/>
            </a:solidFill>
            <a:ln>
              <a:noFill/>
            </a:ln>
            <a:effectLst/>
          </c:spPr>
          <c:invertIfNegative val="0"/>
          <c:dLbls>
            <c:dLbl>
              <c:idx val="0"/>
              <c:layout>
                <c:manualLayout>
                  <c:x val="-1.4909666240608675E-4"/>
                  <c:y val="-2.768178135133008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4E1-4945-A987-EF5DCEC6FE36}"/>
                </c:ext>
              </c:extLst>
            </c:dLbl>
            <c:dLbl>
              <c:idx val="1"/>
              <c:layout>
                <c:manualLayout>
                  <c:x val="-5.0925337632079971E-17"/>
                  <c:y val="1.65004374453193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4E1-4945-A987-EF5DCEC6FE36}"/>
                </c:ext>
              </c:extLst>
            </c:dLbl>
            <c:dLbl>
              <c:idx val="2"/>
              <c:layout>
                <c:manualLayout>
                  <c:x val="0"/>
                  <c:y val="2.029928550597839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4E1-4945-A987-EF5DCEC6FE36}"/>
                </c:ext>
              </c:extLst>
            </c:dLbl>
            <c:dLbl>
              <c:idx val="3"/>
              <c:layout>
                <c:manualLayout>
                  <c:x val="-1.1234392192443242E-16"/>
                  <c:y val="-8.465625708246245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4E1-4945-A987-EF5DCEC6FE3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données ARS'!$F$5:$F$8</c:f>
              <c:strCache>
                <c:ptCount val="4"/>
                <c:pt idx="0">
                  <c:v>Finistère</c:v>
                </c:pt>
                <c:pt idx="1">
                  <c:v>Côtes d'Armor</c:v>
                </c:pt>
                <c:pt idx="2">
                  <c:v>Morbihan</c:v>
                </c:pt>
                <c:pt idx="3">
                  <c:v>Ille et Vilaine</c:v>
                </c:pt>
              </c:strCache>
            </c:strRef>
          </c:cat>
          <c:val>
            <c:numRef>
              <c:f>'Traitement données ARS'!$G$5:$G$8</c:f>
              <c:numCache>
                <c:formatCode>0.0</c:formatCode>
                <c:ptCount val="4"/>
                <c:pt idx="0">
                  <c:v>0.37496887677685453</c:v>
                </c:pt>
                <c:pt idx="1">
                  <c:v>0.49337615472282587</c:v>
                </c:pt>
                <c:pt idx="2">
                  <c:v>0.8103433795906102</c:v>
                </c:pt>
                <c:pt idx="3">
                  <c:v>0.26316237763579281</c:v>
                </c:pt>
              </c:numCache>
            </c:numRef>
          </c:val>
          <c:extLst>
            <c:ext xmlns:c16="http://schemas.microsoft.com/office/drawing/2014/chart" uri="{C3380CC4-5D6E-409C-BE32-E72D297353CC}">
              <c16:uniqueId val="{00000004-A4E1-4945-A987-EF5DCEC6FE36}"/>
            </c:ext>
          </c:extLst>
        </c:ser>
        <c:dLbls>
          <c:showLegendKey val="0"/>
          <c:showVal val="0"/>
          <c:showCatName val="0"/>
          <c:showSerName val="0"/>
          <c:showPercent val="0"/>
          <c:showBubbleSize val="0"/>
        </c:dLbls>
        <c:gapWidth val="150"/>
        <c:axId val="209316104"/>
        <c:axId val="209315712"/>
      </c:barChart>
      <c:lineChart>
        <c:grouping val="standard"/>
        <c:varyColors val="0"/>
        <c:ser>
          <c:idx val="4"/>
          <c:order val="1"/>
          <c:tx>
            <c:strRef>
              <c:f>'Traitement données ARS'!$H$4</c:f>
              <c:strCache>
                <c:ptCount val="1"/>
                <c:pt idx="0">
                  <c:v>Région Bretagne</c:v>
                </c:pt>
              </c:strCache>
            </c:strRef>
          </c:tx>
          <c:spPr>
            <a:ln w="28575" cap="rnd">
              <a:solidFill>
                <a:srgbClr val="AF0E1A"/>
              </a:solidFill>
              <a:round/>
            </a:ln>
            <a:effectLst/>
          </c:spPr>
          <c:marker>
            <c:symbol val="none"/>
          </c:marker>
          <c:dLbls>
            <c:delete val="1"/>
          </c:dLbls>
          <c:cat>
            <c:strRef>
              <c:f>'Traitement données ARS'!$F$5:$F$8</c:f>
              <c:strCache>
                <c:ptCount val="4"/>
                <c:pt idx="0">
                  <c:v>Finistère</c:v>
                </c:pt>
                <c:pt idx="1">
                  <c:v>Côtes d'Armor</c:v>
                </c:pt>
                <c:pt idx="2">
                  <c:v>Morbihan</c:v>
                </c:pt>
                <c:pt idx="3">
                  <c:v>Ille et Vilaine</c:v>
                </c:pt>
              </c:strCache>
            </c:strRef>
          </c:cat>
          <c:val>
            <c:numRef>
              <c:f>'Traitement données ARS'!$H$5:$H$8</c:f>
              <c:numCache>
                <c:formatCode>0.0</c:formatCode>
                <c:ptCount val="4"/>
                <c:pt idx="0">
                  <c:v>0.4872313241274408</c:v>
                </c:pt>
                <c:pt idx="1">
                  <c:v>0.4872313241274408</c:v>
                </c:pt>
                <c:pt idx="2">
                  <c:v>0.4872313241274408</c:v>
                </c:pt>
                <c:pt idx="3">
                  <c:v>0.4872313241274408</c:v>
                </c:pt>
              </c:numCache>
            </c:numRef>
          </c:val>
          <c:smooth val="0"/>
          <c:extLst>
            <c:ext xmlns:c16="http://schemas.microsoft.com/office/drawing/2014/chart" uri="{C3380CC4-5D6E-409C-BE32-E72D297353CC}">
              <c16:uniqueId val="{00000005-A4E1-4945-A987-EF5DCEC6FE36}"/>
            </c:ext>
          </c:extLst>
        </c:ser>
        <c:dLbls>
          <c:showLegendKey val="0"/>
          <c:showVal val="1"/>
          <c:showCatName val="0"/>
          <c:showSerName val="0"/>
          <c:showPercent val="0"/>
          <c:showBubbleSize val="0"/>
        </c:dLbls>
        <c:marker val="1"/>
        <c:smooth val="0"/>
        <c:axId val="209318456"/>
        <c:axId val="209321200"/>
        <c:extLst/>
      </c:lineChart>
      <c:catAx>
        <c:axId val="2093184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9321200"/>
        <c:crosses val="autoZero"/>
        <c:auto val="1"/>
        <c:lblAlgn val="ctr"/>
        <c:lblOffset val="100"/>
        <c:noMultiLvlLbl val="0"/>
      </c:catAx>
      <c:valAx>
        <c:axId val="209321200"/>
        <c:scaling>
          <c:orientation val="minMax"/>
        </c:scaling>
        <c:delete val="1"/>
        <c:axPos val="l"/>
        <c:numFmt formatCode="0.0" sourceLinked="1"/>
        <c:majorTickMark val="out"/>
        <c:minorTickMark val="none"/>
        <c:tickLblPos val="nextTo"/>
        <c:crossAx val="209318456"/>
        <c:crosses val="autoZero"/>
        <c:crossBetween val="between"/>
      </c:valAx>
      <c:valAx>
        <c:axId val="209315712"/>
        <c:scaling>
          <c:orientation val="minMax"/>
        </c:scaling>
        <c:delete val="1"/>
        <c:axPos val="r"/>
        <c:numFmt formatCode="0.0" sourceLinked="1"/>
        <c:majorTickMark val="out"/>
        <c:minorTickMark val="none"/>
        <c:tickLblPos val="nextTo"/>
        <c:crossAx val="209316104"/>
        <c:crosses val="max"/>
        <c:crossBetween val="between"/>
      </c:valAx>
      <c:catAx>
        <c:axId val="209316104"/>
        <c:scaling>
          <c:orientation val="minMax"/>
        </c:scaling>
        <c:delete val="1"/>
        <c:axPos val="b"/>
        <c:numFmt formatCode="General" sourceLinked="1"/>
        <c:majorTickMark val="out"/>
        <c:minorTickMark val="none"/>
        <c:tickLblPos val="nextTo"/>
        <c:crossAx val="20931571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r-FR" sz="1000" b="0" i="0" u="sng" baseline="0">
                <a:effectLst/>
                <a:latin typeface="Arial" panose="020B0604020202020204" pitchFamily="34" charset="0"/>
                <a:cs typeface="Arial" panose="020B0604020202020204" pitchFamily="34" charset="0"/>
              </a:rPr>
              <a:t>Taux de couverture PH par type de gestionnaire</a:t>
            </a:r>
            <a:endParaRPr lang="fr-FR" sz="1000">
              <a:effectLst/>
              <a:latin typeface="Arial" panose="020B0604020202020204" pitchFamily="34" charset="0"/>
              <a:cs typeface="Arial" panose="020B0604020202020204" pitchFamily="34" charset="0"/>
            </a:endParaRPr>
          </a:p>
        </c:rich>
      </c:tx>
      <c:layout>
        <c:manualLayout>
          <c:xMode val="edge"/>
          <c:yMode val="edge"/>
          <c:x val="1.4840008528159356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0955282508971335E-2"/>
          <c:y val="0.17684266576335364"/>
          <c:w val="0.72766032175840589"/>
          <c:h val="0.32779880094476643"/>
        </c:manualLayout>
      </c:layout>
      <c:barChart>
        <c:barDir val="col"/>
        <c:grouping val="clustered"/>
        <c:varyColors val="0"/>
        <c:ser>
          <c:idx val="0"/>
          <c:order val="0"/>
          <c:tx>
            <c:strRef>
              <c:f>'Traitement données ARS'!$G$16</c:f>
              <c:strCache>
                <c:ptCount val="1"/>
              </c:strCache>
            </c:strRef>
          </c:tx>
          <c:spPr>
            <a:solidFill>
              <a:srgbClr val="710008"/>
            </a:solidFill>
            <a:ln>
              <a:noFill/>
            </a:ln>
            <a:effectLst/>
          </c:spPr>
          <c:invertIfNegative val="0"/>
          <c:dLbls>
            <c:dLbl>
              <c:idx val="0"/>
              <c:layout>
                <c:manualLayout>
                  <c:x val="-1.4916885389326334E-4"/>
                  <c:y val="1.934966462525515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F88-4276-B549-3732414FFAAF}"/>
                </c:ext>
              </c:extLst>
            </c:dLbl>
            <c:dLbl>
              <c:idx val="1"/>
              <c:layout>
                <c:manualLayout>
                  <c:x val="-3.0847689653782048E-3"/>
                  <c:y val="-3.506505709897306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F88-4276-B549-3732414FFAAF}"/>
                </c:ext>
              </c:extLst>
            </c:dLbl>
            <c:dLbl>
              <c:idx val="2"/>
              <c:layout>
                <c:manualLayout>
                  <c:x val="0"/>
                  <c:y val="2.029928550597839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F88-4276-B549-3732414FFAAF}"/>
                </c:ext>
              </c:extLst>
            </c:dLbl>
            <c:dLbl>
              <c:idx val="3"/>
              <c:layout>
                <c:manualLayout>
                  <c:x val="-1.1310688877676992E-16"/>
                  <c:y val="2.209946033233876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F88-4276-B549-3732414FFAA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'Traitement données ARS'!$F$17:$F$21</c:f>
              <c:strCache>
                <c:ptCount val="5"/>
                <c:pt idx="0">
                  <c:v>CCAS-CIAS</c:v>
                </c:pt>
                <c:pt idx="1">
                  <c:v>Mutuelle</c:v>
                </c:pt>
                <c:pt idx="2">
                  <c:v>Centre Hospitalier</c:v>
                </c:pt>
                <c:pt idx="3">
                  <c:v>EHPAD public autonome</c:v>
                </c:pt>
                <c:pt idx="4">
                  <c:v>Association</c:v>
                </c:pt>
              </c:strCache>
            </c:strRef>
          </c:cat>
          <c:val>
            <c:numRef>
              <c:f>'Traitement données ARS'!$G$17:$G$21</c:f>
              <c:numCache>
                <c:formatCode>0.0</c:formatCode>
                <c:ptCount val="5"/>
                <c:pt idx="0">
                  <c:v>0.31378741026045764</c:v>
                </c:pt>
                <c:pt idx="1">
                  <c:v>0.44187047431707233</c:v>
                </c:pt>
                <c:pt idx="2">
                  <c:v>0.25912975760958906</c:v>
                </c:pt>
                <c:pt idx="3">
                  <c:v>0.31888881550827697</c:v>
                </c:pt>
                <c:pt idx="4">
                  <c:v>0.57846662736851906</c:v>
                </c:pt>
              </c:numCache>
            </c:numRef>
          </c:val>
          <c:extLst>
            <c:ext xmlns:c16="http://schemas.microsoft.com/office/drawing/2014/chart" uri="{C3380CC4-5D6E-409C-BE32-E72D297353CC}">
              <c16:uniqueId val="{00000004-AF88-4276-B549-3732414FFAAF}"/>
            </c:ext>
          </c:extLst>
        </c:ser>
        <c:dLbls>
          <c:showLegendKey val="0"/>
          <c:showVal val="0"/>
          <c:showCatName val="0"/>
          <c:showSerName val="0"/>
          <c:showPercent val="0"/>
          <c:showBubbleSize val="0"/>
        </c:dLbls>
        <c:gapWidth val="150"/>
        <c:axId val="209314536"/>
        <c:axId val="209313752"/>
      </c:barChart>
      <c:lineChart>
        <c:grouping val="standard"/>
        <c:varyColors val="0"/>
        <c:ser>
          <c:idx val="4"/>
          <c:order val="1"/>
          <c:tx>
            <c:strRef>
              <c:f>'Traitement données ARS'!$H$16</c:f>
              <c:strCache>
                <c:ptCount val="1"/>
                <c:pt idx="0">
                  <c:v>Région Bretagne</c:v>
                </c:pt>
              </c:strCache>
            </c:strRef>
          </c:tx>
          <c:spPr>
            <a:ln w="28575" cap="rnd">
              <a:solidFill>
                <a:srgbClr val="AF0E1A"/>
              </a:solidFill>
              <a:round/>
            </a:ln>
            <a:effectLst/>
          </c:spPr>
          <c:marker>
            <c:symbol val="none"/>
          </c:marker>
          <c:dLbls>
            <c:delete val="1"/>
          </c:dLbls>
          <c:cat>
            <c:strRef>
              <c:f>'Traitement données ARS'!$F$17:$F$21</c:f>
              <c:strCache>
                <c:ptCount val="5"/>
                <c:pt idx="0">
                  <c:v>CCAS-CIAS</c:v>
                </c:pt>
                <c:pt idx="1">
                  <c:v>Mutuelle</c:v>
                </c:pt>
                <c:pt idx="2">
                  <c:v>Centre Hospitalier</c:v>
                </c:pt>
                <c:pt idx="3">
                  <c:v>EHPAD public autonome</c:v>
                </c:pt>
                <c:pt idx="4">
                  <c:v>Association</c:v>
                </c:pt>
              </c:strCache>
            </c:strRef>
          </c:cat>
          <c:val>
            <c:numRef>
              <c:f>'Traitement données ARS'!$H$17:$H$21</c:f>
              <c:numCache>
                <c:formatCode>0.0</c:formatCode>
                <c:ptCount val="5"/>
                <c:pt idx="0">
                  <c:v>0.4872313241274408</c:v>
                </c:pt>
                <c:pt idx="1">
                  <c:v>0.4872313241274408</c:v>
                </c:pt>
                <c:pt idx="2">
                  <c:v>0.4872313241274408</c:v>
                </c:pt>
                <c:pt idx="3">
                  <c:v>0.4872313241274408</c:v>
                </c:pt>
                <c:pt idx="4">
                  <c:v>0.4872313241274408</c:v>
                </c:pt>
              </c:numCache>
            </c:numRef>
          </c:val>
          <c:smooth val="0"/>
          <c:extLst>
            <c:ext xmlns:c16="http://schemas.microsoft.com/office/drawing/2014/chart" uri="{C3380CC4-5D6E-409C-BE32-E72D297353CC}">
              <c16:uniqueId val="{00000005-AF88-4276-B549-3732414FFAAF}"/>
            </c:ext>
          </c:extLst>
        </c:ser>
        <c:dLbls>
          <c:showLegendKey val="0"/>
          <c:showVal val="1"/>
          <c:showCatName val="0"/>
          <c:showSerName val="0"/>
          <c:showPercent val="0"/>
          <c:showBubbleSize val="0"/>
        </c:dLbls>
        <c:marker val="1"/>
        <c:smooth val="0"/>
        <c:axId val="209320416"/>
        <c:axId val="209317280"/>
        <c:extLst/>
      </c:lineChart>
      <c:catAx>
        <c:axId val="209320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9317280"/>
        <c:crosses val="autoZero"/>
        <c:auto val="1"/>
        <c:lblAlgn val="ctr"/>
        <c:lblOffset val="100"/>
        <c:noMultiLvlLbl val="0"/>
      </c:catAx>
      <c:valAx>
        <c:axId val="209317280"/>
        <c:scaling>
          <c:orientation val="minMax"/>
        </c:scaling>
        <c:delete val="1"/>
        <c:axPos val="l"/>
        <c:numFmt formatCode="0.0" sourceLinked="1"/>
        <c:majorTickMark val="out"/>
        <c:minorTickMark val="none"/>
        <c:tickLblPos val="nextTo"/>
        <c:crossAx val="209320416"/>
        <c:crosses val="autoZero"/>
        <c:crossBetween val="between"/>
      </c:valAx>
      <c:valAx>
        <c:axId val="209313752"/>
        <c:scaling>
          <c:orientation val="minMax"/>
        </c:scaling>
        <c:delete val="1"/>
        <c:axPos val="r"/>
        <c:numFmt formatCode="0.0" sourceLinked="1"/>
        <c:majorTickMark val="out"/>
        <c:minorTickMark val="none"/>
        <c:tickLblPos val="nextTo"/>
        <c:crossAx val="209314536"/>
        <c:crosses val="max"/>
        <c:crossBetween val="between"/>
      </c:valAx>
      <c:catAx>
        <c:axId val="209314536"/>
        <c:scaling>
          <c:orientation val="minMax"/>
        </c:scaling>
        <c:delete val="1"/>
        <c:axPos val="b"/>
        <c:numFmt formatCode="General" sourceLinked="1"/>
        <c:majorTickMark val="out"/>
        <c:minorTickMark val="none"/>
        <c:tickLblPos val="nextTo"/>
        <c:crossAx val="20931375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r-FR" sz="1000" b="0" i="0" u="sng" baseline="0" dirty="0">
                <a:effectLst/>
                <a:latin typeface="Arial" panose="020B0604020202020204" pitchFamily="34" charset="0"/>
                <a:cs typeface="Arial" panose="020B0604020202020204" pitchFamily="34" charset="0"/>
              </a:rPr>
              <a:t>Superficie moyenne des SSIAD PH par département (En Km2)</a:t>
            </a:r>
            <a:endParaRPr lang="fr-FR" sz="1000" dirty="0">
              <a:effectLst/>
              <a:latin typeface="Arial" panose="020B0604020202020204" pitchFamily="34" charset="0"/>
              <a:cs typeface="Arial" panose="020B0604020202020204" pitchFamily="34" charset="0"/>
            </a:endParaRPr>
          </a:p>
        </c:rich>
      </c:tx>
      <c:layout>
        <c:manualLayout>
          <c:xMode val="edge"/>
          <c:yMode val="edge"/>
          <c:x val="1.4840886824630793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2.4987248919095793E-2"/>
          <c:y val="0.32516660860258068"/>
          <c:w val="0.76754880080556764"/>
          <c:h val="0.421575068915226"/>
        </c:manualLayout>
      </c:layout>
      <c:barChart>
        <c:barDir val="col"/>
        <c:grouping val="clustered"/>
        <c:varyColors val="0"/>
        <c:ser>
          <c:idx val="0"/>
          <c:order val="0"/>
          <c:tx>
            <c:strRef>
              <c:f>'Traitement données ARS'!$G$44</c:f>
              <c:strCache>
                <c:ptCount val="1"/>
              </c:strCache>
            </c:strRef>
          </c:tx>
          <c:spPr>
            <a:solidFill>
              <a:srgbClr val="FF6C00"/>
            </a:solidFill>
            <a:ln>
              <a:noFill/>
            </a:ln>
            <a:effectLst/>
          </c:spPr>
          <c:invertIfNegative val="0"/>
          <c:dLbls>
            <c:dLbl>
              <c:idx val="0"/>
              <c:layout>
                <c:manualLayout>
                  <c:x val="-1.492555366063113E-4"/>
                  <c:y val="-3.990975801710273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5E3-4F0A-AB30-F2A6FA3B80B7}"/>
                </c:ext>
              </c:extLst>
            </c:dLbl>
            <c:dLbl>
              <c:idx val="1"/>
              <c:layout>
                <c:manualLayout>
                  <c:x val="-5.0925337632079971E-17"/>
                  <c:y val="1.65004374453193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5E3-4F0A-AB30-F2A6FA3B80B7}"/>
                </c:ext>
              </c:extLst>
            </c:dLbl>
            <c:dLbl>
              <c:idx val="2"/>
              <c:layout>
                <c:manualLayout>
                  <c:x val="-3.0721966205837737E-3"/>
                  <c:y val="-9.82194239568978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5E3-4F0A-AB30-F2A6FA3B80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'Traitement données ARS'!$F$45:$F$48</c:f>
              <c:strCache>
                <c:ptCount val="4"/>
                <c:pt idx="0">
                  <c:v>Finistère</c:v>
                </c:pt>
                <c:pt idx="1">
                  <c:v>Côtes d'Armor</c:v>
                </c:pt>
                <c:pt idx="2">
                  <c:v>Morbihan</c:v>
                </c:pt>
                <c:pt idx="3">
                  <c:v>Ille et Vilaine</c:v>
                </c:pt>
              </c:strCache>
            </c:strRef>
          </c:cat>
          <c:val>
            <c:numRef>
              <c:f>'Traitement données ARS'!$G$45:$G$48</c:f>
              <c:numCache>
                <c:formatCode>0.0</c:formatCode>
                <c:ptCount val="4"/>
                <c:pt idx="0">
                  <c:v>332.48285714285709</c:v>
                </c:pt>
                <c:pt idx="1">
                  <c:v>402.3035714285715</c:v>
                </c:pt>
                <c:pt idx="2">
                  <c:v>228.17266666666669</c:v>
                </c:pt>
                <c:pt idx="3">
                  <c:v>669.39764705882362</c:v>
                </c:pt>
              </c:numCache>
            </c:numRef>
          </c:val>
          <c:extLst>
            <c:ext xmlns:c16="http://schemas.microsoft.com/office/drawing/2014/chart" uri="{C3380CC4-5D6E-409C-BE32-E72D297353CC}">
              <c16:uniqueId val="{00000003-55E3-4F0A-AB30-F2A6FA3B80B7}"/>
            </c:ext>
          </c:extLst>
        </c:ser>
        <c:dLbls>
          <c:showLegendKey val="0"/>
          <c:showVal val="0"/>
          <c:showCatName val="0"/>
          <c:showSerName val="0"/>
          <c:showPercent val="0"/>
          <c:showBubbleSize val="0"/>
        </c:dLbls>
        <c:gapWidth val="150"/>
        <c:axId val="209319632"/>
        <c:axId val="209317672"/>
        <c:extLst/>
      </c:barChart>
      <c:lineChart>
        <c:grouping val="standard"/>
        <c:varyColors val="0"/>
        <c:ser>
          <c:idx val="3"/>
          <c:order val="1"/>
          <c:tx>
            <c:strRef>
              <c:f>'Traitement données ARS'!$H$44</c:f>
              <c:strCache>
                <c:ptCount val="1"/>
                <c:pt idx="0">
                  <c:v>Bretagne</c:v>
                </c:pt>
              </c:strCache>
            </c:strRef>
          </c:tx>
          <c:spPr>
            <a:ln w="28575" cap="rnd">
              <a:solidFill>
                <a:srgbClr val="AF0E1A"/>
              </a:solidFill>
              <a:round/>
            </a:ln>
            <a:effectLst/>
          </c:spPr>
          <c:marker>
            <c:symbol val="none"/>
          </c:marker>
          <c:dLbls>
            <c:delete val="1"/>
          </c:dLbls>
          <c:cat>
            <c:strRef>
              <c:f>'Traitement données ARS'!$F$45:$F$48</c:f>
              <c:strCache>
                <c:ptCount val="4"/>
                <c:pt idx="0">
                  <c:v>Finistère</c:v>
                </c:pt>
                <c:pt idx="1">
                  <c:v>Côtes d'Armor</c:v>
                </c:pt>
                <c:pt idx="2">
                  <c:v>Morbihan</c:v>
                </c:pt>
                <c:pt idx="3">
                  <c:v>Ille et Vilaine</c:v>
                </c:pt>
              </c:strCache>
            </c:strRef>
          </c:cat>
          <c:val>
            <c:numRef>
              <c:f>'Traitement données ARS'!$H$45:$H$48</c:f>
              <c:numCache>
                <c:formatCode>0.0</c:formatCode>
                <c:ptCount val="4"/>
                <c:pt idx="0">
                  <c:v>418.15600000000001</c:v>
                </c:pt>
                <c:pt idx="1">
                  <c:v>418.15600000000001</c:v>
                </c:pt>
                <c:pt idx="2">
                  <c:v>418.15600000000001</c:v>
                </c:pt>
                <c:pt idx="3">
                  <c:v>418.15600000000001</c:v>
                </c:pt>
              </c:numCache>
            </c:numRef>
          </c:val>
          <c:smooth val="0"/>
          <c:extLst>
            <c:ext xmlns:c16="http://schemas.microsoft.com/office/drawing/2014/chart" uri="{C3380CC4-5D6E-409C-BE32-E72D297353CC}">
              <c16:uniqueId val="{00000004-55E3-4F0A-AB30-F2A6FA3B80B7}"/>
            </c:ext>
          </c:extLst>
        </c:ser>
        <c:dLbls>
          <c:showLegendKey val="0"/>
          <c:showVal val="1"/>
          <c:showCatName val="0"/>
          <c:showSerName val="0"/>
          <c:showPercent val="0"/>
          <c:showBubbleSize val="0"/>
        </c:dLbls>
        <c:marker val="1"/>
        <c:smooth val="0"/>
        <c:axId val="209314928"/>
        <c:axId val="209316496"/>
        <c:extLst/>
      </c:lineChart>
      <c:catAx>
        <c:axId val="209314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9316496"/>
        <c:crosses val="autoZero"/>
        <c:auto val="1"/>
        <c:lblAlgn val="ctr"/>
        <c:lblOffset val="100"/>
        <c:noMultiLvlLbl val="0"/>
      </c:catAx>
      <c:valAx>
        <c:axId val="209316496"/>
        <c:scaling>
          <c:orientation val="minMax"/>
        </c:scaling>
        <c:delete val="1"/>
        <c:axPos val="l"/>
        <c:numFmt formatCode="0.0" sourceLinked="1"/>
        <c:majorTickMark val="out"/>
        <c:minorTickMark val="none"/>
        <c:tickLblPos val="nextTo"/>
        <c:crossAx val="209314928"/>
        <c:crosses val="autoZero"/>
        <c:crossBetween val="between"/>
      </c:valAx>
      <c:valAx>
        <c:axId val="209317672"/>
        <c:scaling>
          <c:orientation val="minMax"/>
        </c:scaling>
        <c:delete val="1"/>
        <c:axPos val="r"/>
        <c:numFmt formatCode="0.0" sourceLinked="1"/>
        <c:majorTickMark val="out"/>
        <c:minorTickMark val="none"/>
        <c:tickLblPos val="nextTo"/>
        <c:crossAx val="209319632"/>
        <c:crosses val="max"/>
        <c:crossBetween val="between"/>
      </c:valAx>
      <c:catAx>
        <c:axId val="209319632"/>
        <c:scaling>
          <c:orientation val="minMax"/>
        </c:scaling>
        <c:delete val="1"/>
        <c:axPos val="b"/>
        <c:numFmt formatCode="General" sourceLinked="1"/>
        <c:majorTickMark val="out"/>
        <c:minorTickMark val="none"/>
        <c:tickLblPos val="nextTo"/>
        <c:crossAx val="209317672"/>
        <c:crosses val="autoZero"/>
        <c:auto val="1"/>
        <c:lblAlgn val="ctr"/>
        <c:lblOffset val="100"/>
        <c:noMultiLvlLbl val="0"/>
      </c:cat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r-FR" sz="1000" b="0" i="0" u="sng" baseline="0">
                <a:effectLst/>
                <a:latin typeface="Arial" panose="020B0604020202020204" pitchFamily="34" charset="0"/>
                <a:cs typeface="Arial" panose="020B0604020202020204" pitchFamily="34" charset="0"/>
              </a:rPr>
              <a:t>Superficie moyenne des SSIAD PH par taille (En Km2)</a:t>
            </a:r>
            <a:endParaRPr lang="fr-FR" sz="1000">
              <a:effectLst/>
              <a:latin typeface="Arial" panose="020B0604020202020204" pitchFamily="34" charset="0"/>
              <a:cs typeface="Arial" panose="020B0604020202020204" pitchFamily="34" charset="0"/>
            </a:endParaRPr>
          </a:p>
        </c:rich>
      </c:tx>
      <c:layout>
        <c:manualLayout>
          <c:xMode val="edge"/>
          <c:yMode val="edge"/>
          <c:x val="1.4840332458442693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9334399892700786E-3"/>
          <c:y val="0.19329051142700079"/>
          <c:w val="0.99121873625741386"/>
          <c:h val="0.39339435395656819"/>
        </c:manualLayout>
      </c:layout>
      <c:barChart>
        <c:barDir val="col"/>
        <c:grouping val="clustered"/>
        <c:varyColors val="0"/>
        <c:ser>
          <c:idx val="0"/>
          <c:order val="0"/>
          <c:tx>
            <c:strRef>
              <c:f>'Traitement données ARS'!$G$56</c:f>
              <c:strCache>
                <c:ptCount val="1"/>
              </c:strCache>
            </c:strRef>
          </c:tx>
          <c:spPr>
            <a:solidFill>
              <a:srgbClr val="710008"/>
            </a:solidFill>
            <a:ln>
              <a:noFill/>
            </a:ln>
            <a:effectLst/>
          </c:spPr>
          <c:invertIfNegative val="0"/>
          <c:dLbls>
            <c:dLbl>
              <c:idx val="0"/>
              <c:layout>
                <c:manualLayout>
                  <c:x val="-1.4916885389326334E-4"/>
                  <c:y val="1.934966462525515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A0-48E8-8885-5DC864618107}"/>
                </c:ext>
              </c:extLst>
            </c:dLbl>
            <c:dLbl>
              <c:idx val="1"/>
              <c:layout>
                <c:manualLayout>
                  <c:x val="2.8082897770461886E-17"/>
                  <c:y val="-2.224986384016997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1A0-48E8-8885-5DC864618107}"/>
                </c:ext>
              </c:extLst>
            </c:dLbl>
            <c:dLbl>
              <c:idx val="2"/>
              <c:layout>
                <c:manualLayout>
                  <c:x val="3.0636242385265462E-3"/>
                  <c:y val="-4.428461803290112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1A0-48E8-8885-5DC864618107}"/>
                </c:ext>
              </c:extLst>
            </c:dLbl>
            <c:dLbl>
              <c:idx val="3"/>
              <c:layout>
                <c:manualLayout>
                  <c:x val="-3.0636242385264903E-3"/>
                  <c:y val="-3.229187378810126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1A0-48E8-8885-5DC86461810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'Traitement données ARS'!$F$57:$F$61</c:f>
              <c:strCache>
                <c:ptCount val="5"/>
                <c:pt idx="0">
                  <c:v>CCAS-CIAS</c:v>
                </c:pt>
                <c:pt idx="1">
                  <c:v>Mutuelle</c:v>
                </c:pt>
                <c:pt idx="2">
                  <c:v>Centre Hospitalier</c:v>
                </c:pt>
                <c:pt idx="3">
                  <c:v>EHPAD public autonome</c:v>
                </c:pt>
                <c:pt idx="4">
                  <c:v>Association</c:v>
                </c:pt>
              </c:strCache>
            </c:strRef>
          </c:cat>
          <c:val>
            <c:numRef>
              <c:f>'Traitement données ARS'!$G$57:$G$61</c:f>
              <c:numCache>
                <c:formatCode>0.0</c:formatCode>
                <c:ptCount val="5"/>
                <c:pt idx="0">
                  <c:v>230.92249999999999</c:v>
                </c:pt>
                <c:pt idx="1">
                  <c:v>378.52666666666664</c:v>
                </c:pt>
                <c:pt idx="2">
                  <c:v>331.84</c:v>
                </c:pt>
                <c:pt idx="3">
                  <c:v>364.77000000000004</c:v>
                </c:pt>
                <c:pt idx="4">
                  <c:v>493.33352941176469</c:v>
                </c:pt>
              </c:numCache>
            </c:numRef>
          </c:val>
          <c:extLst>
            <c:ext xmlns:c16="http://schemas.microsoft.com/office/drawing/2014/chart" uri="{C3380CC4-5D6E-409C-BE32-E72D297353CC}">
              <c16:uniqueId val="{00000004-71A0-48E8-8885-5DC864618107}"/>
            </c:ext>
          </c:extLst>
        </c:ser>
        <c:dLbls>
          <c:showLegendKey val="0"/>
          <c:showVal val="0"/>
          <c:showCatName val="0"/>
          <c:showSerName val="0"/>
          <c:showPercent val="0"/>
          <c:showBubbleSize val="0"/>
        </c:dLbls>
        <c:gapWidth val="150"/>
        <c:axId val="209843416"/>
        <c:axId val="209846160"/>
        <c:extLst/>
      </c:barChart>
      <c:lineChart>
        <c:grouping val="standard"/>
        <c:varyColors val="0"/>
        <c:ser>
          <c:idx val="3"/>
          <c:order val="1"/>
          <c:tx>
            <c:strRef>
              <c:f>'Traitement données ARS'!$H$56</c:f>
              <c:strCache>
                <c:ptCount val="1"/>
                <c:pt idx="0">
                  <c:v>Bretagne</c:v>
                </c:pt>
              </c:strCache>
            </c:strRef>
          </c:tx>
          <c:spPr>
            <a:ln w="28575" cap="rnd">
              <a:solidFill>
                <a:srgbClr val="AF0E1A"/>
              </a:solidFill>
              <a:round/>
            </a:ln>
            <a:effectLst/>
          </c:spPr>
          <c:marker>
            <c:symbol val="none"/>
          </c:marker>
          <c:dLbls>
            <c:delete val="1"/>
          </c:dLbls>
          <c:cat>
            <c:strRef>
              <c:f>'Traitement données ARS'!$F$57:$F$61</c:f>
              <c:strCache>
                <c:ptCount val="5"/>
                <c:pt idx="0">
                  <c:v>CCAS-CIAS</c:v>
                </c:pt>
                <c:pt idx="1">
                  <c:v>Mutuelle</c:v>
                </c:pt>
                <c:pt idx="2">
                  <c:v>Centre Hospitalier</c:v>
                </c:pt>
                <c:pt idx="3">
                  <c:v>EHPAD public autonome</c:v>
                </c:pt>
                <c:pt idx="4">
                  <c:v>Association</c:v>
                </c:pt>
              </c:strCache>
            </c:strRef>
          </c:cat>
          <c:val>
            <c:numRef>
              <c:f>'Traitement données ARS'!$H$57:$H$61</c:f>
              <c:numCache>
                <c:formatCode>0.0</c:formatCode>
                <c:ptCount val="5"/>
                <c:pt idx="0">
                  <c:v>418.15600000000001</c:v>
                </c:pt>
                <c:pt idx="1">
                  <c:v>418.15600000000001</c:v>
                </c:pt>
                <c:pt idx="2">
                  <c:v>418.15600000000001</c:v>
                </c:pt>
                <c:pt idx="3">
                  <c:v>418.15600000000001</c:v>
                </c:pt>
                <c:pt idx="4">
                  <c:v>418.15600000000001</c:v>
                </c:pt>
              </c:numCache>
            </c:numRef>
          </c:val>
          <c:smooth val="0"/>
          <c:extLst>
            <c:ext xmlns:c16="http://schemas.microsoft.com/office/drawing/2014/chart" uri="{C3380CC4-5D6E-409C-BE32-E72D297353CC}">
              <c16:uniqueId val="{00000005-71A0-48E8-8885-5DC864618107}"/>
            </c:ext>
          </c:extLst>
        </c:ser>
        <c:dLbls>
          <c:showLegendKey val="0"/>
          <c:showVal val="1"/>
          <c:showCatName val="0"/>
          <c:showSerName val="0"/>
          <c:showPercent val="0"/>
          <c:showBubbleSize val="0"/>
        </c:dLbls>
        <c:marker val="1"/>
        <c:smooth val="0"/>
        <c:axId val="209848904"/>
        <c:axId val="209847336"/>
        <c:extLst/>
      </c:lineChart>
      <c:catAx>
        <c:axId val="209848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9847336"/>
        <c:crosses val="autoZero"/>
        <c:auto val="1"/>
        <c:lblAlgn val="ctr"/>
        <c:lblOffset val="100"/>
        <c:noMultiLvlLbl val="0"/>
      </c:catAx>
      <c:valAx>
        <c:axId val="209847336"/>
        <c:scaling>
          <c:orientation val="minMax"/>
        </c:scaling>
        <c:delete val="1"/>
        <c:axPos val="l"/>
        <c:numFmt formatCode="0.0" sourceLinked="1"/>
        <c:majorTickMark val="out"/>
        <c:minorTickMark val="none"/>
        <c:tickLblPos val="nextTo"/>
        <c:crossAx val="209848904"/>
        <c:crosses val="autoZero"/>
        <c:crossBetween val="between"/>
      </c:valAx>
      <c:valAx>
        <c:axId val="209846160"/>
        <c:scaling>
          <c:orientation val="minMax"/>
        </c:scaling>
        <c:delete val="1"/>
        <c:axPos val="r"/>
        <c:numFmt formatCode="0.0" sourceLinked="1"/>
        <c:majorTickMark val="out"/>
        <c:minorTickMark val="none"/>
        <c:tickLblPos val="nextTo"/>
        <c:crossAx val="209843416"/>
        <c:crosses val="max"/>
        <c:crossBetween val="between"/>
      </c:valAx>
      <c:catAx>
        <c:axId val="209843416"/>
        <c:scaling>
          <c:orientation val="minMax"/>
        </c:scaling>
        <c:delete val="1"/>
        <c:axPos val="b"/>
        <c:numFmt formatCode="General" sourceLinked="1"/>
        <c:majorTickMark val="out"/>
        <c:minorTickMark val="none"/>
        <c:tickLblPos val="nextTo"/>
        <c:crossAx val="209846160"/>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r>
              <a:rPr lang="fr-FR" sz="1000" b="0" i="0" u="sng" strike="noStrike" baseline="0" dirty="0">
                <a:effectLst/>
              </a:rPr>
              <a:t>Classification des motifs de refus d'admission en part du total des refus pour les places PA </a:t>
            </a:r>
            <a:endParaRPr lang="fr-FR" sz="1000" u="sng" dirty="0"/>
          </a:p>
        </c:rich>
      </c:tx>
      <c:layout>
        <c:manualLayout>
          <c:xMode val="edge"/>
          <c:yMode val="edge"/>
          <c:x val="1.6733868687109028E-4"/>
          <c:y val="1.7699717988214687E-2"/>
        </c:manualLayout>
      </c:layout>
      <c:overlay val="0"/>
      <c:spPr>
        <a:noFill/>
        <a:ln>
          <a:noFill/>
        </a:ln>
        <a:effectLst/>
      </c:spPr>
    </c:title>
    <c:autoTitleDeleted val="0"/>
    <c:plotArea>
      <c:layout>
        <c:manualLayout>
          <c:layoutTarget val="inner"/>
          <c:xMode val="edge"/>
          <c:yMode val="edge"/>
          <c:x val="0.48253507998488476"/>
          <c:y val="0.14415608241789427"/>
          <c:w val="0.46307519838770628"/>
          <c:h val="0.81896678021938862"/>
        </c:manualLayout>
      </c:layout>
      <c:barChart>
        <c:barDir val="bar"/>
        <c:grouping val="clustered"/>
        <c:varyColors val="0"/>
        <c:ser>
          <c:idx val="0"/>
          <c:order val="0"/>
          <c:tx>
            <c:strRef>
              <c:f>'Traitement partie II'!$B$899</c:f>
              <c:strCache>
                <c:ptCount val="1"/>
                <c:pt idx="0">
                  <c:v>Moyenne de la part sur le total des refus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II'!$C$898:$M$898</c:f>
              <c:strCache>
                <c:ptCount val="11"/>
                <c:pt idx="0">
                  <c:v>Niveau de soins insuffisant</c:v>
                </c:pt>
                <c:pt idx="1">
                  <c:v>Temps de soin élevé</c:v>
                </c:pt>
                <c:pt idx="2">
                  <c:v>PEC trop légère</c:v>
                </c:pt>
                <c:pt idx="3">
                  <c:v>Changement de situation de l'usager de type hospitalisation</c:v>
                </c:pt>
                <c:pt idx="4">
                  <c:v>Maintien de l'hospitalisation </c:v>
                </c:pt>
                <c:pt idx="5">
                  <c:v>Décès</c:v>
                </c:pt>
                <c:pt idx="6">
                  <c:v>PEC soir et WE impossible</c:v>
                </c:pt>
                <c:pt idx="7">
                  <c:v>Coût de l’IDEL trop élevé</c:v>
                </c:pt>
                <c:pt idx="8">
                  <c:v>Patient ne relevant pas du SSIAD </c:v>
                </c:pt>
                <c:pt idx="9">
                  <c:v>Refus de l'usager/proches</c:v>
                </c:pt>
                <c:pt idx="10">
                  <c:v>Manque de place</c:v>
                </c:pt>
              </c:strCache>
            </c:strRef>
          </c:cat>
          <c:val>
            <c:numRef>
              <c:f>'Traitement partie II'!$C$899:$M$899</c:f>
              <c:numCache>
                <c:formatCode>0%</c:formatCode>
                <c:ptCount val="11"/>
                <c:pt idx="0">
                  <c:v>2.9915221911047125E-2</c:v>
                </c:pt>
                <c:pt idx="1">
                  <c:v>4.4695144964467165E-2</c:v>
                </c:pt>
                <c:pt idx="2">
                  <c:v>4.464155485909814E-2</c:v>
                </c:pt>
                <c:pt idx="3">
                  <c:v>4.7693939619851952E-2</c:v>
                </c:pt>
                <c:pt idx="4">
                  <c:v>5.6083808745541544E-2</c:v>
                </c:pt>
                <c:pt idx="5">
                  <c:v>6.3950409884662676E-2</c:v>
                </c:pt>
                <c:pt idx="6">
                  <c:v>6.6095948610168556E-2</c:v>
                </c:pt>
                <c:pt idx="7">
                  <c:v>8.7348514933928076E-2</c:v>
                </c:pt>
                <c:pt idx="8">
                  <c:v>0.11013260208647707</c:v>
                </c:pt>
                <c:pt idx="9">
                  <c:v>0.12105773556387953</c:v>
                </c:pt>
                <c:pt idx="10">
                  <c:v>0.44361744141021286</c:v>
                </c:pt>
              </c:numCache>
            </c:numRef>
          </c:val>
          <c:extLst>
            <c:ext xmlns:c16="http://schemas.microsoft.com/office/drawing/2014/chart" uri="{C3380CC4-5D6E-409C-BE32-E72D297353CC}">
              <c16:uniqueId val="{00000000-4DFB-4AB8-89E7-9E57E3760216}"/>
            </c:ext>
          </c:extLst>
        </c:ser>
        <c:dLbls>
          <c:dLblPos val="outEnd"/>
          <c:showLegendKey val="0"/>
          <c:showVal val="1"/>
          <c:showCatName val="0"/>
          <c:showSerName val="0"/>
          <c:showPercent val="0"/>
          <c:showBubbleSize val="0"/>
        </c:dLbls>
        <c:gapWidth val="182"/>
        <c:axId val="209849688"/>
        <c:axId val="209842240"/>
      </c:barChart>
      <c:catAx>
        <c:axId val="209849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842240"/>
        <c:crosses val="autoZero"/>
        <c:auto val="1"/>
        <c:lblAlgn val="ctr"/>
        <c:lblOffset val="100"/>
        <c:noMultiLvlLbl val="0"/>
      </c:catAx>
      <c:valAx>
        <c:axId val="209842240"/>
        <c:scaling>
          <c:orientation val="minMax"/>
        </c:scaling>
        <c:delete val="1"/>
        <c:axPos val="b"/>
        <c:numFmt formatCode="0%" sourceLinked="1"/>
        <c:majorTickMark val="none"/>
        <c:minorTickMark val="none"/>
        <c:tickLblPos val="nextTo"/>
        <c:crossAx val="2098496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046309344695143"/>
          <c:y val="0.16786378191756388"/>
          <c:w val="0.36165313458301912"/>
          <c:h val="0.62041182963200703"/>
        </c:manualLayout>
      </c:layout>
      <c:barChart>
        <c:barDir val="bar"/>
        <c:grouping val="clustered"/>
        <c:varyColors val="0"/>
        <c:ser>
          <c:idx val="0"/>
          <c:order val="0"/>
          <c:tx>
            <c:strRef>
              <c:f>'Traitement partie II'!$B$129</c:f>
              <c:strCache>
                <c:ptCount val="1"/>
                <c:pt idx="0">
                  <c:v>Classification des patients de la file active PA selon leur lieu de vie</c:v>
                </c:pt>
              </c:strCache>
            </c:strRef>
          </c:tx>
          <c:spPr>
            <a:solidFill>
              <a:srgbClr val="AF0E1A"/>
            </a:solidFill>
            <a:ln w="19050">
              <a:no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extLst>
              <c:ext xmlns:c16="http://schemas.microsoft.com/office/drawing/2014/chart" uri="{C3380CC4-5D6E-409C-BE32-E72D297353CC}">
                <c16:uniqueId val="{00000002-676E-49E7-A18A-1CBFC0A3A14C}"/>
              </c:ext>
            </c:extLst>
          </c:dPt>
          <c:dPt>
            <c:idx val="2"/>
            <c:invertIfNegative val="0"/>
            <c:bubble3D val="0"/>
            <c:extLst>
              <c:ext xmlns:c16="http://schemas.microsoft.com/office/drawing/2014/chart" uri="{C3380CC4-5D6E-409C-BE32-E72D297353CC}">
                <c16:uniqueId val="{00000003-676E-49E7-A18A-1CBFC0A3A14C}"/>
              </c:ext>
            </c:extLst>
          </c:dPt>
          <c:dPt>
            <c:idx val="3"/>
            <c:invertIfNegative val="0"/>
            <c:bubble3D val="0"/>
            <c:extLst>
              <c:ext xmlns:c16="http://schemas.microsoft.com/office/drawing/2014/chart" uri="{C3380CC4-5D6E-409C-BE32-E72D297353CC}">
                <c16:uniqueId val="{00000004-676E-49E7-A18A-1CBFC0A3A14C}"/>
              </c:ext>
            </c:extLst>
          </c:dPt>
          <c:dLbls>
            <c:dLbl>
              <c:idx val="0"/>
              <c:layout>
                <c:manualLayout>
                  <c:x val="-6.1369747494173933E-4"/>
                  <c:y val="1.34686895197755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8.294121373837606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1.0910999606692118E-2"/>
                  <c:y val="-2.311445119313115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6E-49E7-A18A-1CBFC0A3A14C}"/>
                </c:ext>
              </c:extLst>
            </c:dLbl>
            <c:dLbl>
              <c:idx val="3"/>
              <c:layout>
                <c:manualLayout>
                  <c:x val="1.130466848694235E-3"/>
                  <c:y val="7.17018084408780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partie II'!$D$129:$F$129</c:f>
              <c:strCache>
                <c:ptCount val="3"/>
                <c:pt idx="0">
                  <c:v>RA / EHPA</c:v>
                </c:pt>
                <c:pt idx="1">
                  <c:v>Habitat regroupé</c:v>
                </c:pt>
                <c:pt idx="2">
                  <c:v>PUV</c:v>
                </c:pt>
              </c:strCache>
            </c:strRef>
          </c:cat>
          <c:val>
            <c:numRef>
              <c:f>'Traitement partie II'!$D$131:$F$131</c:f>
              <c:numCache>
                <c:formatCode>0.0%</c:formatCode>
                <c:ptCount val="3"/>
                <c:pt idx="0">
                  <c:v>1.5298117154811715E-2</c:v>
                </c:pt>
                <c:pt idx="1">
                  <c:v>7.9759414225941423E-3</c:v>
                </c:pt>
                <c:pt idx="2">
                  <c:v>6.7991631799163184E-3</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05864080"/>
        <c:axId val="205863688"/>
      </c:barChart>
      <c:valAx>
        <c:axId val="205863688"/>
        <c:scaling>
          <c:orientation val="minMax"/>
        </c:scaling>
        <c:delete val="1"/>
        <c:axPos val="b"/>
        <c:numFmt formatCode="0.0%" sourceLinked="1"/>
        <c:majorTickMark val="out"/>
        <c:minorTickMark val="none"/>
        <c:tickLblPos val="nextTo"/>
        <c:crossAx val="205864080"/>
        <c:crosses val="autoZero"/>
        <c:crossBetween val="between"/>
      </c:valAx>
      <c:catAx>
        <c:axId val="2058640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205863688"/>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r>
              <a:rPr lang="fr-FR" sz="1000" u="sng" dirty="0"/>
              <a:t>Classification des motifs de refus d'admission en part du total des refus pour les places PH</a:t>
            </a:r>
          </a:p>
        </c:rich>
      </c:tx>
      <c:layout>
        <c:manualLayout>
          <c:xMode val="edge"/>
          <c:yMode val="edge"/>
          <c:x val="6.7993443061035161E-4"/>
          <c:y val="3.2243899195856532E-2"/>
        </c:manualLayout>
      </c:layout>
      <c:overlay val="0"/>
      <c:spPr>
        <a:noFill/>
        <a:ln>
          <a:noFill/>
        </a:ln>
        <a:effectLst/>
      </c:spPr>
      <c:txPr>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2252580549041724"/>
          <c:y val="0.2026101433409154"/>
          <c:w val="0.56008877061324913"/>
          <c:h val="0.75686782799090147"/>
        </c:manualLayout>
      </c:layout>
      <c:barChart>
        <c:barDir val="bar"/>
        <c:grouping val="clustered"/>
        <c:varyColors val="0"/>
        <c:ser>
          <c:idx val="0"/>
          <c:order val="0"/>
          <c:tx>
            <c:strRef>
              <c:f>'Traitement partie II'!$B$969</c:f>
              <c:strCache>
                <c:ptCount val="1"/>
                <c:pt idx="0">
                  <c:v>Moyenne de la part sur le total des refus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II'!$C$968:$M$968</c:f>
              <c:strCache>
                <c:ptCount val="11"/>
                <c:pt idx="0">
                  <c:v>Niveau de soins insuffisant</c:v>
                </c:pt>
                <c:pt idx="1">
                  <c:v>Coût de l’IDEL trop élevé</c:v>
                </c:pt>
                <c:pt idx="2">
                  <c:v>PEC trop légère</c:v>
                </c:pt>
                <c:pt idx="3">
                  <c:v>Changement de situation de l'usager de type hospitalisation</c:v>
                </c:pt>
                <c:pt idx="4">
                  <c:v>Maintien de l'hospitalisation </c:v>
                </c:pt>
                <c:pt idx="5">
                  <c:v>Décès</c:v>
                </c:pt>
                <c:pt idx="6">
                  <c:v>Temps de soin élevé</c:v>
                </c:pt>
                <c:pt idx="7">
                  <c:v>Refus de l'usager/proches</c:v>
                </c:pt>
                <c:pt idx="8">
                  <c:v>Patient ne relevant pas du SSIAD </c:v>
                </c:pt>
                <c:pt idx="9">
                  <c:v>PEC soir et WE impossible</c:v>
                </c:pt>
                <c:pt idx="10">
                  <c:v>Manque de place</c:v>
                </c:pt>
              </c:strCache>
            </c:strRef>
          </c:cat>
          <c:val>
            <c:numRef>
              <c:f>'Traitement partie II'!$C$969:$M$969</c:f>
              <c:numCache>
                <c:formatCode>0%</c:formatCode>
                <c:ptCount val="11"/>
                <c:pt idx="0">
                  <c:v>0</c:v>
                </c:pt>
                <c:pt idx="1">
                  <c:v>0</c:v>
                </c:pt>
                <c:pt idx="2">
                  <c:v>1.3157894736842105E-2</c:v>
                </c:pt>
                <c:pt idx="3">
                  <c:v>1.3157894736842105E-2</c:v>
                </c:pt>
                <c:pt idx="4">
                  <c:v>1.3157894736842105E-2</c:v>
                </c:pt>
                <c:pt idx="5">
                  <c:v>1.3157894736842105E-2</c:v>
                </c:pt>
                <c:pt idx="6">
                  <c:v>9.6491228070175433E-2</c:v>
                </c:pt>
                <c:pt idx="7">
                  <c:v>0.10526315789473684</c:v>
                </c:pt>
                <c:pt idx="8">
                  <c:v>0.13157894736842105</c:v>
                </c:pt>
                <c:pt idx="9">
                  <c:v>0.21052631578947367</c:v>
                </c:pt>
                <c:pt idx="10">
                  <c:v>0.53508771929824561</c:v>
                </c:pt>
              </c:numCache>
            </c:numRef>
          </c:val>
          <c:extLst>
            <c:ext xmlns:c16="http://schemas.microsoft.com/office/drawing/2014/chart" uri="{C3380CC4-5D6E-409C-BE32-E72D297353CC}">
              <c16:uniqueId val="{00000000-B595-48FB-9A5B-7FACD82C18FA}"/>
            </c:ext>
          </c:extLst>
        </c:ser>
        <c:dLbls>
          <c:dLblPos val="outEnd"/>
          <c:showLegendKey val="0"/>
          <c:showVal val="1"/>
          <c:showCatName val="0"/>
          <c:showSerName val="0"/>
          <c:showPercent val="0"/>
          <c:showBubbleSize val="0"/>
        </c:dLbls>
        <c:gapWidth val="182"/>
        <c:axId val="209843024"/>
        <c:axId val="209845376"/>
      </c:barChart>
      <c:catAx>
        <c:axId val="209843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845376"/>
        <c:crosses val="autoZero"/>
        <c:auto val="1"/>
        <c:lblAlgn val="ctr"/>
        <c:lblOffset val="100"/>
        <c:noMultiLvlLbl val="0"/>
      </c:catAx>
      <c:valAx>
        <c:axId val="209845376"/>
        <c:scaling>
          <c:orientation val="minMax"/>
        </c:scaling>
        <c:delete val="1"/>
        <c:axPos val="b"/>
        <c:numFmt formatCode="0%" sourceLinked="1"/>
        <c:majorTickMark val="none"/>
        <c:minorTickMark val="none"/>
        <c:tickLblPos val="nextTo"/>
        <c:crossAx val="2098430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r>
              <a:rPr lang="fr-FR" sz="1000" b="0" i="0" u="sng" strike="noStrike" baseline="0" dirty="0">
                <a:effectLst/>
              </a:rPr>
              <a:t>Nature des relais proposés en cas de refus d'admission PA</a:t>
            </a:r>
            <a:r>
              <a:rPr lang="fr-FR" sz="1000" b="0" i="0" u="sng" strike="noStrike" baseline="0" dirty="0"/>
              <a:t> </a:t>
            </a:r>
            <a:endParaRPr lang="fr-FR" sz="1000" u="sng" dirty="0"/>
          </a:p>
        </c:rich>
      </c:tx>
      <c:layout>
        <c:manualLayout>
          <c:xMode val="edge"/>
          <c:yMode val="edge"/>
          <c:x val="4.4556705422589792E-2"/>
          <c:y val="0.12168548332966804"/>
        </c:manualLayout>
      </c:layout>
      <c:overlay val="0"/>
      <c:spPr>
        <a:noFill/>
        <a:ln>
          <a:noFill/>
        </a:ln>
        <a:effectLst/>
      </c:spPr>
    </c:title>
    <c:autoTitleDeleted val="0"/>
    <c:plotArea>
      <c:layout>
        <c:manualLayout>
          <c:layoutTarget val="inner"/>
          <c:xMode val="edge"/>
          <c:yMode val="edge"/>
          <c:x val="0.32711501381104796"/>
          <c:y val="0.20200260550792257"/>
          <c:w val="0.64153041718634374"/>
          <c:h val="0.72745680209248542"/>
        </c:manualLayout>
      </c:layout>
      <c:barChart>
        <c:barDir val="bar"/>
        <c:grouping val="clustered"/>
        <c:varyColors val="0"/>
        <c:ser>
          <c:idx val="0"/>
          <c:order val="0"/>
          <c:tx>
            <c:strRef>
              <c:f>'Traitement partie II'!$B$925</c:f>
              <c:strCache>
                <c:ptCount val="1"/>
                <c:pt idx="0">
                  <c:v>Part sur le total des relais proposés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II'!$C$924:$I$924</c:f>
              <c:strCache>
                <c:ptCount val="7"/>
                <c:pt idx="0">
                  <c:v>HAD</c:v>
                </c:pt>
                <c:pt idx="1">
                  <c:v>Autres </c:v>
                </c:pt>
                <c:pt idx="2">
                  <c:v>Hospitalisation</c:v>
                </c:pt>
                <c:pt idx="3">
                  <c:v>AT EHPAD (limitrophe)</c:v>
                </c:pt>
                <c:pt idx="4">
                  <c:v>SAAD+IDEL</c:v>
                </c:pt>
                <c:pt idx="5">
                  <c:v>SAAD</c:v>
                </c:pt>
                <c:pt idx="6">
                  <c:v>IDEL</c:v>
                </c:pt>
              </c:strCache>
            </c:strRef>
          </c:cat>
          <c:val>
            <c:numRef>
              <c:f>'Traitement partie II'!$C$925:$I$925</c:f>
              <c:numCache>
                <c:formatCode>0%</c:formatCode>
                <c:ptCount val="7"/>
                <c:pt idx="0">
                  <c:v>2.6295436968290797E-2</c:v>
                </c:pt>
                <c:pt idx="1">
                  <c:v>5.8004640371229696E-2</c:v>
                </c:pt>
                <c:pt idx="2">
                  <c:v>7.3472544470224291E-2</c:v>
                </c:pt>
                <c:pt idx="3">
                  <c:v>6.5738592420726993E-2</c:v>
                </c:pt>
                <c:pt idx="4">
                  <c:v>0.10750193348801237</c:v>
                </c:pt>
                <c:pt idx="5">
                  <c:v>0.25444702242846096</c:v>
                </c:pt>
                <c:pt idx="6">
                  <c:v>0.41453982985305493</c:v>
                </c:pt>
              </c:numCache>
            </c:numRef>
          </c:val>
          <c:extLst>
            <c:ext xmlns:c16="http://schemas.microsoft.com/office/drawing/2014/chart" uri="{C3380CC4-5D6E-409C-BE32-E72D297353CC}">
              <c16:uniqueId val="{00000000-2C0E-491A-BA69-1149AAF534CC}"/>
            </c:ext>
          </c:extLst>
        </c:ser>
        <c:dLbls>
          <c:dLblPos val="outEnd"/>
          <c:showLegendKey val="0"/>
          <c:showVal val="1"/>
          <c:showCatName val="0"/>
          <c:showSerName val="0"/>
          <c:showPercent val="0"/>
          <c:showBubbleSize val="0"/>
        </c:dLbls>
        <c:gapWidth val="182"/>
        <c:axId val="209847728"/>
        <c:axId val="209843808"/>
      </c:barChart>
      <c:catAx>
        <c:axId val="209847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843808"/>
        <c:crosses val="autoZero"/>
        <c:auto val="1"/>
        <c:lblAlgn val="ctr"/>
        <c:lblOffset val="100"/>
        <c:noMultiLvlLbl val="0"/>
      </c:catAx>
      <c:valAx>
        <c:axId val="209843808"/>
        <c:scaling>
          <c:orientation val="minMax"/>
        </c:scaling>
        <c:delete val="1"/>
        <c:axPos val="b"/>
        <c:numFmt formatCode="0%" sourceLinked="1"/>
        <c:majorTickMark val="none"/>
        <c:minorTickMark val="none"/>
        <c:tickLblPos val="nextTo"/>
        <c:crossAx val="2098477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r>
              <a:rPr lang="fr-FR" sz="1000" u="sng" dirty="0"/>
              <a:t>Nature des relais proposés en cas de refus d'admission PH</a:t>
            </a:r>
          </a:p>
        </c:rich>
      </c:tx>
      <c:layout>
        <c:manualLayout>
          <c:xMode val="edge"/>
          <c:yMode val="edge"/>
          <c:x val="2.3298337707786565E-3"/>
          <c:y val="4.6643700787401578E-2"/>
        </c:manualLayout>
      </c:layout>
      <c:overlay val="0"/>
      <c:spPr>
        <a:noFill/>
        <a:ln>
          <a:noFill/>
        </a:ln>
        <a:effectLst/>
      </c:spPr>
      <c:txPr>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5316678669015311"/>
          <c:y val="0.2530743364734756"/>
          <c:w val="0.61268396471553943"/>
          <c:h val="0.68218571698679809"/>
        </c:manualLayout>
      </c:layout>
      <c:barChart>
        <c:barDir val="bar"/>
        <c:grouping val="clustered"/>
        <c:varyColors val="0"/>
        <c:ser>
          <c:idx val="0"/>
          <c:order val="0"/>
          <c:tx>
            <c:strRef>
              <c:f>'Traitement partie II'!$B$1002</c:f>
              <c:strCache>
                <c:ptCount val="1"/>
                <c:pt idx="0">
                  <c:v>Part sur le total des relais proposés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II'!$C$1001:$I$1001</c:f>
              <c:strCache>
                <c:ptCount val="7"/>
                <c:pt idx="0">
                  <c:v>HAD</c:v>
                </c:pt>
                <c:pt idx="1">
                  <c:v>AT EHPAD (limitrophe)</c:v>
                </c:pt>
                <c:pt idx="2">
                  <c:v>Hospitalisation</c:v>
                </c:pt>
                <c:pt idx="3">
                  <c:v>Autres </c:v>
                </c:pt>
                <c:pt idx="4">
                  <c:v>SAAD</c:v>
                </c:pt>
                <c:pt idx="5">
                  <c:v>SAAD+IDEL</c:v>
                </c:pt>
                <c:pt idx="6">
                  <c:v>IDEL</c:v>
                </c:pt>
              </c:strCache>
            </c:strRef>
          </c:cat>
          <c:val>
            <c:numRef>
              <c:f>'Traitement partie II'!$C$1002:$I$1002</c:f>
              <c:numCache>
                <c:formatCode>0%</c:formatCode>
                <c:ptCount val="7"/>
                <c:pt idx="0">
                  <c:v>0</c:v>
                </c:pt>
                <c:pt idx="1">
                  <c:v>0</c:v>
                </c:pt>
                <c:pt idx="2">
                  <c:v>4.1666666666666664E-2</c:v>
                </c:pt>
                <c:pt idx="3">
                  <c:v>0.10416666666666667</c:v>
                </c:pt>
                <c:pt idx="4">
                  <c:v>0.14583333333333334</c:v>
                </c:pt>
                <c:pt idx="5">
                  <c:v>0.33333333333333331</c:v>
                </c:pt>
                <c:pt idx="6">
                  <c:v>0.375</c:v>
                </c:pt>
              </c:numCache>
            </c:numRef>
          </c:val>
          <c:extLst>
            <c:ext xmlns:c16="http://schemas.microsoft.com/office/drawing/2014/chart" uri="{C3380CC4-5D6E-409C-BE32-E72D297353CC}">
              <c16:uniqueId val="{00000000-0319-42A2-ABD8-50BC2A377460}"/>
            </c:ext>
          </c:extLst>
        </c:ser>
        <c:dLbls>
          <c:dLblPos val="outEnd"/>
          <c:showLegendKey val="0"/>
          <c:showVal val="1"/>
          <c:showCatName val="0"/>
          <c:showSerName val="0"/>
          <c:showPercent val="0"/>
          <c:showBubbleSize val="0"/>
        </c:dLbls>
        <c:gapWidth val="182"/>
        <c:axId val="209845768"/>
        <c:axId val="209844592"/>
      </c:barChart>
      <c:catAx>
        <c:axId val="209845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844592"/>
        <c:crosses val="autoZero"/>
        <c:auto val="1"/>
        <c:lblAlgn val="ctr"/>
        <c:lblOffset val="100"/>
        <c:noMultiLvlLbl val="0"/>
      </c:catAx>
      <c:valAx>
        <c:axId val="209844592"/>
        <c:scaling>
          <c:orientation val="minMax"/>
        </c:scaling>
        <c:delete val="1"/>
        <c:axPos val="b"/>
        <c:numFmt formatCode="0%" sourceLinked="1"/>
        <c:majorTickMark val="none"/>
        <c:minorTickMark val="none"/>
        <c:tickLblPos val="nextTo"/>
        <c:crossAx val="2098457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r>
              <a:rPr lang="fr-FR" sz="1000" b="0" i="0" u="sng" strike="noStrike" baseline="0" dirty="0">
                <a:effectLst/>
              </a:rPr>
              <a:t>Analyse de la répartition des personnes sorties en 2017</a:t>
            </a:r>
            <a:r>
              <a:rPr lang="fr-FR" sz="1000" b="0" i="0" u="sng" strike="noStrike" baseline="0" dirty="0"/>
              <a:t> </a:t>
            </a:r>
            <a:endParaRPr lang="fr-FR" sz="1000" u="sng" dirty="0"/>
          </a:p>
        </c:rich>
      </c:tx>
      <c:layout>
        <c:manualLayout>
          <c:xMode val="edge"/>
          <c:yMode val="edge"/>
          <c:x val="2.3298337707786565E-3"/>
          <c:y val="3.2754811898512683E-2"/>
        </c:manualLayout>
      </c:layout>
      <c:overlay val="0"/>
      <c:spPr>
        <a:noFill/>
        <a:ln>
          <a:noFill/>
        </a:ln>
        <a:effectLst/>
      </c:spPr>
    </c:title>
    <c:autoTitleDeleted val="0"/>
    <c:plotArea>
      <c:layout/>
      <c:barChart>
        <c:barDir val="bar"/>
        <c:grouping val="clustered"/>
        <c:varyColors val="0"/>
        <c:ser>
          <c:idx val="0"/>
          <c:order val="0"/>
          <c:tx>
            <c:strRef>
              <c:f>'Traitement partie II'!$B$1187</c:f>
              <c:strCache>
                <c:ptCount val="1"/>
                <c:pt idx="0">
                  <c:v>Ensemble des SSIAD</c:v>
                </c:pt>
              </c:strCache>
            </c:strRef>
          </c:tx>
          <c:spPr>
            <a:solidFill>
              <a:srgbClr val="7100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II'!$C$1186:$G$1186</c:f>
              <c:strCache>
                <c:ptCount val="5"/>
                <c:pt idx="0">
                  <c:v>Personnes sorties en raison d'un décès</c:v>
                </c:pt>
                <c:pt idx="1">
                  <c:v>Personnes sorties en raison d'une hospitalisation</c:v>
                </c:pt>
                <c:pt idx="2">
                  <c:v>Personnes sorties pour un retour au domicile ou un accompagnement en milieu ordinaire</c:v>
                </c:pt>
                <c:pt idx="3">
                  <c:v>Personnes sorties en raison d'une réorientation vers un autre ESSMS</c:v>
                </c:pt>
                <c:pt idx="4">
                  <c:v>Personnes sorties vers une destination inconnue ou pour un motif inconnu</c:v>
                </c:pt>
              </c:strCache>
            </c:strRef>
          </c:cat>
          <c:val>
            <c:numRef>
              <c:f>'Traitement partie II'!$C$1187:$G$1187</c:f>
              <c:numCache>
                <c:formatCode>0%</c:formatCode>
                <c:ptCount val="5"/>
                <c:pt idx="0">
                  <c:v>0.17509402423735895</c:v>
                </c:pt>
                <c:pt idx="1">
                  <c:v>0.27789385708315922</c:v>
                </c:pt>
                <c:pt idx="2">
                  <c:v>0.21186794818219809</c:v>
                </c:pt>
                <c:pt idx="3">
                  <c:v>0.25491015461763478</c:v>
                </c:pt>
                <c:pt idx="4">
                  <c:v>8.0234015879648971E-2</c:v>
                </c:pt>
              </c:numCache>
            </c:numRef>
          </c:val>
          <c:extLst>
            <c:ext xmlns:c16="http://schemas.microsoft.com/office/drawing/2014/chart" uri="{C3380CC4-5D6E-409C-BE32-E72D297353CC}">
              <c16:uniqueId val="{00000000-D269-485A-8482-57E53D505F8A}"/>
            </c:ext>
          </c:extLst>
        </c:ser>
        <c:dLbls>
          <c:dLblPos val="outEnd"/>
          <c:showLegendKey val="0"/>
          <c:showVal val="1"/>
          <c:showCatName val="0"/>
          <c:showSerName val="0"/>
          <c:showPercent val="0"/>
          <c:showBubbleSize val="0"/>
        </c:dLbls>
        <c:gapWidth val="182"/>
        <c:axId val="209846944"/>
        <c:axId val="513979160"/>
      </c:barChart>
      <c:catAx>
        <c:axId val="20984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3979160"/>
        <c:crosses val="autoZero"/>
        <c:auto val="1"/>
        <c:lblAlgn val="ctr"/>
        <c:lblOffset val="100"/>
        <c:noMultiLvlLbl val="0"/>
      </c:catAx>
      <c:valAx>
        <c:axId val="513979160"/>
        <c:scaling>
          <c:orientation val="minMax"/>
        </c:scaling>
        <c:delete val="1"/>
        <c:axPos val="b"/>
        <c:numFmt formatCode="0%" sourceLinked="1"/>
        <c:majorTickMark val="none"/>
        <c:minorTickMark val="none"/>
        <c:tickLblPos val="nextTo"/>
        <c:crossAx val="2098469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r>
              <a:rPr lang="fr-FR" sz="1000" dirty="0"/>
              <a:t>SSIAD/SPASAD ayant défini un projet de service</a:t>
            </a:r>
          </a:p>
        </c:rich>
      </c:tx>
      <c:layout>
        <c:manualLayout>
          <c:xMode val="edge"/>
          <c:yMode val="edge"/>
          <c:x val="0.10228606920318201"/>
          <c:y val="2.4554866811861299E-2"/>
        </c:manualLayout>
      </c:layout>
      <c:overlay val="0"/>
      <c:spPr>
        <a:noFill/>
        <a:ln>
          <a:noFill/>
        </a:ln>
        <a:effectLst/>
      </c:spPr>
      <c:txPr>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548261210673801"/>
          <c:y val="0.19598598163908701"/>
          <c:w val="0.618283699612175"/>
          <c:h val="0.470738725841088"/>
        </c:manualLayout>
      </c:layout>
      <c:doughnutChart>
        <c:varyColors val="1"/>
        <c:ser>
          <c:idx val="0"/>
          <c:order val="0"/>
          <c:tx>
            <c:strRef>
              <c:f>' Traitement partie I'!$C$205</c:f>
              <c:strCache>
                <c:ptCount val="1"/>
                <c:pt idx="0">
                  <c:v>SSIAD/SPASAD ayant défini un  projet de service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5F8-4E31-A62F-AF7466FB3192}"/>
              </c:ext>
            </c:extLst>
          </c:dPt>
          <c:dPt>
            <c:idx val="1"/>
            <c:bubble3D val="0"/>
            <c:spPr>
              <a:solidFill>
                <a:schemeClr val="accent2"/>
              </a:solidFill>
              <a:ln w="19050">
                <a:noFill/>
              </a:ln>
              <a:effectLst/>
            </c:spPr>
            <c:extLst>
              <c:ext xmlns:c16="http://schemas.microsoft.com/office/drawing/2014/chart" uri="{C3380CC4-5D6E-409C-BE32-E72D297353CC}">
                <c16:uniqueId val="{00000003-05F8-4E31-A62F-AF7466FB3192}"/>
              </c:ext>
            </c:extLst>
          </c:dPt>
          <c:dPt>
            <c:idx val="2"/>
            <c:bubble3D val="0"/>
            <c:spPr>
              <a:solidFill>
                <a:schemeClr val="accent3"/>
              </a:solidFill>
              <a:ln w="19050">
                <a:noFill/>
              </a:ln>
              <a:effectLst/>
            </c:spPr>
            <c:extLst>
              <c:ext xmlns:c16="http://schemas.microsoft.com/office/drawing/2014/chart" uri="{C3380CC4-5D6E-409C-BE32-E72D297353CC}">
                <c16:uniqueId val="{00000005-05F8-4E31-A62F-AF7466FB3192}"/>
              </c:ext>
            </c:extLst>
          </c:dPt>
          <c:dPt>
            <c:idx val="3"/>
            <c:bubble3D val="0"/>
            <c:spPr>
              <a:solidFill>
                <a:schemeClr val="accent4"/>
              </a:solidFill>
              <a:ln w="19050">
                <a:noFill/>
              </a:ln>
              <a:effectLst/>
            </c:spPr>
            <c:extLst>
              <c:ext xmlns:c16="http://schemas.microsoft.com/office/drawing/2014/chart" uri="{C3380CC4-5D6E-409C-BE32-E72D297353CC}">
                <c16:uniqueId val="{00000007-05F8-4E31-A62F-AF7466FB3192}"/>
              </c:ext>
            </c:extLst>
          </c:dPt>
          <c:dLbls>
            <c:dLbl>
              <c:idx val="0"/>
              <c:layout>
                <c:manualLayout>
                  <c:x val="0.12554933042663063"/>
                  <c:y val="-0.10571673495543024"/>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5F8-4E31-A62F-AF7466FB3192}"/>
                </c:ext>
              </c:extLst>
            </c:dLbl>
            <c:dLbl>
              <c:idx val="1"/>
              <c:layout>
                <c:manualLayout>
                  <c:x val="-0.1124106326424002"/>
                  <c:y val="0.1105890728076336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5F8-4E31-A62F-AF7466FB3192}"/>
                </c:ext>
              </c:extLst>
            </c:dLbl>
            <c:dLbl>
              <c:idx val="2"/>
              <c:layout>
                <c:manualLayout>
                  <c:x val="-0.107462686567164"/>
                  <c:y val="-5.909090909090909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5F8-4E31-A62F-AF7466FB3192}"/>
                </c:ext>
              </c:extLst>
            </c:dLbl>
            <c:dLbl>
              <c:idx val="3"/>
              <c:layout>
                <c:manualLayout>
                  <c:x val="-5.9701492537313397E-2"/>
                  <c:y val="-8.181818181818180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5F8-4E31-A62F-AF7466FB319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 Traitement partie I'!$B$206:$B$207</c:f>
              <c:strCache>
                <c:ptCount val="2"/>
                <c:pt idx="0">
                  <c:v>Oui</c:v>
                </c:pt>
                <c:pt idx="1">
                  <c:v>Non</c:v>
                </c:pt>
              </c:strCache>
            </c:strRef>
          </c:cat>
          <c:val>
            <c:numRef>
              <c:f>' Traitement partie I'!$C$206:$C$207</c:f>
              <c:numCache>
                <c:formatCode>General</c:formatCode>
                <c:ptCount val="2"/>
                <c:pt idx="0">
                  <c:v>95</c:v>
                </c:pt>
                <c:pt idx="1">
                  <c:v>8</c:v>
                </c:pt>
              </c:numCache>
            </c:numRef>
          </c:val>
          <c:extLst>
            <c:ext xmlns:c16="http://schemas.microsoft.com/office/drawing/2014/chart" uri="{C3380CC4-5D6E-409C-BE32-E72D297353CC}">
              <c16:uniqueId val="{00000008-05F8-4E31-A62F-AF7466FB3192}"/>
            </c:ext>
          </c:extLst>
        </c:ser>
        <c:dLbls>
          <c:showLegendKey val="0"/>
          <c:showVal val="1"/>
          <c:showCatName val="0"/>
          <c:showSerName val="0"/>
          <c:showPercent val="0"/>
          <c:showBubbleSize val="0"/>
          <c:showLeaderLines val="0"/>
        </c:dLbls>
        <c:firstSliceAng val="0"/>
        <c:holeSize val="72"/>
      </c:doughnutChart>
      <c:spPr>
        <a:noFill/>
        <a:ln>
          <a:noFill/>
        </a:ln>
        <a:effectLst/>
      </c:spPr>
    </c:plotArea>
    <c:legend>
      <c:legendPos val="b"/>
      <c:layout>
        <c:manualLayout>
          <c:xMode val="edge"/>
          <c:yMode val="edge"/>
          <c:x val="0.33435826771653543"/>
          <c:y val="0.71151428988043175"/>
          <c:w val="0.42085472140409902"/>
          <c:h val="0.258967072297780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mn-lt"/>
                <a:ea typeface="+mn-ea"/>
                <a:cs typeface="+mn-cs"/>
              </a:defRPr>
            </a:pPr>
            <a:r>
              <a:rPr lang="fr-FR" sz="1000" b="0" i="0" u="sng" baseline="0" dirty="0">
                <a:effectLst/>
              </a:rPr>
              <a:t>Pourcentage de structures ayant mise en place un projet de service par type de gestionnaire</a:t>
            </a:r>
            <a:endParaRPr lang="fr-FR" sz="1000" dirty="0">
              <a:effectLst/>
            </a:endParaRPr>
          </a:p>
        </c:rich>
      </c:tx>
      <c:layout>
        <c:manualLayout>
          <c:xMode val="edge"/>
          <c:yMode val="edge"/>
          <c:x val="2.235571299522743E-3"/>
          <c:y val="3.6439028030726565E-2"/>
        </c:manualLayout>
      </c:layout>
      <c:overlay val="0"/>
      <c:spPr>
        <a:noFill/>
        <a:ln>
          <a:noFill/>
        </a:ln>
        <a:effectLst/>
      </c:spPr>
      <c:txPr>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5987136743042253"/>
          <c:y val="0.36706451819856528"/>
          <c:w val="0.6401286325695773"/>
          <c:h val="0.54148112845637886"/>
        </c:manualLayout>
      </c:layout>
      <c:barChart>
        <c:barDir val="bar"/>
        <c:grouping val="clustered"/>
        <c:varyColors val="0"/>
        <c:ser>
          <c:idx val="0"/>
          <c:order val="0"/>
          <c:tx>
            <c:strRef>
              <c:f>' Traitement partie I'!$B$225</c:f>
              <c:strCache>
                <c:ptCount val="1"/>
                <c:pt idx="0">
                  <c:v>Pourcentage de 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Traitement partie I'!$C$222:$G$222</c:f>
              <c:strCache>
                <c:ptCount val="5"/>
                <c:pt idx="0">
                  <c:v>CCAS-CIAS</c:v>
                </c:pt>
                <c:pt idx="1">
                  <c:v>Mutuelle</c:v>
                </c:pt>
                <c:pt idx="2">
                  <c:v>Centre Hospitalier</c:v>
                </c:pt>
                <c:pt idx="3">
                  <c:v>EHPAD public autonome</c:v>
                </c:pt>
                <c:pt idx="4">
                  <c:v>Association</c:v>
                </c:pt>
              </c:strCache>
            </c:strRef>
          </c:cat>
          <c:val>
            <c:numRef>
              <c:f>' Traitement partie I'!$C$225:$G$225</c:f>
              <c:numCache>
                <c:formatCode>0%</c:formatCode>
                <c:ptCount val="5"/>
                <c:pt idx="0">
                  <c:v>0.84615384615384615</c:v>
                </c:pt>
                <c:pt idx="1">
                  <c:v>1</c:v>
                </c:pt>
                <c:pt idx="2">
                  <c:v>0.7857142857142857</c:v>
                </c:pt>
                <c:pt idx="3">
                  <c:v>1</c:v>
                </c:pt>
                <c:pt idx="4">
                  <c:v>0.95238095238095233</c:v>
                </c:pt>
              </c:numCache>
            </c:numRef>
          </c:val>
          <c:extLst>
            <c:ext xmlns:c16="http://schemas.microsoft.com/office/drawing/2014/chart" uri="{C3380CC4-5D6E-409C-BE32-E72D297353CC}">
              <c16:uniqueId val="{00000000-BD65-46E8-8493-EE052E2E8BF6}"/>
            </c:ext>
          </c:extLst>
        </c:ser>
        <c:dLbls>
          <c:dLblPos val="outEnd"/>
          <c:showLegendKey val="0"/>
          <c:showVal val="1"/>
          <c:showCatName val="0"/>
          <c:showSerName val="0"/>
          <c:showPercent val="0"/>
          <c:showBubbleSize val="0"/>
        </c:dLbls>
        <c:gapWidth val="182"/>
        <c:axId val="513978376"/>
        <c:axId val="513981120"/>
      </c:barChart>
      <c:catAx>
        <c:axId val="513978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900" b="0" i="0" u="none" strike="noStrike" kern="1200" baseline="0">
                <a:solidFill>
                  <a:schemeClr val="tx1">
                    <a:lumMod val="65000"/>
                    <a:lumOff val="35000"/>
                  </a:schemeClr>
                </a:solidFill>
                <a:latin typeface="+mn-lt"/>
                <a:ea typeface="+mn-ea"/>
                <a:cs typeface="+mn-cs"/>
              </a:defRPr>
            </a:pPr>
            <a:endParaRPr lang="fr-FR"/>
          </a:p>
        </c:txPr>
        <c:crossAx val="513981120"/>
        <c:crosses val="autoZero"/>
        <c:auto val="1"/>
        <c:lblAlgn val="ctr"/>
        <c:lblOffset val="100"/>
        <c:noMultiLvlLbl val="0"/>
      </c:catAx>
      <c:valAx>
        <c:axId val="513981120"/>
        <c:scaling>
          <c:orientation val="minMax"/>
        </c:scaling>
        <c:delete val="1"/>
        <c:axPos val="b"/>
        <c:numFmt formatCode="0%" sourceLinked="1"/>
        <c:majorTickMark val="none"/>
        <c:minorTickMark val="none"/>
        <c:tickLblPos val="nextTo"/>
        <c:crossAx val="5139783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mn-lt"/>
                <a:ea typeface="+mn-ea"/>
                <a:cs typeface="+mn-cs"/>
              </a:defRPr>
            </a:pPr>
            <a:r>
              <a:rPr lang="fr-FR" sz="1000" b="0" i="0" u="sng" strike="noStrike" baseline="0" dirty="0">
                <a:effectLst/>
              </a:rPr>
              <a:t>Pourcentage de structures ayant mise en place un projet de service par taille </a:t>
            </a:r>
            <a:endParaRPr lang="fr-FR" sz="1000" dirty="0"/>
          </a:p>
        </c:rich>
      </c:tx>
      <c:layout>
        <c:manualLayout>
          <c:xMode val="edge"/>
          <c:yMode val="edge"/>
          <c:x val="2.3298337707786565E-3"/>
          <c:y val="3.756955051884947E-2"/>
        </c:manualLayout>
      </c:layout>
      <c:overlay val="0"/>
      <c:spPr>
        <a:noFill/>
        <a:ln>
          <a:noFill/>
        </a:ln>
        <a:effectLst/>
      </c:spPr>
      <c:txPr>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8021176888970465"/>
          <c:y val="0.40611107558083326"/>
          <c:w val="0.61893510086031167"/>
          <c:h val="0.49000004461941865"/>
        </c:manualLayout>
      </c:layout>
      <c:barChart>
        <c:barDir val="bar"/>
        <c:grouping val="clustered"/>
        <c:varyColors val="0"/>
        <c:ser>
          <c:idx val="0"/>
          <c:order val="0"/>
          <c:tx>
            <c:strRef>
              <c:f>' Traitement partie I'!$B$232</c:f>
              <c:strCache>
                <c:ptCount val="1"/>
                <c:pt idx="0">
                  <c:v>Pourcentage de Oui</c:v>
                </c:pt>
              </c:strCache>
            </c:strRef>
          </c:tx>
          <c:spPr>
            <a:solidFill>
              <a:srgbClr val="FF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Traitement partie I'!$C$229:$E$229</c:f>
              <c:strCache>
                <c:ptCount val="3"/>
                <c:pt idx="0">
                  <c:v>SSIAD de petite taille</c:v>
                </c:pt>
                <c:pt idx="1">
                  <c:v>SSIAD de taille moyenne</c:v>
                </c:pt>
                <c:pt idx="2">
                  <c:v>SSIAD de grande taille</c:v>
                </c:pt>
              </c:strCache>
            </c:strRef>
          </c:cat>
          <c:val>
            <c:numRef>
              <c:f>' Traitement partie I'!$C$232:$E$232</c:f>
              <c:numCache>
                <c:formatCode>0%</c:formatCode>
                <c:ptCount val="3"/>
                <c:pt idx="0">
                  <c:v>0.91044776119402981</c:v>
                </c:pt>
                <c:pt idx="1">
                  <c:v>0.96</c:v>
                </c:pt>
                <c:pt idx="2">
                  <c:v>0.90909090909090906</c:v>
                </c:pt>
              </c:numCache>
            </c:numRef>
          </c:val>
          <c:extLst>
            <c:ext xmlns:c16="http://schemas.microsoft.com/office/drawing/2014/chart" uri="{C3380CC4-5D6E-409C-BE32-E72D297353CC}">
              <c16:uniqueId val="{00000000-E652-4782-9A5B-8952A7FAA643}"/>
            </c:ext>
          </c:extLst>
        </c:ser>
        <c:dLbls>
          <c:dLblPos val="outEnd"/>
          <c:showLegendKey val="0"/>
          <c:showVal val="1"/>
          <c:showCatName val="0"/>
          <c:showSerName val="0"/>
          <c:showPercent val="0"/>
          <c:showBubbleSize val="0"/>
        </c:dLbls>
        <c:gapWidth val="182"/>
        <c:axId val="513980728"/>
        <c:axId val="513979552"/>
      </c:barChart>
      <c:catAx>
        <c:axId val="513980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3979552"/>
        <c:crosses val="autoZero"/>
        <c:auto val="1"/>
        <c:lblAlgn val="ctr"/>
        <c:lblOffset val="100"/>
        <c:noMultiLvlLbl val="0"/>
      </c:catAx>
      <c:valAx>
        <c:axId val="513979552"/>
        <c:scaling>
          <c:orientation val="minMax"/>
        </c:scaling>
        <c:delete val="1"/>
        <c:axPos val="b"/>
        <c:numFmt formatCode="0%" sourceLinked="1"/>
        <c:majorTickMark val="none"/>
        <c:minorTickMark val="none"/>
        <c:tickLblPos val="nextTo"/>
        <c:crossAx val="5139807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r>
              <a:rPr lang="fr-FR" sz="1000" dirty="0"/>
              <a:t>Périodicité de l'actualisation de la liste d'attente</a:t>
            </a:r>
          </a:p>
        </c:rich>
      </c:tx>
      <c:layout>
        <c:manualLayout>
          <c:xMode val="edge"/>
          <c:yMode val="edge"/>
          <c:x val="1.180231552717673E-3"/>
          <c:y val="2.4554510823968308E-2"/>
        </c:manualLayout>
      </c:layout>
      <c:overlay val="0"/>
      <c:spPr>
        <a:noFill/>
        <a:ln>
          <a:noFill/>
        </a:ln>
        <a:effectLst/>
      </c:spPr>
      <c:txPr>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52357676724029267"/>
          <c:y val="0.32009717542349642"/>
          <c:w val="0.22418915195376202"/>
          <c:h val="0.53055674907067196"/>
        </c:manualLayout>
      </c:layout>
      <c:doughnutChart>
        <c:varyColors val="1"/>
        <c:ser>
          <c:idx val="0"/>
          <c:order val="0"/>
          <c:tx>
            <c:strRef>
              <c:f>'Traitement partie II'!$C$1041</c:f>
              <c:strCache>
                <c:ptCount val="1"/>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05F8-4E31-A62F-AF7466FB3192}"/>
              </c:ext>
            </c:extLst>
          </c:dPt>
          <c:dPt>
            <c:idx val="1"/>
            <c:bubble3D val="0"/>
            <c:spPr>
              <a:solidFill>
                <a:schemeClr val="accent2"/>
              </a:solidFill>
              <a:ln w="19050">
                <a:noFill/>
              </a:ln>
              <a:effectLst/>
            </c:spPr>
            <c:extLst>
              <c:ext xmlns:c16="http://schemas.microsoft.com/office/drawing/2014/chart" uri="{C3380CC4-5D6E-409C-BE32-E72D297353CC}">
                <c16:uniqueId val="{00000003-05F8-4E31-A62F-AF7466FB3192}"/>
              </c:ext>
            </c:extLst>
          </c:dPt>
          <c:dPt>
            <c:idx val="2"/>
            <c:bubble3D val="0"/>
            <c:spPr>
              <a:solidFill>
                <a:schemeClr val="accent3"/>
              </a:solidFill>
              <a:ln w="19050">
                <a:noFill/>
              </a:ln>
              <a:effectLst/>
            </c:spPr>
            <c:extLst>
              <c:ext xmlns:c16="http://schemas.microsoft.com/office/drawing/2014/chart" uri="{C3380CC4-5D6E-409C-BE32-E72D297353CC}">
                <c16:uniqueId val="{00000005-05F8-4E31-A62F-AF7466FB3192}"/>
              </c:ext>
            </c:extLst>
          </c:dPt>
          <c:dPt>
            <c:idx val="3"/>
            <c:bubble3D val="0"/>
            <c:spPr>
              <a:solidFill>
                <a:schemeClr val="accent4"/>
              </a:solidFill>
              <a:ln w="19050">
                <a:noFill/>
              </a:ln>
              <a:effectLst/>
            </c:spPr>
            <c:extLst>
              <c:ext xmlns:c16="http://schemas.microsoft.com/office/drawing/2014/chart" uri="{C3380CC4-5D6E-409C-BE32-E72D297353CC}">
                <c16:uniqueId val="{00000007-05F8-4E31-A62F-AF7466FB3192}"/>
              </c:ext>
            </c:extLst>
          </c:dPt>
          <c:dPt>
            <c:idx val="4"/>
            <c:bubble3D val="0"/>
            <c:spPr>
              <a:solidFill>
                <a:schemeClr val="accent5"/>
              </a:solidFill>
              <a:ln w="19050">
                <a:noFill/>
              </a:ln>
              <a:effectLst/>
            </c:spPr>
            <c:extLst>
              <c:ext xmlns:c16="http://schemas.microsoft.com/office/drawing/2014/chart" uri="{C3380CC4-5D6E-409C-BE32-E72D297353CC}">
                <c16:uniqueId val="{00000009-63E6-4CF6-98C6-A004D3FDC1FA}"/>
              </c:ext>
            </c:extLst>
          </c:dPt>
          <c:dLbls>
            <c:dLbl>
              <c:idx val="0"/>
              <c:layout>
                <c:manualLayout>
                  <c:x val="5.9475753395515238E-2"/>
                  <c:y val="-9.7096683980309684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5F8-4E31-A62F-AF7466FB3192}"/>
                </c:ext>
              </c:extLst>
            </c:dLbl>
            <c:dLbl>
              <c:idx val="1"/>
              <c:layout>
                <c:manualLayout>
                  <c:x val="-4.676618547681545E-2"/>
                  <c:y val="3.188538932633421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5F8-4E31-A62F-AF7466FB3192}"/>
                </c:ext>
              </c:extLst>
            </c:dLbl>
            <c:dLbl>
              <c:idx val="2"/>
              <c:layout>
                <c:manualLayout>
                  <c:x val="-5.468482064741912E-2"/>
                  <c:y val="-2.2053805774278214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5F8-4E31-A62F-AF7466FB3192}"/>
                </c:ext>
              </c:extLst>
            </c:dLbl>
            <c:dLbl>
              <c:idx val="3"/>
              <c:layout>
                <c:manualLayout>
                  <c:x val="-5.1368110236220475E-2"/>
                  <c:y val="-5.8670166229221367E-2"/>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5F8-4E31-A62F-AF7466FB3192}"/>
                </c:ext>
              </c:extLst>
            </c:dLbl>
            <c:dLbl>
              <c:idx val="4"/>
              <c:layout>
                <c:manualLayout>
                  <c:x val="-2.8084955442223055E-3"/>
                  <c:y val="-0.10791793713328428"/>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63E6-4CF6-98C6-A004D3FDC1F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strRef>
              <c:f>'Traitement partie II'!$B$1042:$B$1046</c:f>
              <c:strCache>
                <c:ptCount val="5"/>
                <c:pt idx="0">
                  <c:v>En temps réel</c:v>
                </c:pt>
                <c:pt idx="1">
                  <c:v>Hebdomadaire</c:v>
                </c:pt>
                <c:pt idx="2">
                  <c:v>Mensuelle</c:v>
                </c:pt>
                <c:pt idx="3">
                  <c:v>Trimestrielle</c:v>
                </c:pt>
                <c:pt idx="4">
                  <c:v>Périodicité supérieure au trimestre</c:v>
                </c:pt>
              </c:strCache>
            </c:strRef>
          </c:cat>
          <c:val>
            <c:numRef>
              <c:f>'Traitement partie II'!$C$1042:$C$1046</c:f>
              <c:numCache>
                <c:formatCode>General</c:formatCode>
                <c:ptCount val="5"/>
                <c:pt idx="0">
                  <c:v>60</c:v>
                </c:pt>
                <c:pt idx="1">
                  <c:v>7</c:v>
                </c:pt>
                <c:pt idx="2">
                  <c:v>11</c:v>
                </c:pt>
                <c:pt idx="3">
                  <c:v>9</c:v>
                </c:pt>
                <c:pt idx="4">
                  <c:v>5</c:v>
                </c:pt>
              </c:numCache>
            </c:numRef>
          </c:val>
          <c:extLst>
            <c:ext xmlns:c16="http://schemas.microsoft.com/office/drawing/2014/chart" uri="{C3380CC4-5D6E-409C-BE32-E72D297353CC}">
              <c16:uniqueId val="{00000008-05F8-4E31-A62F-AF7466FB3192}"/>
            </c:ext>
          </c:extLst>
        </c:ser>
        <c:dLbls>
          <c:showLegendKey val="0"/>
          <c:showVal val="1"/>
          <c:showCatName val="0"/>
          <c:showSerName val="0"/>
          <c:showPercent val="0"/>
          <c:showBubbleSize val="0"/>
          <c:showLeaderLines val="0"/>
        </c:dLbls>
        <c:firstSliceAng val="0"/>
        <c:holeSize val="72"/>
      </c:doughnutChart>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egendEntry>
        <c:idx val="3"/>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egendEntry>
        <c:idx val="4"/>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ayout>
        <c:manualLayout>
          <c:xMode val="edge"/>
          <c:yMode val="edge"/>
          <c:x val="1.4728016003559495E-4"/>
          <c:y val="0.17448541011069688"/>
          <c:w val="0.42085472140409902"/>
          <c:h val="0.7536473153236699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prstClr val="black">
                    <a:lumMod val="65000"/>
                    <a:lumOff val="35000"/>
                  </a:prstClr>
                </a:solidFill>
                <a:latin typeface="+mn-lt"/>
                <a:ea typeface="+mn-ea"/>
                <a:cs typeface="+mn-cs"/>
              </a:defRPr>
            </a:pPr>
            <a:r>
              <a:rPr lang="en-US" sz="1000" i="0" u="sng" dirty="0"/>
              <a:t>Analyse du ratio liste </a:t>
            </a:r>
            <a:r>
              <a:rPr lang="en-US" sz="1000" i="0" u="sng" dirty="0" err="1"/>
              <a:t>d'attente</a:t>
            </a:r>
            <a:r>
              <a:rPr lang="en-US" sz="1000" i="0" u="sng" dirty="0"/>
              <a:t> </a:t>
            </a:r>
            <a:r>
              <a:rPr lang="en-US" sz="1000" b="0" i="0" u="sng" baseline="0" dirty="0" err="1" smtClean="0">
                <a:effectLst/>
              </a:rPr>
              <a:t>sur</a:t>
            </a:r>
            <a:r>
              <a:rPr lang="en-US" sz="1000" b="0" i="0" u="sng" baseline="0" dirty="0" smtClean="0">
                <a:effectLst/>
              </a:rPr>
              <a:t> la </a:t>
            </a:r>
            <a:r>
              <a:rPr lang="en-US" sz="1000" b="0" i="0" u="sng" baseline="0" dirty="0" err="1" smtClean="0">
                <a:effectLst/>
              </a:rPr>
              <a:t>capacité</a:t>
            </a:r>
            <a:r>
              <a:rPr lang="en-US" sz="1000" b="0" i="0" u="sng" baseline="0" dirty="0" smtClean="0">
                <a:effectLst/>
              </a:rPr>
              <a:t> </a:t>
            </a:r>
            <a:r>
              <a:rPr lang="en-US" sz="1000" b="0" i="0" u="sng" baseline="0" dirty="0" err="1" smtClean="0">
                <a:effectLst/>
              </a:rPr>
              <a:t>autorisée</a:t>
            </a:r>
            <a:r>
              <a:rPr lang="en-US" sz="1000" b="0" i="0" u="sng" baseline="0" dirty="0" smtClean="0">
                <a:effectLst/>
              </a:rPr>
              <a:t> PA</a:t>
            </a:r>
            <a:endParaRPr lang="fr-FR" sz="10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sz="1000">
                <a:solidFill>
                  <a:prstClr val="black">
                    <a:lumMod val="65000"/>
                    <a:lumOff val="35000"/>
                  </a:prstClr>
                </a:solidFill>
              </a:defRPr>
            </a:pPr>
            <a:r>
              <a:rPr lang="en-US" sz="1000" i="0" u="sng" dirty="0" smtClean="0"/>
              <a:t>par </a:t>
            </a:r>
            <a:r>
              <a:rPr lang="en-US" sz="1000" i="0" u="sng" dirty="0"/>
              <a:t>taille de structure</a:t>
            </a:r>
          </a:p>
        </c:rich>
      </c:tx>
      <c:layout>
        <c:manualLayout>
          <c:xMode val="edge"/>
          <c:yMode val="edge"/>
          <c:x val="5.2129161291750852E-5"/>
          <c:y val="3.5385409239456177E-3"/>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prstClr val="black">
                  <a:lumMod val="65000"/>
                  <a:lumOff val="35000"/>
                </a:prstClr>
              </a:solidFill>
              <a:latin typeface="+mn-lt"/>
              <a:ea typeface="+mn-ea"/>
              <a:cs typeface="+mn-cs"/>
            </a:defRPr>
          </a:pPr>
          <a:endParaRPr lang="fr-FR"/>
        </a:p>
      </c:txPr>
    </c:title>
    <c:autoTitleDeleted val="0"/>
    <c:plotArea>
      <c:layout>
        <c:manualLayout>
          <c:layoutTarget val="inner"/>
          <c:xMode val="edge"/>
          <c:yMode val="edge"/>
          <c:x val="0.33262322367522862"/>
          <c:y val="0.43303557559634265"/>
          <c:w val="0.63852715169927698"/>
          <c:h val="0.4803573092843888"/>
        </c:manualLayout>
      </c:layout>
      <c:barChart>
        <c:barDir val="bar"/>
        <c:grouping val="clustered"/>
        <c:varyColors val="0"/>
        <c:ser>
          <c:idx val="0"/>
          <c:order val="0"/>
          <c:tx>
            <c:strRef>
              <c:f>'Traitement partie II'!$B$1104</c:f>
              <c:strCache>
                <c:ptCount val="1"/>
                <c:pt idx="0">
                  <c:v>Analyse du ratio liste d'attente sur stock de patients PA par taille de structure</c:v>
                </c:pt>
              </c:strCache>
            </c:strRef>
          </c:tx>
          <c:spPr>
            <a:solidFill>
              <a:srgbClr val="FFAA00"/>
            </a:solidFill>
            <a:ln>
              <a:noFill/>
            </a:ln>
            <a:effectLst/>
          </c:spPr>
          <c:invertIfNegative val="0"/>
          <c:dLbls>
            <c:dLbl>
              <c:idx val="0"/>
              <c:layout/>
              <c:tx>
                <c:rich>
                  <a:bodyPr/>
                  <a:lstStyle/>
                  <a:p>
                    <a:r>
                      <a:rPr lang="en-US" smtClean="0"/>
                      <a:t>18%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9CA-4F94-BA68-20475A0F8E98}"/>
                </c:ext>
              </c:extLst>
            </c:dLbl>
            <c:dLbl>
              <c:idx val="2"/>
              <c:layout/>
              <c:tx>
                <c:rich>
                  <a:bodyPr/>
                  <a:lstStyle/>
                  <a:p>
                    <a:r>
                      <a:rPr lang="en-US" smtClean="0"/>
                      <a:t>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9CA-4F94-BA68-20475A0F8E9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II'!$B$1104:$B$1107</c:f>
              <c:strCache>
                <c:ptCount val="3"/>
                <c:pt idx="0">
                  <c:v>SSIAD de petite taille</c:v>
                </c:pt>
                <c:pt idx="1">
                  <c:v>SSIAD de taille moyenne</c:v>
                </c:pt>
                <c:pt idx="2">
                  <c:v>SSIAD de grande taille</c:v>
                </c:pt>
              </c:strCache>
              <c:extLst/>
            </c:strRef>
          </c:cat>
          <c:val>
            <c:numRef>
              <c:f>'Traitement partie II'!$C$1104:$C$1107</c:f>
              <c:numCache>
                <c:formatCode>0%</c:formatCode>
                <c:ptCount val="3"/>
                <c:pt idx="0">
                  <c:v>0.17421909370875496</c:v>
                </c:pt>
                <c:pt idx="1">
                  <c:v>0.11369346733668342</c:v>
                </c:pt>
                <c:pt idx="2">
                  <c:v>0.11430281268701377</c:v>
                </c:pt>
              </c:numCache>
              <c:extLst/>
            </c:numRef>
          </c:val>
          <c:extLst>
            <c:ext xmlns:c16="http://schemas.microsoft.com/office/drawing/2014/chart" uri="{C3380CC4-5D6E-409C-BE32-E72D297353CC}">
              <c16:uniqueId val="{00000000-E1F9-4510-A5EC-6486DBBD137A}"/>
            </c:ext>
          </c:extLst>
        </c:ser>
        <c:dLbls>
          <c:dLblPos val="outEnd"/>
          <c:showLegendKey val="0"/>
          <c:showVal val="1"/>
          <c:showCatName val="0"/>
          <c:showSerName val="0"/>
          <c:showPercent val="0"/>
          <c:showBubbleSize val="0"/>
        </c:dLbls>
        <c:gapWidth val="182"/>
        <c:axId val="227037352"/>
        <c:axId val="227033824"/>
      </c:barChart>
      <c:catAx>
        <c:axId val="227037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033824"/>
        <c:crosses val="autoZero"/>
        <c:auto val="1"/>
        <c:lblAlgn val="ctr"/>
        <c:lblOffset val="100"/>
        <c:noMultiLvlLbl val="0"/>
      </c:catAx>
      <c:valAx>
        <c:axId val="227033824"/>
        <c:scaling>
          <c:orientation val="minMax"/>
        </c:scaling>
        <c:delete val="1"/>
        <c:axPos val="b"/>
        <c:numFmt formatCode="0%" sourceLinked="1"/>
        <c:majorTickMark val="none"/>
        <c:minorTickMark val="none"/>
        <c:tickLblPos val="nextTo"/>
        <c:crossAx val="2270373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000" u="sng" dirty="0" err="1"/>
              <a:t>Analyse</a:t>
            </a:r>
            <a:r>
              <a:rPr lang="en-US" sz="1000" u="sng" dirty="0"/>
              <a:t> du ratio </a:t>
            </a:r>
            <a:r>
              <a:rPr lang="en-US" sz="1000" u="sng" dirty="0" err="1"/>
              <a:t>liste</a:t>
            </a:r>
            <a:r>
              <a:rPr lang="en-US" sz="1000" u="sng" dirty="0"/>
              <a:t> </a:t>
            </a:r>
            <a:r>
              <a:rPr lang="en-US" sz="1000" u="sng" dirty="0" err="1"/>
              <a:t>d'attente</a:t>
            </a:r>
            <a:r>
              <a:rPr lang="en-US" sz="1000" u="sng" dirty="0"/>
              <a:t> </a:t>
            </a:r>
            <a:r>
              <a:rPr lang="en-US" sz="1000" u="sng" dirty="0" err="1"/>
              <a:t>sur</a:t>
            </a:r>
            <a:r>
              <a:rPr lang="en-US" sz="1000" u="sng" dirty="0"/>
              <a:t> </a:t>
            </a:r>
            <a:r>
              <a:rPr lang="en-US" sz="1000" b="0" i="0" u="sng" baseline="0" dirty="0" err="1" smtClean="0">
                <a:effectLst/>
              </a:rPr>
              <a:t>d'attente</a:t>
            </a:r>
            <a:r>
              <a:rPr lang="en-US" sz="1000" b="0" i="0" u="sng" baseline="0" dirty="0" smtClean="0">
                <a:effectLst/>
              </a:rPr>
              <a:t> </a:t>
            </a:r>
            <a:r>
              <a:rPr lang="en-US" sz="1000" b="0" i="0" u="sng" baseline="0" dirty="0" err="1" smtClean="0">
                <a:effectLst/>
              </a:rPr>
              <a:t>sur</a:t>
            </a:r>
            <a:r>
              <a:rPr lang="en-US" sz="1000" b="0" i="0" u="sng" baseline="0" dirty="0" smtClean="0">
                <a:effectLst/>
              </a:rPr>
              <a:t> la </a:t>
            </a:r>
            <a:r>
              <a:rPr lang="en-US" sz="1000" b="0" i="0" u="sng" baseline="0" dirty="0" err="1" smtClean="0">
                <a:effectLst/>
              </a:rPr>
              <a:t>capacité</a:t>
            </a:r>
            <a:r>
              <a:rPr lang="en-US" sz="1000" b="0" i="0" u="sng" baseline="0" dirty="0" smtClean="0">
                <a:effectLst/>
              </a:rPr>
              <a:t> </a:t>
            </a:r>
            <a:r>
              <a:rPr lang="en-US" sz="1000" b="0" i="0" u="sng" baseline="0" dirty="0" err="1" smtClean="0">
                <a:effectLst/>
              </a:rPr>
              <a:t>autorisée</a:t>
            </a:r>
            <a:r>
              <a:rPr lang="en-US" sz="1000" b="0" i="0" u="sng" baseline="0" dirty="0" smtClean="0">
                <a:effectLst/>
              </a:rPr>
              <a:t> PH</a:t>
            </a:r>
            <a:r>
              <a:rPr lang="fr-FR" sz="1000" b="0" i="0" u="none" baseline="0" dirty="0" smtClean="0">
                <a:effectLst/>
              </a:rPr>
              <a:t> </a:t>
            </a:r>
            <a:r>
              <a:rPr lang="en-US" sz="1000" u="sng" dirty="0" smtClean="0"/>
              <a:t>par </a:t>
            </a:r>
            <a:r>
              <a:rPr lang="en-US" sz="1000" u="sng" dirty="0" err="1"/>
              <a:t>taille</a:t>
            </a:r>
            <a:r>
              <a:rPr lang="en-US" sz="1000" u="sng" dirty="0"/>
              <a:t> de structure</a:t>
            </a:r>
          </a:p>
        </c:rich>
      </c:tx>
      <c:layout>
        <c:manualLayout>
          <c:xMode val="edge"/>
          <c:yMode val="edge"/>
          <c:x val="1.8328390915924057E-3"/>
          <c:y val="4.7016619716617913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fr-FR"/>
        </a:p>
      </c:txPr>
    </c:title>
    <c:autoTitleDeleted val="0"/>
    <c:plotArea>
      <c:layout>
        <c:manualLayout>
          <c:layoutTarget val="inner"/>
          <c:xMode val="edge"/>
          <c:yMode val="edge"/>
          <c:x val="0.33952291360495729"/>
          <c:y val="0.43681372856249684"/>
          <c:w val="0.63102902651206516"/>
          <c:h val="0.4758235257250038"/>
        </c:manualLayout>
      </c:layout>
      <c:barChart>
        <c:barDir val="bar"/>
        <c:grouping val="clustered"/>
        <c:varyColors val="0"/>
        <c:ser>
          <c:idx val="0"/>
          <c:order val="0"/>
          <c:tx>
            <c:strRef>
              <c:f>'Traitement partie II'!$C$1157</c:f>
              <c:strCache>
                <c:ptCount val="1"/>
                <c:pt idx="0">
                  <c:v>Analyse du ratio liste d'attente sur stock de patients PH par taille de structure</c:v>
                </c:pt>
              </c:strCache>
            </c:strRef>
          </c:tx>
          <c:spPr>
            <a:solidFill>
              <a:srgbClr val="FFAA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II'!$C$1161:$F$1161</c:f>
              <c:strCache>
                <c:ptCount val="3"/>
                <c:pt idx="0">
                  <c:v>SSIAD de petite taille</c:v>
                </c:pt>
                <c:pt idx="1">
                  <c:v>SSIAD de taille moyenne</c:v>
                </c:pt>
                <c:pt idx="2">
                  <c:v>SSIAD de grande taille</c:v>
                </c:pt>
              </c:strCache>
              <c:extLst/>
            </c:strRef>
          </c:cat>
          <c:val>
            <c:numRef>
              <c:f>'Traitement partie II'!$C$1162:$F$1162</c:f>
              <c:numCache>
                <c:formatCode>0%</c:formatCode>
                <c:ptCount val="3"/>
                <c:pt idx="0">
                  <c:v>8.4745762711864403E-2</c:v>
                </c:pt>
                <c:pt idx="1">
                  <c:v>7.476635514018691E-2</c:v>
                </c:pt>
                <c:pt idx="2">
                  <c:v>0.18367346938775511</c:v>
                </c:pt>
              </c:numCache>
              <c:extLst/>
            </c:numRef>
          </c:val>
          <c:extLst>
            <c:ext xmlns:c16="http://schemas.microsoft.com/office/drawing/2014/chart" uri="{C3380CC4-5D6E-409C-BE32-E72D297353CC}">
              <c16:uniqueId val="{00000000-C6C4-4788-BA9D-DB8227E9C075}"/>
            </c:ext>
          </c:extLst>
        </c:ser>
        <c:dLbls>
          <c:dLblPos val="outEnd"/>
          <c:showLegendKey val="0"/>
          <c:showVal val="1"/>
          <c:showCatName val="0"/>
          <c:showSerName val="0"/>
          <c:showPercent val="0"/>
          <c:showBubbleSize val="0"/>
        </c:dLbls>
        <c:gapWidth val="182"/>
        <c:axId val="227035000"/>
        <c:axId val="227038136"/>
      </c:barChart>
      <c:catAx>
        <c:axId val="227035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7038136"/>
        <c:crosses val="autoZero"/>
        <c:auto val="1"/>
        <c:lblAlgn val="ctr"/>
        <c:lblOffset val="100"/>
        <c:noMultiLvlLbl val="0"/>
      </c:catAx>
      <c:valAx>
        <c:axId val="227038136"/>
        <c:scaling>
          <c:orientation val="minMax"/>
        </c:scaling>
        <c:delete val="1"/>
        <c:axPos val="b"/>
        <c:numFmt formatCode="0%" sourceLinked="1"/>
        <c:majorTickMark val="none"/>
        <c:minorTickMark val="none"/>
        <c:tickLblPos val="nextTo"/>
        <c:crossAx val="2270350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2020516594036948E-3"/>
          <c:y val="1.0637108828137282E-2"/>
        </c:manualLayout>
      </c:layout>
      <c:overlay val="0"/>
      <c:spPr>
        <a:noFill/>
        <a:ln>
          <a:noFill/>
        </a:ln>
        <a:effectLst/>
      </c:spPr>
      <c:txPr>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421925921042923"/>
          <c:y val="0.20799587707129127"/>
          <c:w val="0.60725066023541874"/>
          <c:h val="0.7371128644757825"/>
        </c:manualLayout>
      </c:layout>
      <c:barChart>
        <c:barDir val="bar"/>
        <c:grouping val="clustered"/>
        <c:varyColors val="0"/>
        <c:ser>
          <c:idx val="0"/>
          <c:order val="0"/>
          <c:tx>
            <c:strRef>
              <c:f>'Traitement partie II'!$B$154</c:f>
              <c:strCache>
                <c:ptCount val="1"/>
                <c:pt idx="0">
                  <c:v>Classification des patients de la file active PH selon leur lieu de vie</c:v>
                </c:pt>
              </c:strCache>
            </c:strRef>
          </c:tx>
          <c:spPr>
            <a:solidFill>
              <a:schemeClr val="accent1"/>
            </a:solidFill>
            <a:ln w="19050">
              <a:no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spPr>
              <a:solidFill>
                <a:schemeClr val="accent2"/>
              </a:solidFill>
              <a:ln w="19050">
                <a:noFill/>
              </a:ln>
              <a:effectLst/>
            </c:spPr>
            <c:extLst>
              <c:ext xmlns:c16="http://schemas.microsoft.com/office/drawing/2014/chart" uri="{C3380CC4-5D6E-409C-BE32-E72D297353CC}">
                <c16:uniqueId val="{00000002-676E-49E7-A18A-1CBFC0A3A14C}"/>
              </c:ext>
            </c:extLst>
          </c:dPt>
          <c:dPt>
            <c:idx val="2"/>
            <c:invertIfNegative val="0"/>
            <c:bubble3D val="0"/>
            <c:spPr>
              <a:solidFill>
                <a:schemeClr val="accent5"/>
              </a:solidFill>
              <a:ln w="19050">
                <a:noFill/>
              </a:ln>
              <a:effectLst/>
            </c:spPr>
            <c:extLst>
              <c:ext xmlns:c16="http://schemas.microsoft.com/office/drawing/2014/chart" uri="{C3380CC4-5D6E-409C-BE32-E72D297353CC}">
                <c16:uniqueId val="{00000003-676E-49E7-A18A-1CBFC0A3A14C}"/>
              </c:ext>
            </c:extLst>
          </c:dPt>
          <c:dPt>
            <c:idx val="3"/>
            <c:invertIfNegative val="0"/>
            <c:bubble3D val="0"/>
            <c:spPr>
              <a:solidFill>
                <a:schemeClr val="accent4"/>
              </a:solidFill>
              <a:ln w="19050">
                <a:noFill/>
              </a:ln>
              <a:effectLst/>
            </c:spPr>
            <c:extLst>
              <c:ext xmlns:c16="http://schemas.microsoft.com/office/drawing/2014/chart" uri="{C3380CC4-5D6E-409C-BE32-E72D297353CC}">
                <c16:uniqueId val="{00000004-676E-49E7-A18A-1CBFC0A3A14C}"/>
              </c:ext>
            </c:extLst>
          </c:dPt>
          <c:dLbls>
            <c:dLbl>
              <c:idx val="0"/>
              <c:layout>
                <c:manualLayout>
                  <c:x val="-6.1369747494173933E-4"/>
                  <c:y val="1.34686895197755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8.294121373837606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1.0910999606692118E-2"/>
                  <c:y val="-2.311445119313115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6E-49E7-A18A-1CBFC0A3A14C}"/>
                </c:ext>
              </c:extLst>
            </c:dLbl>
            <c:dLbl>
              <c:idx val="3"/>
              <c:layout>
                <c:manualLayout>
                  <c:x val="1.130466848694235E-3"/>
                  <c:y val="7.170180844087807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'Traitement partie II'!$C$154:$G$154</c:f>
              <c:strCache>
                <c:ptCount val="5"/>
                <c:pt idx="0">
                  <c:v>Domicile </c:v>
                </c:pt>
                <c:pt idx="1">
                  <c:v>RA</c:v>
                </c:pt>
                <c:pt idx="2">
                  <c:v>FH</c:v>
                </c:pt>
                <c:pt idx="3">
                  <c:v>Foyer de vie</c:v>
                </c:pt>
                <c:pt idx="4">
                  <c:v>Habitat regroupé</c:v>
                </c:pt>
              </c:strCache>
            </c:strRef>
          </c:cat>
          <c:val>
            <c:numRef>
              <c:f>'Traitement partie II'!$C$156:$G$156</c:f>
              <c:numCache>
                <c:formatCode>0.0%</c:formatCode>
                <c:ptCount val="5"/>
                <c:pt idx="0">
                  <c:v>0.78388998035363455</c:v>
                </c:pt>
                <c:pt idx="1">
                  <c:v>3.929273084479371E-3</c:v>
                </c:pt>
                <c:pt idx="2">
                  <c:v>3.929273084479371E-3</c:v>
                </c:pt>
                <c:pt idx="3">
                  <c:v>5.304518664047151E-2</c:v>
                </c:pt>
                <c:pt idx="4">
                  <c:v>0.15520628683693516</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05866432"/>
        <c:axId val="205860552"/>
      </c:barChart>
      <c:valAx>
        <c:axId val="205860552"/>
        <c:scaling>
          <c:orientation val="minMax"/>
        </c:scaling>
        <c:delete val="1"/>
        <c:axPos val="b"/>
        <c:numFmt formatCode="0.0%" sourceLinked="1"/>
        <c:majorTickMark val="out"/>
        <c:minorTickMark val="none"/>
        <c:tickLblPos val="nextTo"/>
        <c:crossAx val="205866432"/>
        <c:crosses val="autoZero"/>
        <c:crossBetween val="between"/>
      </c:valAx>
      <c:catAx>
        <c:axId val="2058664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860552"/>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sng" strike="noStrike" kern="1200" spc="0" baseline="0">
                <a:solidFill>
                  <a:schemeClr val="tx1">
                    <a:lumMod val="65000"/>
                    <a:lumOff val="35000"/>
                  </a:schemeClr>
                </a:solidFill>
                <a:latin typeface="+mn-lt"/>
                <a:ea typeface="+mn-ea"/>
                <a:cs typeface="+mn-cs"/>
              </a:defRPr>
            </a:pPr>
            <a:r>
              <a:rPr lang="fr-FR" sz="1000" b="0" i="0" u="sng" strike="noStrike" baseline="0">
                <a:effectLst/>
              </a:rPr>
              <a:t>Formallisation des protocoles </a:t>
            </a:r>
            <a:endParaRPr lang="fr-FR" sz="1000" u="sng"/>
          </a:p>
        </c:rich>
      </c:tx>
      <c:layout>
        <c:manualLayout>
          <c:xMode val="edge"/>
          <c:yMode val="edge"/>
          <c:x val="2.1931368592578164E-3"/>
          <c:y val="9.6781930290908119E-2"/>
        </c:manualLayout>
      </c:layout>
      <c:overlay val="0"/>
      <c:spPr>
        <a:noFill/>
        <a:ln>
          <a:noFill/>
        </a:ln>
        <a:effectLst/>
      </c:spPr>
      <c:txPr>
        <a:bodyPr rot="0" spcFirstLastPara="1" vertOverflow="ellipsis" vert="horz" wrap="square" anchor="ctr" anchorCtr="1"/>
        <a:lstStyle/>
        <a:p>
          <a:pPr>
            <a:defRPr sz="1000" b="0" i="0" u="sng"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42355053877348847"/>
          <c:y val="0.20020762224794039"/>
          <c:w val="0.57644946122651153"/>
          <c:h val="0.74278899394447173"/>
        </c:manualLayout>
      </c:layout>
      <c:barChart>
        <c:barDir val="bar"/>
        <c:grouping val="stacked"/>
        <c:varyColors val="0"/>
        <c:ser>
          <c:idx val="0"/>
          <c:order val="0"/>
          <c:tx>
            <c:strRef>
              <c:f>'Traitement partie IV'!$B$279</c:f>
              <c:strCache>
                <c:ptCount val="1"/>
                <c:pt idx="0">
                  <c:v>Oui</c:v>
                </c:pt>
              </c:strCache>
            </c:strRef>
          </c:tx>
          <c:spPr>
            <a:solidFill>
              <a:srgbClr val="7100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IV'!$C$278:$F$278</c:f>
              <c:strCache>
                <c:ptCount val="4"/>
                <c:pt idx="0">
                  <c:v>Formalisation des protocoles génériques (chutes, escarres, douleur, contention) </c:v>
                </c:pt>
                <c:pt idx="1">
                  <c:v>Formalisation des protocoles spécifiques (TC, déficience, TM) </c:v>
                </c:pt>
                <c:pt idx="2">
                  <c:v>Formalisation d'une démarche de lutte contre l'isolement des personnes</c:v>
                </c:pt>
                <c:pt idx="3">
                  <c:v>Utilisation de l'outil de repérage des signes de fragilité  </c:v>
                </c:pt>
              </c:strCache>
            </c:strRef>
          </c:cat>
          <c:val>
            <c:numRef>
              <c:f>'Traitement partie IV'!$C$279:$F$279</c:f>
              <c:numCache>
                <c:formatCode>0%</c:formatCode>
                <c:ptCount val="4"/>
                <c:pt idx="0">
                  <c:v>0.84313725490196079</c:v>
                </c:pt>
                <c:pt idx="1">
                  <c:v>0.18</c:v>
                </c:pt>
                <c:pt idx="2">
                  <c:v>0.21782178217821782</c:v>
                </c:pt>
                <c:pt idx="3">
                  <c:v>0.33</c:v>
                </c:pt>
              </c:numCache>
            </c:numRef>
          </c:val>
          <c:extLst>
            <c:ext xmlns:c16="http://schemas.microsoft.com/office/drawing/2014/chart" uri="{C3380CC4-5D6E-409C-BE32-E72D297353CC}">
              <c16:uniqueId val="{00000000-8AE7-438F-B2E9-48AD6CF028BE}"/>
            </c:ext>
          </c:extLst>
        </c:ser>
        <c:ser>
          <c:idx val="2"/>
          <c:order val="2"/>
          <c:tx>
            <c:strRef>
              <c:f>'Traitement partie IV'!$B$281</c:f>
              <c:strCache>
                <c:ptCount val="1"/>
                <c:pt idx="0">
                  <c:v>En projet</c:v>
                </c:pt>
              </c:strCache>
            </c:strRef>
          </c:tx>
          <c:spPr>
            <a:solidFill>
              <a:srgbClr val="FF6C00"/>
            </a:solidFill>
            <a:ln>
              <a:noFill/>
            </a:ln>
            <a:effectLst/>
          </c:spPr>
          <c:invertIfNegative val="0"/>
          <c:dLbls>
            <c:dLbl>
              <c:idx val="0"/>
              <c:layout>
                <c:manualLayout>
                  <c:x val="-1.2116251136494905E-2"/>
                  <c:y val="1.1057796627619749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5A0-4D2D-809F-6F5DA192A9C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IV'!$C$278:$F$278</c:f>
              <c:strCache>
                <c:ptCount val="4"/>
                <c:pt idx="0">
                  <c:v>Formalisation des protocoles génériques (chutes, escarres, douleur, contention) </c:v>
                </c:pt>
                <c:pt idx="1">
                  <c:v>Formalisation des protocoles spécifiques (TC, déficience, TM) </c:v>
                </c:pt>
                <c:pt idx="2">
                  <c:v>Formalisation d'une démarche de lutte contre l'isolement des personnes</c:v>
                </c:pt>
                <c:pt idx="3">
                  <c:v>Utilisation de l'outil de repérage des signes de fragilité  </c:v>
                </c:pt>
              </c:strCache>
            </c:strRef>
          </c:cat>
          <c:val>
            <c:numRef>
              <c:f>'Traitement partie IV'!$C$281:$F$281</c:f>
              <c:numCache>
                <c:formatCode>0%</c:formatCode>
                <c:ptCount val="4"/>
                <c:pt idx="0">
                  <c:v>0.10784313725490197</c:v>
                </c:pt>
                <c:pt idx="1">
                  <c:v>0.31</c:v>
                </c:pt>
                <c:pt idx="2">
                  <c:v>0.22772277227722773</c:v>
                </c:pt>
                <c:pt idx="3">
                  <c:v>0.28000000000000003</c:v>
                </c:pt>
              </c:numCache>
            </c:numRef>
          </c:val>
          <c:extLst>
            <c:ext xmlns:c16="http://schemas.microsoft.com/office/drawing/2014/chart" uri="{C3380CC4-5D6E-409C-BE32-E72D297353CC}">
              <c16:uniqueId val="{00000002-8AE7-438F-B2E9-48AD6CF028BE}"/>
            </c:ext>
          </c:extLst>
        </c:ser>
        <c:dLbls>
          <c:dLblPos val="ctr"/>
          <c:showLegendKey val="0"/>
          <c:showVal val="1"/>
          <c:showCatName val="0"/>
          <c:showSerName val="0"/>
          <c:showPercent val="0"/>
          <c:showBubbleSize val="0"/>
        </c:dLbls>
        <c:gapWidth val="100"/>
        <c:overlap val="100"/>
        <c:axId val="514864496"/>
        <c:axId val="514863712"/>
        <c:extLst>
          <c:ext xmlns:c15="http://schemas.microsoft.com/office/drawing/2012/chart" uri="{02D57815-91ED-43cb-92C2-25804820EDAC}">
            <c15:filteredBarSeries>
              <c15:ser>
                <c:idx val="1"/>
                <c:order val="1"/>
                <c:tx>
                  <c:strRef>
                    <c:extLst>
                      <c:ext uri="{02D57815-91ED-43cb-92C2-25804820EDAC}">
                        <c15:formulaRef>
                          <c15:sqref>'Traitement partie IV'!$B$280</c15:sqref>
                        </c15:formulaRef>
                      </c:ext>
                    </c:extLst>
                    <c:strCache>
                      <c:ptCount val="1"/>
                      <c:pt idx="0">
                        <c:v>Non</c:v>
                      </c:pt>
                    </c:strCache>
                  </c:strRef>
                </c:tx>
                <c:spPr>
                  <a:solidFill>
                    <a:schemeClr val="accent2"/>
                  </a:solidFill>
                  <a:ln>
                    <a:noFill/>
                  </a:ln>
                  <a:effectLst/>
                </c:spPr>
                <c:invertIfNegative val="0"/>
                <c:dLbls>
                  <c:dLbl>
                    <c:idx val="0"/>
                    <c:layout>
                      <c:manualLayout>
                        <c:x val="-1.7928617154131205E-2"/>
                        <c:y val="4.9919499893085794E-3"/>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1-E5A0-4D2D-809F-6F5DA192A9C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'Traitement partie IV'!$C$278:$F$278</c15:sqref>
                        </c15:formulaRef>
                      </c:ext>
                    </c:extLst>
                    <c:strCache>
                      <c:ptCount val="4"/>
                      <c:pt idx="0">
                        <c:v>Formalisation des protocoles génériques (chutes, escarres, douleur, contention) </c:v>
                      </c:pt>
                      <c:pt idx="1">
                        <c:v>Formalisation des protocoles spécifiques (TC, déficience, TM) </c:v>
                      </c:pt>
                      <c:pt idx="2">
                        <c:v>Formalisation d'une démarche de lutte contre l'isolement des personnes</c:v>
                      </c:pt>
                      <c:pt idx="3">
                        <c:v>Utilisation de l'outil de repérage des signes de fragilité  </c:v>
                      </c:pt>
                    </c:strCache>
                  </c:strRef>
                </c:cat>
                <c:val>
                  <c:numRef>
                    <c:extLst>
                      <c:ext uri="{02D57815-91ED-43cb-92C2-25804820EDAC}">
                        <c15:formulaRef>
                          <c15:sqref>'Traitement partie IV'!$C$280:$F$280</c15:sqref>
                        </c15:formulaRef>
                      </c:ext>
                    </c:extLst>
                    <c:numCache>
                      <c:formatCode>0%</c:formatCode>
                      <c:ptCount val="4"/>
                      <c:pt idx="0">
                        <c:v>4.9019607843137254E-2</c:v>
                      </c:pt>
                      <c:pt idx="1">
                        <c:v>0.51</c:v>
                      </c:pt>
                      <c:pt idx="2">
                        <c:v>0.5544554455445545</c:v>
                      </c:pt>
                      <c:pt idx="3">
                        <c:v>0.39</c:v>
                      </c:pt>
                    </c:numCache>
                  </c:numRef>
                </c:val>
                <c:extLst>
                  <c:ext xmlns:c16="http://schemas.microsoft.com/office/drawing/2014/chart" uri="{C3380CC4-5D6E-409C-BE32-E72D297353CC}">
                    <c16:uniqueId val="{00000001-8AE7-438F-B2E9-48AD6CF028BE}"/>
                  </c:ext>
                </c:extLst>
              </c15:ser>
            </c15:filteredBarSeries>
          </c:ext>
        </c:extLst>
      </c:barChart>
      <c:catAx>
        <c:axId val="514864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4863712"/>
        <c:crosses val="autoZero"/>
        <c:auto val="1"/>
        <c:lblAlgn val="ctr"/>
        <c:lblOffset val="100"/>
        <c:noMultiLvlLbl val="0"/>
      </c:catAx>
      <c:valAx>
        <c:axId val="514863712"/>
        <c:scaling>
          <c:orientation val="minMax"/>
        </c:scaling>
        <c:delete val="1"/>
        <c:axPos val="b"/>
        <c:numFmt formatCode="0%" sourceLinked="1"/>
        <c:majorTickMark val="none"/>
        <c:minorTickMark val="none"/>
        <c:tickLblPos val="nextTo"/>
        <c:crossAx val="514864496"/>
        <c:crosses val="autoZero"/>
        <c:crossBetween val="between"/>
        <c:majorUnit val="2"/>
      </c:valAx>
      <c:spPr>
        <a:noFill/>
        <a:ln>
          <a:noFill/>
        </a:ln>
        <a:effectLst/>
      </c:spPr>
    </c:plotArea>
    <c:legend>
      <c:legendPos val="r"/>
      <c:layout>
        <c:manualLayout>
          <c:xMode val="edge"/>
          <c:yMode val="edge"/>
          <c:x val="0.61924709424630719"/>
          <c:y val="0.25637043570682866"/>
          <c:w val="0.12079324125229728"/>
          <c:h val="0.425459658713384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r-FR" sz="1000" b="0" i="0" u="sng" strike="noStrike" baseline="0" dirty="0">
                <a:effectLst/>
              </a:rPr>
              <a:t>Modalités de prévention et de gestion des risques pour l'ensemble des SSIAD/SPASAD </a:t>
            </a:r>
            <a:endParaRPr lang="fr-FR" sz="1000" u="sng" dirty="0"/>
          </a:p>
        </c:rich>
      </c:tx>
      <c:layout>
        <c:manualLayout>
          <c:xMode val="edge"/>
          <c:yMode val="edge"/>
          <c:x val="8.8846758463930419E-4"/>
          <c:y val="7.9374699102262754E-3"/>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9434785174993181"/>
          <c:y val="9.7836557069090849E-2"/>
          <c:w val="0.60565214825006819"/>
          <c:h val="0.83315900308237045"/>
        </c:manualLayout>
      </c:layout>
      <c:barChart>
        <c:barDir val="bar"/>
        <c:grouping val="stacked"/>
        <c:varyColors val="0"/>
        <c:ser>
          <c:idx val="0"/>
          <c:order val="0"/>
          <c:tx>
            <c:strRef>
              <c:f>'Traitement partie IV'!$B$218</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IV'!$C$217:$H$217</c:f>
              <c:strCache>
                <c:ptCount val="6"/>
                <c:pt idx="0">
                  <c:v>Mise en place et mobilisation d’outils de prévention (chutes, dénutrition, MND, etc.)</c:v>
                </c:pt>
                <c:pt idx="1">
                  <c:v>Mise en place d’une politique de prévention de la maltraitance</c:v>
                </c:pt>
                <c:pt idx="2">
                  <c:v>Processus d’autoévaluation et de questionnaires de satisfaction auprès des usagers </c:v>
                </c:pt>
                <c:pt idx="3">
                  <c:v>Processus de signalement des événements indésirables et EIG </c:v>
                </c:pt>
                <c:pt idx="4">
                  <c:v>Pratiques de préventions des risques concernant les déchets d'activités de soins à risques infectieux et assimilés (DASRI)</c:v>
                </c:pt>
                <c:pt idx="5">
                  <c:v>Existence d'un dispositif de sécurisation du circuit du médicament (préparation, administration, suivi du traitement) </c:v>
                </c:pt>
              </c:strCache>
            </c:strRef>
          </c:cat>
          <c:val>
            <c:numRef>
              <c:f>'Traitement partie IV'!$C$218:$H$218</c:f>
              <c:numCache>
                <c:formatCode>0%</c:formatCode>
                <c:ptCount val="6"/>
                <c:pt idx="0">
                  <c:v>0.80198019801980203</c:v>
                </c:pt>
                <c:pt idx="1">
                  <c:v>0.90099009900990101</c:v>
                </c:pt>
                <c:pt idx="2">
                  <c:v>0.96078431372549022</c:v>
                </c:pt>
                <c:pt idx="3">
                  <c:v>0.93069306930693074</c:v>
                </c:pt>
                <c:pt idx="4">
                  <c:v>0.52</c:v>
                </c:pt>
                <c:pt idx="5">
                  <c:v>0.44444444444444442</c:v>
                </c:pt>
              </c:numCache>
            </c:numRef>
          </c:val>
          <c:extLst>
            <c:ext xmlns:c16="http://schemas.microsoft.com/office/drawing/2014/chart" uri="{C3380CC4-5D6E-409C-BE32-E72D297353CC}">
              <c16:uniqueId val="{00000000-8AE7-438F-B2E9-48AD6CF028BE}"/>
            </c:ext>
          </c:extLst>
        </c:ser>
        <c:ser>
          <c:idx val="2"/>
          <c:order val="2"/>
          <c:tx>
            <c:strRef>
              <c:f>'Traitement partie IV'!$B$220</c:f>
              <c:strCache>
                <c:ptCount val="1"/>
                <c:pt idx="0">
                  <c:v>En projet</c:v>
                </c:pt>
              </c:strCache>
            </c:strRef>
          </c:tx>
          <c:spPr>
            <a:solidFill>
              <a:schemeClr val="accent5"/>
            </a:solidFill>
            <a:ln>
              <a:noFill/>
            </a:ln>
            <a:effectLst/>
          </c:spPr>
          <c:invertIfNegative val="0"/>
          <c:dLbls>
            <c:dLbl>
              <c:idx val="0"/>
              <c:layout>
                <c:manualLayout>
                  <c:x val="-1.6845292348722413E-2"/>
                  <c:y val="9.590967875921573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382-4899-BE47-A0B48BAB0ECD}"/>
                </c:ext>
              </c:extLst>
            </c:dLbl>
            <c:dLbl>
              <c:idx val="1"/>
              <c:layout>
                <c:manualLayout>
                  <c:x val="-2.1526382446940093E-2"/>
                  <c:y val="8.7916189913953015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382-4899-BE47-A0B48BAB0ECD}"/>
                </c:ext>
              </c:extLst>
            </c:dLbl>
            <c:dLbl>
              <c:idx val="2"/>
              <c:layout>
                <c:manualLayout>
                  <c:x val="-1.9652841073509363E-2"/>
                  <c:y val="7.19322590694117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382-4899-BE47-A0B48BAB0ECD}"/>
                </c:ext>
              </c:extLst>
            </c:dLbl>
            <c:dLbl>
              <c:idx val="3"/>
              <c:layout>
                <c:manualLayout>
                  <c:x val="-1.3103736272578936E-2"/>
                  <c:y val="3.150859505536518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382-4899-BE47-A0B48BAB0ECD}"/>
                </c:ext>
              </c:extLst>
            </c:dLbl>
            <c:dLbl>
              <c:idx val="4"/>
              <c:layout>
                <c:manualLayout>
                  <c:x val="-1.403774362393525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382-4899-BE47-A0B48BAB0EC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IV'!$C$217:$H$217</c:f>
              <c:strCache>
                <c:ptCount val="6"/>
                <c:pt idx="0">
                  <c:v>Mise en place et mobilisation d’outils de prévention (chutes, dénutrition, MND, etc.)</c:v>
                </c:pt>
                <c:pt idx="1">
                  <c:v>Mise en place d’une politique de prévention de la maltraitance</c:v>
                </c:pt>
                <c:pt idx="2">
                  <c:v>Processus d’autoévaluation et de questionnaires de satisfaction auprès des usagers </c:v>
                </c:pt>
                <c:pt idx="3">
                  <c:v>Processus de signalement des événements indésirables et EIG </c:v>
                </c:pt>
                <c:pt idx="4">
                  <c:v>Pratiques de préventions des risques concernant les déchets d'activités de soins à risques infectieux et assimilés (DASRI)</c:v>
                </c:pt>
                <c:pt idx="5">
                  <c:v>Existence d'un dispositif de sécurisation du circuit du médicament (préparation, administration, suivi du traitement) </c:v>
                </c:pt>
              </c:strCache>
            </c:strRef>
          </c:cat>
          <c:val>
            <c:numRef>
              <c:f>'Traitement partie IV'!$C$220:$H$220</c:f>
              <c:numCache>
                <c:formatCode>0%</c:formatCode>
                <c:ptCount val="6"/>
                <c:pt idx="0">
                  <c:v>0.15841584158415842</c:v>
                </c:pt>
                <c:pt idx="1">
                  <c:v>2.9702970297029702E-2</c:v>
                </c:pt>
                <c:pt idx="2">
                  <c:v>3.9215686274509803E-2</c:v>
                </c:pt>
                <c:pt idx="3">
                  <c:v>6.9306930693069313E-2</c:v>
                </c:pt>
                <c:pt idx="4">
                  <c:v>0.06</c:v>
                </c:pt>
                <c:pt idx="5">
                  <c:v>0.18181818181818182</c:v>
                </c:pt>
              </c:numCache>
            </c:numRef>
          </c:val>
          <c:extLst>
            <c:ext xmlns:c16="http://schemas.microsoft.com/office/drawing/2014/chart" uri="{C3380CC4-5D6E-409C-BE32-E72D297353CC}">
              <c16:uniqueId val="{00000002-8AE7-438F-B2E9-48AD6CF028BE}"/>
            </c:ext>
          </c:extLst>
        </c:ser>
        <c:dLbls>
          <c:dLblPos val="ctr"/>
          <c:showLegendKey val="0"/>
          <c:showVal val="1"/>
          <c:showCatName val="0"/>
          <c:showSerName val="0"/>
          <c:showPercent val="0"/>
          <c:showBubbleSize val="0"/>
        </c:dLbls>
        <c:gapWidth val="100"/>
        <c:overlap val="100"/>
        <c:axId val="513977592"/>
        <c:axId val="513977984"/>
        <c:extLst>
          <c:ext xmlns:c15="http://schemas.microsoft.com/office/drawing/2012/chart" uri="{02D57815-91ED-43cb-92C2-25804820EDAC}">
            <c15:filteredBarSeries>
              <c15:ser>
                <c:idx val="1"/>
                <c:order val="1"/>
                <c:tx>
                  <c:strRef>
                    <c:extLst>
                      <c:ext uri="{02D57815-91ED-43cb-92C2-25804820EDAC}">
                        <c15:formulaRef>
                          <c15:sqref>'Traitement partie IV'!$B$219</c15:sqref>
                        </c15:formulaRef>
                      </c:ext>
                    </c:extLst>
                    <c:strCache>
                      <c:ptCount val="1"/>
                      <c:pt idx="0">
                        <c:v>Non</c:v>
                      </c:pt>
                    </c:strCache>
                  </c:strRef>
                </c:tx>
                <c:spPr>
                  <a:solidFill>
                    <a:schemeClr val="accent2"/>
                  </a:solidFill>
                  <a:ln>
                    <a:noFill/>
                  </a:ln>
                  <a:effectLst/>
                </c:spPr>
                <c:invertIfNegative val="0"/>
                <c:dLbls>
                  <c:dLbl>
                    <c:idx val="0"/>
                    <c:layout>
                      <c:manualLayout>
                        <c:x val="2.4944324562195187E-3"/>
                        <c:y val="-1.155296713662412E-16"/>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5-3382-4899-BE47-A0B48BAB0ECD}"/>
                      </c:ext>
                    </c:extLst>
                  </c:dLbl>
                  <c:dLbl>
                    <c:idx val="2"/>
                    <c:delete val="1"/>
                    <c:extLst>
                      <c:ext uri="{CE6537A1-D6FC-4f65-9D91-7224C49458BB}"/>
                      <c:ext xmlns:c16="http://schemas.microsoft.com/office/drawing/2014/chart" uri="{C3380CC4-5D6E-409C-BE32-E72D297353CC}">
                        <c16:uniqueId val="{00000006-3382-4899-BE47-A0B48BAB0ECD}"/>
                      </c:ext>
                    </c:extLst>
                  </c:dLbl>
                  <c:dLbl>
                    <c:idx val="3"/>
                    <c:delete val="1"/>
                    <c:extLst>
                      <c:ext uri="{CE6537A1-D6FC-4f65-9D91-7224C49458BB}"/>
                      <c:ext xmlns:c16="http://schemas.microsoft.com/office/drawing/2014/chart" uri="{C3380CC4-5D6E-409C-BE32-E72D297353CC}">
                        <c16:uniqueId val="{00000007-3382-4899-BE47-A0B48BAB0E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'Traitement partie IV'!$C$217:$H$217</c15:sqref>
                        </c15:formulaRef>
                      </c:ext>
                    </c:extLst>
                    <c:strCache>
                      <c:ptCount val="6"/>
                      <c:pt idx="0">
                        <c:v>Mise en place et mobilisation d’outils de prévention (chutes, dénutrition, MND, etc.)</c:v>
                      </c:pt>
                      <c:pt idx="1">
                        <c:v>Mise en place d’une politique de prévention de la maltraitance</c:v>
                      </c:pt>
                      <c:pt idx="2">
                        <c:v>Processus d’autoévaluation et de questionnaires de satisfaction auprès des usagers </c:v>
                      </c:pt>
                      <c:pt idx="3">
                        <c:v>Processus de signalement des événements indésirables et EIG </c:v>
                      </c:pt>
                      <c:pt idx="4">
                        <c:v>Pratiques de préventions des risques concernant les déchets d'activités de soins à risques infectieux et assimilés (DASRI)</c:v>
                      </c:pt>
                      <c:pt idx="5">
                        <c:v>Existence d'un dispositif de sécurisation du circuit du médicament (préparation, administration, suivi du traitement) </c:v>
                      </c:pt>
                    </c:strCache>
                  </c:strRef>
                </c:cat>
                <c:val>
                  <c:numRef>
                    <c:extLst>
                      <c:ext uri="{02D57815-91ED-43cb-92C2-25804820EDAC}">
                        <c15:formulaRef>
                          <c15:sqref>'Traitement partie IV'!$C$219:$H$219</c15:sqref>
                        </c15:formulaRef>
                      </c:ext>
                    </c:extLst>
                    <c:numCache>
                      <c:formatCode>0%</c:formatCode>
                      <c:ptCount val="6"/>
                      <c:pt idx="0">
                        <c:v>3.9603960396039604E-2</c:v>
                      </c:pt>
                      <c:pt idx="1">
                        <c:v>6.9306930693069313E-2</c:v>
                      </c:pt>
                      <c:pt idx="2">
                        <c:v>0</c:v>
                      </c:pt>
                      <c:pt idx="3">
                        <c:v>0</c:v>
                      </c:pt>
                      <c:pt idx="4">
                        <c:v>0.42</c:v>
                      </c:pt>
                      <c:pt idx="5">
                        <c:v>0.37373737373737376</c:v>
                      </c:pt>
                    </c:numCache>
                  </c:numRef>
                </c:val>
                <c:extLst>
                  <c:ext xmlns:c16="http://schemas.microsoft.com/office/drawing/2014/chart" uri="{C3380CC4-5D6E-409C-BE32-E72D297353CC}">
                    <c16:uniqueId val="{00000001-8AE7-438F-B2E9-48AD6CF028BE}"/>
                  </c:ext>
                </c:extLst>
              </c15:ser>
            </c15:filteredBarSeries>
          </c:ext>
        </c:extLst>
      </c:barChart>
      <c:catAx>
        <c:axId val="513977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3977984"/>
        <c:crosses val="autoZero"/>
        <c:auto val="1"/>
        <c:lblAlgn val="ctr"/>
        <c:lblOffset val="100"/>
        <c:noMultiLvlLbl val="0"/>
      </c:catAx>
      <c:valAx>
        <c:axId val="513977984"/>
        <c:scaling>
          <c:orientation val="minMax"/>
        </c:scaling>
        <c:delete val="1"/>
        <c:axPos val="b"/>
        <c:numFmt formatCode="0%" sourceLinked="1"/>
        <c:majorTickMark val="none"/>
        <c:minorTickMark val="none"/>
        <c:tickLblPos val="nextTo"/>
        <c:crossAx val="513977592"/>
        <c:crosses val="autoZero"/>
        <c:crossBetween val="between"/>
        <c:majorUnit val="2"/>
      </c:valAx>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Entry>
      <c:layout>
        <c:manualLayout>
          <c:xMode val="edge"/>
          <c:yMode val="edge"/>
          <c:x val="0.71816764779809694"/>
          <c:y val="0.33607393352401987"/>
          <c:w val="0.17483534389929611"/>
          <c:h val="0.277978273549139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dLbl>
              <c:idx val="0"/>
              <c:layout>
                <c:manualLayout>
                  <c:x val="2.0148253336024213E-2"/>
                  <c:y val="-4.1008141702055453E-2"/>
                </c:manualLayout>
              </c:layout>
              <c:tx>
                <c:rich>
                  <a:bodyPr wrap="square" lIns="38100" tIns="19050" rIns="38100" bIns="19050" anchor="ctr">
                    <a:noAutofit/>
                  </a:bodyPr>
                  <a:lstStyle/>
                  <a:p>
                    <a:pPr>
                      <a:defRPr sz="1000"/>
                    </a:pPr>
                    <a:fld id="{49912A83-9073-43A8-88A4-454B96CB5581}" type="VALUE">
                      <a:rPr lang="en-US" sz="1000"/>
                      <a:pPr>
                        <a:defRPr sz="1000"/>
                      </a:pPr>
                      <a:t>[VALEUR]</a:t>
                    </a:fld>
                    <a:endParaRPr lang="fr-F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1048977640246973"/>
                      <c:h val="0.10347027543702156"/>
                    </c:manualLayout>
                  </c15:layout>
                  <c15:dlblFieldTable/>
                  <c15:showDataLabelsRange val="0"/>
                </c:ext>
                <c:ext xmlns:c16="http://schemas.microsoft.com/office/drawing/2014/chart" uri="{C3380CC4-5D6E-409C-BE32-E72D297353CC}">
                  <c16:uniqueId val="{00000000-FA9F-4866-8EB7-D36551B1550B}"/>
                </c:ext>
              </c:extLst>
            </c:dLbl>
            <c:dLbl>
              <c:idx val="1"/>
              <c:layout>
                <c:manualLayout>
                  <c:x val="-8.0903345092136134E-3"/>
                  <c:y val="-0.11663130619895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9F-4866-8EB7-D36551B1550B}"/>
                </c:ext>
              </c:extLst>
            </c:dLbl>
            <c:dLbl>
              <c:idx val="2"/>
              <c:layout>
                <c:manualLayout>
                  <c:x val="-3.23613380368554E-3"/>
                  <c:y val="-5.6893320097050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9F-4866-8EB7-D36551B1550B}"/>
                </c:ext>
              </c:extLst>
            </c:dLbl>
            <c:dLbl>
              <c:idx val="3"/>
              <c:layout>
                <c:manualLayout>
                  <c:x val="-3.2361338036854211E-3"/>
                  <c:y val="-4.5514656077640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9F-4866-8EB7-D36551B1550B}"/>
                </c:ext>
              </c:extLst>
            </c:dLbl>
            <c:spPr>
              <a:noFill/>
              <a:ln>
                <a:noFill/>
              </a:ln>
              <a:effectLst/>
            </c:spPr>
            <c:txPr>
              <a:bodyPr wrap="square" lIns="38100" tIns="19050" rIns="38100" bIns="19050" anchor="ctr">
                <a:spAutoFit/>
              </a:bodyPr>
              <a:lstStyle/>
              <a:p>
                <a:pPr>
                  <a:defRPr sz="10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'3.5.1 à 3.5.4'!$A$11:$A$14</c:f>
              <c:strCache>
                <c:ptCount val="4"/>
                <c:pt idx="0">
                  <c:v>3.5.1.1 - par logiciel d télégestion commun</c:v>
                </c:pt>
                <c:pt idx="1">
                  <c:v>3.5.1.2 - par nouveau logiciel de planification conjointe, d'enregistrement des intervention et de coordination de l'aide et du soin</c:v>
                </c:pt>
                <c:pt idx="2">
                  <c:v>3.5.1.3 - par mise à jour ou extension du logiciel d'origine pour mise en commun</c:v>
                </c:pt>
                <c:pt idx="3">
                  <c:v>3.5.1.4 -  par messagerie sécurisée commune</c:v>
                </c:pt>
              </c:strCache>
            </c:strRef>
          </c:cat>
          <c:val>
            <c:numRef>
              <c:f>'3.5.1 à 3.5.4'!$B$11:$B$14</c:f>
              <c:numCache>
                <c:formatCode>0.00%</c:formatCode>
                <c:ptCount val="4"/>
                <c:pt idx="0">
                  <c:v>0.27839999999999998</c:v>
                </c:pt>
                <c:pt idx="1">
                  <c:v>0.24909999999999999</c:v>
                </c:pt>
                <c:pt idx="2">
                  <c:v>0.38541666666666669</c:v>
                </c:pt>
                <c:pt idx="3">
                  <c:v>0.49480000000000002</c:v>
                </c:pt>
              </c:numCache>
            </c:numRef>
          </c:val>
          <c:extLst>
            <c:ext xmlns:c16="http://schemas.microsoft.com/office/drawing/2014/chart" uri="{C3380CC4-5D6E-409C-BE32-E72D297353CC}">
              <c16:uniqueId val="{00000004-FA9F-4866-8EB7-D36551B1550B}"/>
            </c:ext>
          </c:extLst>
        </c:ser>
        <c:dLbls>
          <c:showLegendKey val="0"/>
          <c:showVal val="0"/>
          <c:showCatName val="0"/>
          <c:showSerName val="0"/>
          <c:showPercent val="0"/>
          <c:showBubbleSize val="0"/>
        </c:dLbls>
        <c:gapWidth val="150"/>
        <c:axId val="557494552"/>
        <c:axId val="557493768"/>
      </c:barChart>
      <c:catAx>
        <c:axId val="557494552"/>
        <c:scaling>
          <c:orientation val="minMax"/>
        </c:scaling>
        <c:delete val="0"/>
        <c:axPos val="b"/>
        <c:numFmt formatCode="General" sourceLinked="0"/>
        <c:majorTickMark val="out"/>
        <c:minorTickMark val="none"/>
        <c:tickLblPos val="nextTo"/>
        <c:crossAx val="557493768"/>
        <c:crosses val="autoZero"/>
        <c:auto val="1"/>
        <c:lblAlgn val="ctr"/>
        <c:lblOffset val="100"/>
        <c:noMultiLvlLbl val="0"/>
      </c:catAx>
      <c:valAx>
        <c:axId val="557493768"/>
        <c:scaling>
          <c:orientation val="minMax"/>
        </c:scaling>
        <c:delete val="0"/>
        <c:axPos val="l"/>
        <c:majorGridlines/>
        <c:numFmt formatCode="0.00%" sourceLinked="1"/>
        <c:majorTickMark val="out"/>
        <c:minorTickMark val="none"/>
        <c:tickLblPos val="nextTo"/>
        <c:crossAx val="557494552"/>
        <c:crosses val="autoZero"/>
        <c:crossBetween val="between"/>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AF0E1A"/>
            </a:solidFill>
          </c:spPr>
          <c:invertIfNegative val="0"/>
          <c:dLbls>
            <c:spPr>
              <a:noFill/>
              <a:ln>
                <a:noFill/>
              </a:ln>
              <a:effectLst/>
            </c:spPr>
            <c:txPr>
              <a:bodyPr wrap="square" lIns="38100" tIns="19050" rIns="38100" bIns="19050" anchor="ctr">
                <a:spAutoFit/>
              </a:bodyPr>
              <a:lstStyle/>
              <a:p>
                <a:pPr>
                  <a:defRPr sz="12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'3.5.1 à 3.5.4'!$A$1:$A$5</c:f>
              <c:strCache>
                <c:ptCount val="5"/>
                <c:pt idx="0">
                  <c:v>3.5.1 - Mise en œuvre d'une planificatin mutualisée</c:v>
                </c:pt>
                <c:pt idx="1">
                  <c:v>3.5.2 - Outils permettant l'échange d'information depuis le domicile (type cahier ou fiche de liaison à domicile)</c:v>
                </c:pt>
                <c:pt idx="2">
                  <c:v>3.5.3 - Outils permettant l'échange d'information au sein de la structure (exemple : dossier patient ou usager, cahier de transmission)</c:v>
                </c:pt>
                <c:pt idx="3">
                  <c:v>3.5.4 - documents communs administratifs et contractuels</c:v>
                </c:pt>
                <c:pt idx="4">
                  <c:v>3.5.5 - Outils commun d'évaluation des personnes accueillies</c:v>
                </c:pt>
              </c:strCache>
            </c:strRef>
          </c:cat>
          <c:val>
            <c:numRef>
              <c:f>'3.5.1 à 3.5.4'!$B$1:$B$5</c:f>
              <c:numCache>
                <c:formatCode>0.00%</c:formatCode>
                <c:ptCount val="5"/>
                <c:pt idx="0">
                  <c:v>0.63729999999999998</c:v>
                </c:pt>
                <c:pt idx="1">
                  <c:v>0.94310000000000005</c:v>
                </c:pt>
                <c:pt idx="2">
                  <c:v>0.88039999999999996</c:v>
                </c:pt>
                <c:pt idx="3">
                  <c:v>0.65100000000000002</c:v>
                </c:pt>
                <c:pt idx="4">
                  <c:v>0.77929999999999999</c:v>
                </c:pt>
              </c:numCache>
            </c:numRef>
          </c:val>
          <c:extLst>
            <c:ext xmlns:c16="http://schemas.microsoft.com/office/drawing/2014/chart" uri="{C3380CC4-5D6E-409C-BE32-E72D297353CC}">
              <c16:uniqueId val="{00000005-C059-4956-9DE1-131BAA97CD90}"/>
            </c:ext>
          </c:extLst>
        </c:ser>
        <c:dLbls>
          <c:showLegendKey val="0"/>
          <c:showVal val="0"/>
          <c:showCatName val="0"/>
          <c:showSerName val="0"/>
          <c:showPercent val="0"/>
          <c:showBubbleSize val="0"/>
        </c:dLbls>
        <c:gapWidth val="150"/>
        <c:axId val="557495336"/>
        <c:axId val="227036176"/>
      </c:barChart>
      <c:catAx>
        <c:axId val="557495336"/>
        <c:scaling>
          <c:orientation val="minMax"/>
        </c:scaling>
        <c:delete val="0"/>
        <c:axPos val="b"/>
        <c:numFmt formatCode="General" sourceLinked="0"/>
        <c:majorTickMark val="out"/>
        <c:minorTickMark val="none"/>
        <c:tickLblPos val="nextTo"/>
        <c:crossAx val="227036176"/>
        <c:crosses val="autoZero"/>
        <c:auto val="1"/>
        <c:lblAlgn val="ctr"/>
        <c:lblOffset val="100"/>
        <c:noMultiLvlLbl val="0"/>
      </c:catAx>
      <c:valAx>
        <c:axId val="227036176"/>
        <c:scaling>
          <c:orientation val="minMax"/>
        </c:scaling>
        <c:delete val="0"/>
        <c:axPos val="l"/>
        <c:majorGridlines/>
        <c:numFmt formatCode="0.00%" sourceLinked="1"/>
        <c:majorTickMark val="out"/>
        <c:minorTickMark val="none"/>
        <c:tickLblPos val="nextTo"/>
        <c:crossAx val="55749533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000" u="sng" dirty="0"/>
              <a:t>Classification des patients PA sortis en 2017</a:t>
            </a:r>
          </a:p>
        </c:rich>
      </c:tx>
      <c:layout>
        <c:manualLayout>
          <c:xMode val="edge"/>
          <c:yMode val="edge"/>
          <c:x val="3.7332928004401162E-4"/>
          <c:y val="1.50553483007406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707237868896673E-3"/>
          <c:y val="0.21693020006297484"/>
          <c:w val="0.99056772226138112"/>
          <c:h val="0.42307193756438899"/>
        </c:manualLayout>
      </c:layout>
      <c:barChart>
        <c:barDir val="col"/>
        <c:grouping val="clustered"/>
        <c:varyColors val="0"/>
        <c:ser>
          <c:idx val="0"/>
          <c:order val="0"/>
          <c:tx>
            <c:strRef>
              <c:f>'Traitement partie II'!$B$1314</c:f>
              <c:strCache>
                <c:ptCount val="1"/>
                <c:pt idx="0">
                  <c:v>Classification des patients PA sortis en 2017</c:v>
                </c:pt>
              </c:strCache>
            </c:strRef>
          </c:tx>
          <c:spPr>
            <a:solidFill>
              <a:srgbClr val="71000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'Traitement partie II'!$C$1314:$G$1314</c:f>
              <c:strCache>
                <c:ptCount val="5"/>
                <c:pt idx="0">
                  <c:v> &lt; 6 mois</c:v>
                </c:pt>
                <c:pt idx="1">
                  <c:v>Entre 6 mois et 1 an</c:v>
                </c:pt>
                <c:pt idx="2">
                  <c:v>Entre 1 et 2 ans</c:v>
                </c:pt>
                <c:pt idx="3">
                  <c:v>Entre 2 et 5 ans</c:v>
                </c:pt>
                <c:pt idx="4">
                  <c:v>&gt; 5 ans</c:v>
                </c:pt>
              </c:strCache>
            </c:strRef>
          </c:cat>
          <c:val>
            <c:numRef>
              <c:f>'Traitement partie II'!$C$1316:$G$1316</c:f>
              <c:numCache>
                <c:formatCode>0%</c:formatCode>
                <c:ptCount val="5"/>
                <c:pt idx="0">
                  <c:v>0.36582278481012659</c:v>
                </c:pt>
                <c:pt idx="1">
                  <c:v>0.15316455696202533</c:v>
                </c:pt>
                <c:pt idx="2">
                  <c:v>0.16265822784810127</c:v>
                </c:pt>
                <c:pt idx="3">
                  <c:v>0.20601265822784809</c:v>
                </c:pt>
                <c:pt idx="4">
                  <c:v>0.11234177215189874</c:v>
                </c:pt>
              </c:numCache>
            </c:numRef>
          </c:val>
          <c:extLst>
            <c:ext xmlns:c16="http://schemas.microsoft.com/office/drawing/2014/chart" uri="{C3380CC4-5D6E-409C-BE32-E72D297353CC}">
              <c16:uniqueId val="{00000000-C8A7-4D3C-BFA3-DBC93DBCDB36}"/>
            </c:ext>
          </c:extLst>
        </c:ser>
        <c:dLbls>
          <c:dLblPos val="outEnd"/>
          <c:showLegendKey val="0"/>
          <c:showVal val="1"/>
          <c:showCatName val="0"/>
          <c:showSerName val="0"/>
          <c:showPercent val="0"/>
          <c:showBubbleSize val="0"/>
        </c:dLbls>
        <c:gapWidth val="219"/>
        <c:overlap val="-27"/>
        <c:axId val="205862512"/>
        <c:axId val="205862904"/>
      </c:barChart>
      <c:catAx>
        <c:axId val="20586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05862904"/>
        <c:crosses val="autoZero"/>
        <c:auto val="1"/>
        <c:lblAlgn val="ctr"/>
        <c:lblOffset val="100"/>
        <c:noMultiLvlLbl val="0"/>
      </c:catAx>
      <c:valAx>
        <c:axId val="205862904"/>
        <c:scaling>
          <c:orientation val="minMax"/>
        </c:scaling>
        <c:delete val="1"/>
        <c:axPos val="l"/>
        <c:numFmt formatCode="0%" sourceLinked="1"/>
        <c:majorTickMark val="none"/>
        <c:minorTickMark val="none"/>
        <c:tickLblPos val="nextTo"/>
        <c:crossAx val="2058625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442150559668043"/>
          <c:y val="0.13300248634881456"/>
          <c:w val="0.59729732470835317"/>
          <c:h val="0.75322691352365156"/>
        </c:manualLayout>
      </c:layout>
      <c:barChart>
        <c:barDir val="bar"/>
        <c:grouping val="clustered"/>
        <c:varyColors val="0"/>
        <c:ser>
          <c:idx val="0"/>
          <c:order val="0"/>
          <c:tx>
            <c:strRef>
              <c:f>'Traitement partie II'!$B$272</c:f>
              <c:strCache>
                <c:ptCount val="1"/>
                <c:pt idx="0">
                  <c:v>Moyenne du GMP des SSIAD PA en 2017 par département</c:v>
                </c:pt>
              </c:strCache>
            </c:strRef>
          </c:tx>
          <c:spPr>
            <a:solidFill>
              <a:srgbClr val="FF6C00"/>
            </a:solidFill>
            <a:ln w="19050">
              <a:no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extLst>
              <c:ext xmlns:c16="http://schemas.microsoft.com/office/drawing/2014/chart" uri="{C3380CC4-5D6E-409C-BE32-E72D297353CC}">
                <c16:uniqueId val="{00000002-676E-49E7-A18A-1CBFC0A3A14C}"/>
              </c:ext>
            </c:extLst>
          </c:dPt>
          <c:dPt>
            <c:idx val="2"/>
            <c:invertIfNegative val="0"/>
            <c:bubble3D val="0"/>
            <c:extLst>
              <c:ext xmlns:c16="http://schemas.microsoft.com/office/drawing/2014/chart" uri="{C3380CC4-5D6E-409C-BE32-E72D297353CC}">
                <c16:uniqueId val="{00000003-676E-49E7-A18A-1CBFC0A3A14C}"/>
              </c:ext>
            </c:extLst>
          </c:dPt>
          <c:dPt>
            <c:idx val="3"/>
            <c:invertIfNegative val="0"/>
            <c:bubble3D val="0"/>
            <c:extLst>
              <c:ext xmlns:c16="http://schemas.microsoft.com/office/drawing/2014/chart" uri="{C3380CC4-5D6E-409C-BE32-E72D297353CC}">
                <c16:uniqueId val="{00000004-676E-49E7-A18A-1CBFC0A3A14C}"/>
              </c:ext>
            </c:extLst>
          </c:dPt>
          <c:dLbls>
            <c:dLbl>
              <c:idx val="0"/>
              <c:layout>
                <c:manualLayout>
                  <c:x val="-3.2296587926510206E-3"/>
                  <c:y val="-3.230898221055701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4.7880577427821518E-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3.2291936723052583E-3"/>
                  <c:y val="-6.63235434062752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6E-49E7-A18A-1CBFC0A3A14C}"/>
                </c:ext>
              </c:extLst>
            </c:dLbl>
            <c:dLbl>
              <c:idx val="3"/>
              <c:layout>
                <c:manualLayout>
                  <c:x val="-1.5656691894811784E-2"/>
                  <c:y val="-1.01946842865128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partie II'!$B$273:$B$276</c:f>
              <c:strCache>
                <c:ptCount val="4"/>
                <c:pt idx="0">
                  <c:v>Finistère</c:v>
                </c:pt>
                <c:pt idx="1">
                  <c:v>Côtes-d'Armor</c:v>
                </c:pt>
                <c:pt idx="2">
                  <c:v>Morbihan</c:v>
                </c:pt>
                <c:pt idx="3">
                  <c:v>Ille-et-Vilaine</c:v>
                </c:pt>
              </c:strCache>
            </c:strRef>
          </c:cat>
          <c:val>
            <c:numRef>
              <c:f>'Traitement partie II'!$C$273:$C$276</c:f>
              <c:numCache>
                <c:formatCode>0</c:formatCode>
                <c:ptCount val="4"/>
                <c:pt idx="0">
                  <c:v>610.06999999999994</c:v>
                </c:pt>
                <c:pt idx="1">
                  <c:v>665.48444444444453</c:v>
                </c:pt>
                <c:pt idx="2">
                  <c:v>601.95034482758615</c:v>
                </c:pt>
                <c:pt idx="3">
                  <c:v>678.77578947368431</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05861336"/>
        <c:axId val="205864864"/>
      </c:barChart>
      <c:valAx>
        <c:axId val="205864864"/>
        <c:scaling>
          <c:orientation val="minMax"/>
        </c:scaling>
        <c:delete val="1"/>
        <c:axPos val="b"/>
        <c:numFmt formatCode="0" sourceLinked="1"/>
        <c:majorTickMark val="out"/>
        <c:minorTickMark val="none"/>
        <c:tickLblPos val="nextTo"/>
        <c:crossAx val="205861336"/>
        <c:crosses val="autoZero"/>
        <c:crossBetween val="between"/>
      </c:valAx>
      <c:catAx>
        <c:axId val="205861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86486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r>
              <a:rPr lang="fr-FR" dirty="0"/>
              <a:t>Déficiences des SSIAD PH en </a:t>
            </a:r>
            <a:r>
              <a:rPr lang="fr-FR" dirty="0" smtClean="0"/>
              <a:t>2017 à titre principal</a:t>
            </a:r>
            <a:r>
              <a:rPr lang="fr-FR" baseline="0" dirty="0" smtClean="0"/>
              <a:t> (</a:t>
            </a:r>
            <a:r>
              <a:rPr lang="fr-FR" baseline="0" dirty="0"/>
              <a:t>données ANAP)</a:t>
            </a:r>
            <a:endParaRPr lang="fr-FR" dirty="0"/>
          </a:p>
        </c:rich>
      </c:tx>
      <c:layout>
        <c:manualLayout>
          <c:xMode val="edge"/>
          <c:yMode val="edge"/>
          <c:x val="1.2020560437738352E-3"/>
          <c:y val="0"/>
        </c:manualLayout>
      </c:layout>
      <c:overlay val="0"/>
      <c:spPr>
        <a:noFill/>
        <a:ln>
          <a:noFill/>
        </a:ln>
        <a:effectLst/>
      </c:spPr>
      <c:txPr>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66057290664898027"/>
          <c:y val="9.0000790861772512E-2"/>
          <c:w val="0.28776653954568066"/>
          <c:h val="0.86275673039661771"/>
        </c:manualLayout>
      </c:layout>
      <c:barChart>
        <c:barDir val="bar"/>
        <c:grouping val="clustered"/>
        <c:varyColors val="0"/>
        <c:ser>
          <c:idx val="0"/>
          <c:order val="0"/>
          <c:tx>
            <c:strRef>
              <c:f>'Traitement partie II'!$B$313</c:f>
              <c:strCache>
                <c:ptCount val="1"/>
                <c:pt idx="0">
                  <c:v>Déficiences des SSIAD PH en 2017 (TDB) en fonction du département, du gestionnaire et de la taille</c:v>
                </c:pt>
              </c:strCache>
            </c:strRef>
          </c:tx>
          <c:spPr>
            <a:solidFill>
              <a:schemeClr val="accent2"/>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extLst>
              <c:ext xmlns:c16="http://schemas.microsoft.com/office/drawing/2014/chart" uri="{C3380CC4-5D6E-409C-BE32-E72D297353CC}">
                <c16:uniqueId val="{00000002-676E-49E7-A18A-1CBFC0A3A14C}"/>
              </c:ext>
            </c:extLst>
          </c:dPt>
          <c:dPt>
            <c:idx val="2"/>
            <c:invertIfNegative val="0"/>
            <c:bubble3D val="0"/>
            <c:extLst>
              <c:ext xmlns:c16="http://schemas.microsoft.com/office/drawing/2014/chart" uri="{C3380CC4-5D6E-409C-BE32-E72D297353CC}">
                <c16:uniqueId val="{00000003-676E-49E7-A18A-1CBFC0A3A14C}"/>
              </c:ext>
            </c:extLst>
          </c:dPt>
          <c:dPt>
            <c:idx val="3"/>
            <c:invertIfNegative val="0"/>
            <c:bubble3D val="0"/>
            <c:extLst>
              <c:ext xmlns:c16="http://schemas.microsoft.com/office/drawing/2014/chart" uri="{C3380CC4-5D6E-409C-BE32-E72D297353CC}">
                <c16:uniqueId val="{00000004-676E-49E7-A18A-1CBFC0A3A14C}"/>
              </c:ext>
            </c:extLst>
          </c:dPt>
          <c:dLbls>
            <c:dLbl>
              <c:idx val="0"/>
              <c:layout>
                <c:manualLayout>
                  <c:x val="-6.1369747494173933E-4"/>
                  <c:y val="1.34686895197755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8.294121373837606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1.0910999606692118E-2"/>
                  <c:y val="-2.311445119313115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6E-49E7-A18A-1CBFC0A3A14C}"/>
                </c:ext>
              </c:extLst>
            </c:dLbl>
            <c:dLbl>
              <c:idx val="3"/>
              <c:layout>
                <c:manualLayout>
                  <c:x val="1.130466848694235E-3"/>
                  <c:y val="7.170180844087807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'Traitement partie II'!$C$313:$O$313</c:f>
              <c:strCache>
                <c:ptCount val="13"/>
                <c:pt idx="0">
                  <c:v>Autisme et d'autres TED à titre principal</c:v>
                </c:pt>
                <c:pt idx="1">
                  <c:v>Troubles du langage et des apprentissages</c:v>
                </c:pt>
                <c:pt idx="2">
                  <c:v>Déficiences auditives</c:v>
                </c:pt>
                <c:pt idx="3">
                  <c:v>Personnes en cours de diagnostic</c:v>
                </c:pt>
                <c:pt idx="4">
                  <c:v>Déficiences visuelles</c:v>
                </c:pt>
                <c:pt idx="5">
                  <c:v>Nombre de personnes polyhandicapées</c:v>
                </c:pt>
                <c:pt idx="6">
                  <c:v>Déficience intellectuelle</c:v>
                </c:pt>
                <c:pt idx="7">
                  <c:v>Troubles psychiques</c:v>
                </c:pt>
                <c:pt idx="8">
                  <c:v>Autres types des déficiences</c:v>
                </c:pt>
                <c:pt idx="9">
                  <c:v>Troubles du comportement et de la communication (TTC)</c:v>
                </c:pt>
                <c:pt idx="10">
                  <c:v>Cérébro-lésées</c:v>
                </c:pt>
                <c:pt idx="11">
                  <c:v>Déficiences métaboliques</c:v>
                </c:pt>
                <c:pt idx="12">
                  <c:v>Déficiences motrices</c:v>
                </c:pt>
              </c:strCache>
            </c:strRef>
          </c:cat>
          <c:val>
            <c:numRef>
              <c:f>'Traitement partie II'!$C$315:$O$315</c:f>
              <c:numCache>
                <c:formatCode>0.0%</c:formatCode>
                <c:ptCount val="13"/>
                <c:pt idx="0">
                  <c:v>1.7556179775280898E-3</c:v>
                </c:pt>
                <c:pt idx="1">
                  <c:v>4.5646067415730336E-3</c:v>
                </c:pt>
                <c:pt idx="2">
                  <c:v>7.0224719101123594E-3</c:v>
                </c:pt>
                <c:pt idx="3">
                  <c:v>1.8609550561797753E-2</c:v>
                </c:pt>
                <c:pt idx="4">
                  <c:v>2.1067415730337078E-2</c:v>
                </c:pt>
                <c:pt idx="5">
                  <c:v>2.4578651685393259E-2</c:v>
                </c:pt>
                <c:pt idx="6">
                  <c:v>2.914325842696629E-2</c:v>
                </c:pt>
                <c:pt idx="7">
                  <c:v>8.9536516853932588E-2</c:v>
                </c:pt>
                <c:pt idx="8">
                  <c:v>0.10007022471910113</c:v>
                </c:pt>
                <c:pt idx="9">
                  <c:v>0.11411516853932584</c:v>
                </c:pt>
                <c:pt idx="10">
                  <c:v>0.11867977528089887</c:v>
                </c:pt>
                <c:pt idx="11">
                  <c:v>0.17275280898876405</c:v>
                </c:pt>
                <c:pt idx="12">
                  <c:v>0.29810393258426965</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05866824"/>
        <c:axId val="205865648"/>
      </c:barChart>
      <c:valAx>
        <c:axId val="205865648"/>
        <c:scaling>
          <c:orientation val="minMax"/>
        </c:scaling>
        <c:delete val="1"/>
        <c:axPos val="b"/>
        <c:numFmt formatCode="0.0%" sourceLinked="1"/>
        <c:majorTickMark val="out"/>
        <c:minorTickMark val="none"/>
        <c:tickLblPos val="nextTo"/>
        <c:crossAx val="205866824"/>
        <c:crosses val="autoZero"/>
        <c:crossBetween val="between"/>
      </c:valAx>
      <c:catAx>
        <c:axId val="2058668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865648"/>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r-FR" sz="900" u="sng" dirty="0"/>
              <a:t>Part des soins de base sur total des soins réalisés et pris en charge en 2017 pour les places PA par taille de SSIAD</a:t>
            </a:r>
          </a:p>
        </c:rich>
      </c:tx>
      <c:layout>
        <c:manualLayout>
          <c:xMode val="edge"/>
          <c:yMode val="edge"/>
          <c:x val="1.5357820577863588E-4"/>
          <c:y val="4.0050937223467198E-2"/>
        </c:manualLayout>
      </c:layout>
      <c:overlay val="0"/>
      <c:spPr>
        <a:noFill/>
        <a:ln>
          <a:noFill/>
        </a:ln>
        <a:effectLst/>
      </c:spPr>
    </c:title>
    <c:autoTitleDeleted val="0"/>
    <c:plotArea>
      <c:layout>
        <c:manualLayout>
          <c:layoutTarget val="inner"/>
          <c:xMode val="edge"/>
          <c:yMode val="edge"/>
          <c:x val="0.34602358447728498"/>
          <c:y val="0.39047630770577407"/>
          <c:w val="0.52511574233666147"/>
          <c:h val="0.47722110829458059"/>
        </c:manualLayout>
      </c:layout>
      <c:barChart>
        <c:barDir val="bar"/>
        <c:grouping val="clustered"/>
        <c:varyColors val="0"/>
        <c:ser>
          <c:idx val="0"/>
          <c:order val="0"/>
          <c:tx>
            <c:strRef>
              <c:f>'Traitement partie II'!$B$419</c:f>
              <c:strCache>
                <c:ptCount val="1"/>
                <c:pt idx="0">
                  <c:v>Part des soins de base sur total des soinsréalisés et pris en charge en 2017 pour les places PA par taille de SSIAD</c:v>
                </c:pt>
              </c:strCache>
            </c:strRef>
          </c:tx>
          <c:spPr>
            <a:solidFill>
              <a:srgbClr val="FFAA00"/>
            </a:solidFill>
            <a:ln w="19050">
              <a:no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extLst>
              <c:ext xmlns:c16="http://schemas.microsoft.com/office/drawing/2014/chart" uri="{C3380CC4-5D6E-409C-BE32-E72D297353CC}">
                <c16:uniqueId val="{00000002-676E-49E7-A18A-1CBFC0A3A14C}"/>
              </c:ext>
            </c:extLst>
          </c:dPt>
          <c:dPt>
            <c:idx val="2"/>
            <c:invertIfNegative val="0"/>
            <c:bubble3D val="0"/>
            <c:extLst>
              <c:ext xmlns:c16="http://schemas.microsoft.com/office/drawing/2014/chart" uri="{C3380CC4-5D6E-409C-BE32-E72D297353CC}">
                <c16:uniqueId val="{00000003-676E-49E7-A18A-1CBFC0A3A14C}"/>
              </c:ext>
            </c:extLst>
          </c:dPt>
          <c:dPt>
            <c:idx val="3"/>
            <c:invertIfNegative val="0"/>
            <c:bubble3D val="0"/>
            <c:extLst>
              <c:ext xmlns:c16="http://schemas.microsoft.com/office/drawing/2014/chart" uri="{C3380CC4-5D6E-409C-BE32-E72D297353CC}">
                <c16:uniqueId val="{00000004-676E-49E7-A18A-1CBFC0A3A14C}"/>
              </c:ext>
            </c:extLst>
          </c:dPt>
          <c:dLbls>
            <c:dLbl>
              <c:idx val="0"/>
              <c:layout>
                <c:manualLayout>
                  <c:x val="-3.2296587926510206E-3"/>
                  <c:y val="-3.230898221055701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4.7880577427821518E-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3.2291936723052583E-3"/>
                  <c:y val="-6.63235434062752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6E-49E7-A18A-1CBFC0A3A14C}"/>
                </c:ext>
              </c:extLst>
            </c:dLbl>
            <c:dLbl>
              <c:idx val="3"/>
              <c:layout>
                <c:manualLayout>
                  <c:x val="-5.4772445730501801E-2"/>
                  <c:y val="-0.102127659574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partie II'!$B$420:$B$422</c:f>
              <c:strCache>
                <c:ptCount val="3"/>
                <c:pt idx="0">
                  <c:v>SSIAD de petite taille</c:v>
                </c:pt>
                <c:pt idx="1">
                  <c:v>SSIAD de taille moyenne</c:v>
                </c:pt>
                <c:pt idx="2">
                  <c:v>SSIAD de grande taille</c:v>
                </c:pt>
              </c:strCache>
            </c:strRef>
          </c:cat>
          <c:val>
            <c:numRef>
              <c:f>'Traitement partie II'!$E$420:$E$422</c:f>
              <c:numCache>
                <c:formatCode>0%</c:formatCode>
                <c:ptCount val="3"/>
                <c:pt idx="0">
                  <c:v>0.90170192990270615</c:v>
                </c:pt>
                <c:pt idx="1">
                  <c:v>0.86955227336630225</c:v>
                </c:pt>
                <c:pt idx="2">
                  <c:v>0.86315196105932734</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09091360"/>
        <c:axId val="209087440"/>
      </c:barChart>
      <c:valAx>
        <c:axId val="209087440"/>
        <c:scaling>
          <c:orientation val="minMax"/>
        </c:scaling>
        <c:delete val="1"/>
        <c:axPos val="b"/>
        <c:numFmt formatCode="0%" sourceLinked="1"/>
        <c:majorTickMark val="out"/>
        <c:minorTickMark val="none"/>
        <c:tickLblPos val="nextTo"/>
        <c:crossAx val="209091360"/>
        <c:crosses val="autoZero"/>
        <c:crossBetween val="between"/>
      </c:valAx>
      <c:catAx>
        <c:axId val="2090913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087440"/>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r-FR" sz="900" u="sng" dirty="0"/>
              <a:t>Part des soins de base sur total des soins réalisés et pris en charge en 2017 pour les places PH par taille de SSIAD</a:t>
            </a:r>
          </a:p>
        </c:rich>
      </c:tx>
      <c:layout>
        <c:manualLayout>
          <c:xMode val="edge"/>
          <c:yMode val="edge"/>
          <c:x val="6.1030832834943503E-2"/>
          <c:y val="7.2228754722239205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1504736311113279"/>
          <c:y val="0.30865280576010107"/>
          <c:w val="0.67298946515489044"/>
          <c:h val="0.53560323095713058"/>
        </c:manualLayout>
      </c:layout>
      <c:barChart>
        <c:barDir val="bar"/>
        <c:grouping val="clustered"/>
        <c:varyColors val="0"/>
        <c:ser>
          <c:idx val="0"/>
          <c:order val="0"/>
          <c:tx>
            <c:strRef>
              <c:f>'Traitement partie II'!$B$441</c:f>
              <c:strCache>
                <c:ptCount val="1"/>
                <c:pt idx="0">
                  <c:v>Part des soins de base sur total des soinsréalisés et pris en charge en 2017 pour les places PH par taille de SSIAD</c:v>
                </c:pt>
              </c:strCache>
            </c:strRef>
          </c:tx>
          <c:spPr>
            <a:solidFill>
              <a:srgbClr val="FFAA00"/>
            </a:solidFill>
            <a:ln w="19050">
              <a:no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extLst>
              <c:ext xmlns:c16="http://schemas.microsoft.com/office/drawing/2014/chart" uri="{C3380CC4-5D6E-409C-BE32-E72D297353CC}">
                <c16:uniqueId val="{00000002-676E-49E7-A18A-1CBFC0A3A14C}"/>
              </c:ext>
            </c:extLst>
          </c:dPt>
          <c:dPt>
            <c:idx val="2"/>
            <c:invertIfNegative val="0"/>
            <c:bubble3D val="0"/>
            <c:extLst>
              <c:ext xmlns:c16="http://schemas.microsoft.com/office/drawing/2014/chart" uri="{C3380CC4-5D6E-409C-BE32-E72D297353CC}">
                <c16:uniqueId val="{00000003-676E-49E7-A18A-1CBFC0A3A14C}"/>
              </c:ext>
            </c:extLst>
          </c:dPt>
          <c:dPt>
            <c:idx val="3"/>
            <c:invertIfNegative val="0"/>
            <c:bubble3D val="0"/>
            <c:extLst>
              <c:ext xmlns:c16="http://schemas.microsoft.com/office/drawing/2014/chart" uri="{C3380CC4-5D6E-409C-BE32-E72D297353CC}">
                <c16:uniqueId val="{00000004-676E-49E7-A18A-1CBFC0A3A14C}"/>
              </c:ext>
            </c:extLst>
          </c:dPt>
          <c:dLbls>
            <c:dLbl>
              <c:idx val="0"/>
              <c:layout>
                <c:manualLayout>
                  <c:x val="-3.2296587926510206E-3"/>
                  <c:y val="-3.230898221055701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4.7880577427821518E-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3.2291936723052583E-3"/>
                  <c:y val="-6.63235434062752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6E-49E7-A18A-1CBFC0A3A14C}"/>
                </c:ext>
              </c:extLst>
            </c:dLbl>
            <c:dLbl>
              <c:idx val="3"/>
              <c:layout>
                <c:manualLayout>
                  <c:x val="-5.4772445730501801E-2"/>
                  <c:y val="-0.102127659574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partie II'!$B$442:$B$444</c:f>
              <c:strCache>
                <c:ptCount val="3"/>
                <c:pt idx="0">
                  <c:v>SSIAD de petite taille</c:v>
                </c:pt>
                <c:pt idx="1">
                  <c:v>SSIAD de taille moyenne</c:v>
                </c:pt>
                <c:pt idx="2">
                  <c:v>SSIAD de grande taille</c:v>
                </c:pt>
              </c:strCache>
            </c:strRef>
          </c:cat>
          <c:val>
            <c:numRef>
              <c:f>'Traitement partie II'!$E$442:$E$444</c:f>
              <c:numCache>
                <c:formatCode>0%</c:formatCode>
                <c:ptCount val="3"/>
                <c:pt idx="0">
                  <c:v>0.83870936607211799</c:v>
                </c:pt>
                <c:pt idx="1">
                  <c:v>0.83844376674983823</c:v>
                </c:pt>
                <c:pt idx="2">
                  <c:v>0.95134710169030268</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09088224"/>
        <c:axId val="209089008"/>
      </c:barChart>
      <c:valAx>
        <c:axId val="209089008"/>
        <c:scaling>
          <c:orientation val="minMax"/>
        </c:scaling>
        <c:delete val="1"/>
        <c:axPos val="b"/>
        <c:numFmt formatCode="0%" sourceLinked="1"/>
        <c:majorTickMark val="out"/>
        <c:minorTickMark val="none"/>
        <c:tickLblPos val="nextTo"/>
        <c:crossAx val="209088224"/>
        <c:crosses val="autoZero"/>
        <c:crossBetween val="between"/>
      </c:valAx>
      <c:catAx>
        <c:axId val="2090882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089008"/>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1.5564440191522552E-4"/>
          <c:y val="0"/>
        </c:manualLayout>
      </c:layout>
      <c:overlay val="0"/>
      <c:spPr>
        <a:noFill/>
        <a:ln>
          <a:noFill/>
        </a:ln>
        <a:effectLst/>
      </c:spPr>
      <c:txPr>
        <a:bodyPr rot="0" spcFirstLastPara="1" vertOverflow="ellipsis" vert="horz" wrap="square" anchor="ctr" anchorCtr="1"/>
        <a:lstStyle/>
        <a:p>
          <a:pPr algn="l">
            <a:defRPr sz="1000" b="0" i="0" u="sng"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38394327419811891"/>
          <c:y val="0.33743337599429751"/>
          <c:w val="0.47813848572400985"/>
          <c:h val="0.51711001668637713"/>
        </c:manualLayout>
      </c:layout>
      <c:barChart>
        <c:barDir val="bar"/>
        <c:grouping val="clustered"/>
        <c:varyColors val="0"/>
        <c:ser>
          <c:idx val="0"/>
          <c:order val="0"/>
          <c:tx>
            <c:strRef>
              <c:f>'Traitement partie II'!$O$593</c:f>
              <c:strCache>
                <c:ptCount val="1"/>
                <c:pt idx="0">
                  <c:v>Part totale des interventions en doublon pour les patients PA</c:v>
                </c:pt>
              </c:strCache>
            </c:strRef>
          </c:tx>
          <c:spPr>
            <a:solidFill>
              <a:srgbClr val="FFAA00"/>
            </a:solidFill>
            <a:ln w="19050">
              <a:noFill/>
            </a:ln>
            <a:effectLst/>
          </c:spPr>
          <c:invertIfNegative val="0"/>
          <c:dPt>
            <c:idx val="0"/>
            <c:invertIfNegative val="0"/>
            <c:bubble3D val="0"/>
            <c:extLst>
              <c:ext xmlns:c16="http://schemas.microsoft.com/office/drawing/2014/chart" uri="{C3380CC4-5D6E-409C-BE32-E72D297353CC}">
                <c16:uniqueId val="{00000001-676E-49E7-A18A-1CBFC0A3A14C}"/>
              </c:ext>
            </c:extLst>
          </c:dPt>
          <c:dPt>
            <c:idx val="1"/>
            <c:invertIfNegative val="0"/>
            <c:bubble3D val="0"/>
            <c:extLst>
              <c:ext xmlns:c16="http://schemas.microsoft.com/office/drawing/2014/chart" uri="{C3380CC4-5D6E-409C-BE32-E72D297353CC}">
                <c16:uniqueId val="{00000002-676E-49E7-A18A-1CBFC0A3A14C}"/>
              </c:ext>
            </c:extLst>
          </c:dPt>
          <c:dPt>
            <c:idx val="2"/>
            <c:invertIfNegative val="0"/>
            <c:bubble3D val="0"/>
            <c:extLst>
              <c:ext xmlns:c16="http://schemas.microsoft.com/office/drawing/2014/chart" uri="{C3380CC4-5D6E-409C-BE32-E72D297353CC}">
                <c16:uniqueId val="{00000003-676E-49E7-A18A-1CBFC0A3A14C}"/>
              </c:ext>
            </c:extLst>
          </c:dPt>
          <c:dPt>
            <c:idx val="3"/>
            <c:invertIfNegative val="0"/>
            <c:bubble3D val="0"/>
            <c:extLst>
              <c:ext xmlns:c16="http://schemas.microsoft.com/office/drawing/2014/chart" uri="{C3380CC4-5D6E-409C-BE32-E72D297353CC}">
                <c16:uniqueId val="{00000004-676E-49E7-A18A-1CBFC0A3A14C}"/>
              </c:ext>
            </c:extLst>
          </c:dPt>
          <c:dLbls>
            <c:dLbl>
              <c:idx val="0"/>
              <c:layout>
                <c:manualLayout>
                  <c:x val="-3.2296587926510206E-3"/>
                  <c:y val="-3.230898221055701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6E-49E7-A18A-1CBFC0A3A14C}"/>
                </c:ext>
              </c:extLst>
            </c:dLbl>
            <c:dLbl>
              <c:idx val="1"/>
              <c:layout>
                <c:manualLayout>
                  <c:x val="4.7880577427821518E-3"/>
                  <c:y val="-4.62962962962962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6E-49E7-A18A-1CBFC0A3A14C}"/>
                </c:ext>
              </c:extLst>
            </c:dLbl>
            <c:dLbl>
              <c:idx val="2"/>
              <c:layout>
                <c:manualLayout>
                  <c:x val="-3.2291936723052583E-3"/>
                  <c:y val="-6.63235434062752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6E-49E7-A18A-1CBFC0A3A14C}"/>
                </c:ext>
              </c:extLst>
            </c:dLbl>
            <c:dLbl>
              <c:idx val="3"/>
              <c:layout>
                <c:manualLayout>
                  <c:x val="-5.4772445730501801E-2"/>
                  <c:y val="-0.1021276595744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6E-49E7-A18A-1CBFC0A3A14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'Traitement partie II'!$N$594:$N$596</c:f>
              <c:strCache>
                <c:ptCount val="3"/>
                <c:pt idx="0">
                  <c:v>SSIAD de petite taille</c:v>
                </c:pt>
                <c:pt idx="1">
                  <c:v>SSIAD de taille moyenne</c:v>
                </c:pt>
                <c:pt idx="2">
                  <c:v>SSIAD de grande taille</c:v>
                </c:pt>
              </c:strCache>
            </c:strRef>
          </c:cat>
          <c:val>
            <c:numRef>
              <c:f>'Traitement partie II'!$O$594:$O$596</c:f>
              <c:numCache>
                <c:formatCode>0%</c:formatCode>
                <c:ptCount val="3"/>
                <c:pt idx="0">
                  <c:v>0.17115210160266103</c:v>
                </c:pt>
                <c:pt idx="1">
                  <c:v>0.22481302243730752</c:v>
                </c:pt>
                <c:pt idx="2">
                  <c:v>8.1979599546656595E-2</c:v>
                </c:pt>
              </c:numCache>
            </c:numRef>
          </c:val>
          <c:extLst>
            <c:ext xmlns:c16="http://schemas.microsoft.com/office/drawing/2014/chart" uri="{C3380CC4-5D6E-409C-BE32-E72D297353CC}">
              <c16:uniqueId val="{00000000-676E-49E7-A18A-1CBFC0A3A14C}"/>
            </c:ext>
          </c:extLst>
        </c:ser>
        <c:dLbls>
          <c:showLegendKey val="0"/>
          <c:showVal val="0"/>
          <c:showCatName val="0"/>
          <c:showSerName val="0"/>
          <c:showPercent val="0"/>
          <c:showBubbleSize val="0"/>
        </c:dLbls>
        <c:gapWidth val="100"/>
        <c:axId val="224949488"/>
        <c:axId val="224952624"/>
      </c:barChart>
      <c:valAx>
        <c:axId val="224952624"/>
        <c:scaling>
          <c:orientation val="minMax"/>
        </c:scaling>
        <c:delete val="1"/>
        <c:axPos val="b"/>
        <c:numFmt formatCode="0%" sourceLinked="1"/>
        <c:majorTickMark val="out"/>
        <c:minorTickMark val="none"/>
        <c:tickLblPos val="nextTo"/>
        <c:crossAx val="224949488"/>
        <c:crosses val="autoZero"/>
        <c:crossBetween val="between"/>
      </c:valAx>
      <c:catAx>
        <c:axId val="2249494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2495262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37F7B-BDB8-4763-A280-FF5A54ADED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ED8E647-14FC-416E-8207-FBA1B6298CD0}">
      <dgm:prSet phldrT="[Texte]" custT="1"/>
      <dgm:spPr/>
      <dgm:t>
        <a:bodyPr/>
        <a:lstStyle/>
        <a:p>
          <a:r>
            <a:rPr lang="fr-FR" sz="2400" dirty="0" smtClean="0"/>
            <a:t>Thématique 1</a:t>
          </a:r>
          <a:endParaRPr lang="fr-FR" sz="2400" dirty="0"/>
        </a:p>
      </dgm:t>
    </dgm:pt>
    <dgm:pt modelId="{AACF6127-03BF-4B9F-A903-6241BE254C39}" type="parTrans" cxnId="{4E4295FE-7922-450A-95CB-565D2597C674}">
      <dgm:prSet/>
      <dgm:spPr/>
      <dgm:t>
        <a:bodyPr/>
        <a:lstStyle/>
        <a:p>
          <a:endParaRPr lang="fr-FR"/>
        </a:p>
      </dgm:t>
    </dgm:pt>
    <dgm:pt modelId="{1DA110A8-BEB7-41D3-B6B7-E9A22CC55CB9}" type="sibTrans" cxnId="{4E4295FE-7922-450A-95CB-565D2597C674}">
      <dgm:prSet/>
      <dgm:spPr/>
      <dgm:t>
        <a:bodyPr/>
        <a:lstStyle/>
        <a:p>
          <a:endParaRPr lang="fr-FR"/>
        </a:p>
      </dgm:t>
    </dgm:pt>
    <dgm:pt modelId="{C6CDA7D7-FE2F-46FD-BE4C-7C6E3976FCA6}">
      <dgm:prSet phldrT="[Texte]" custT="1"/>
      <dgm:spPr/>
      <dgm:t>
        <a:bodyPr/>
        <a:lstStyle/>
        <a:p>
          <a:pPr algn="just"/>
          <a:r>
            <a:rPr lang="fr-FR" sz="2000" b="1" u="sng" dirty="0" smtClean="0">
              <a:solidFill>
                <a:srgbClr val="002060"/>
              </a:solidFill>
            </a:rPr>
            <a:t>Adapter l’offre de services en SSIAD et améliorer le pilotage de l’activité:</a:t>
          </a:r>
          <a:endParaRPr lang="fr-FR" sz="2000" b="1" u="sng" dirty="0">
            <a:solidFill>
              <a:srgbClr val="002060"/>
            </a:solidFill>
          </a:endParaRPr>
        </a:p>
      </dgm:t>
    </dgm:pt>
    <dgm:pt modelId="{5CC0FCFD-5B62-4BAE-852A-AE07B011BFC8}" type="parTrans" cxnId="{7ECB86BF-8928-4958-8C84-60CC3D658D52}">
      <dgm:prSet/>
      <dgm:spPr/>
      <dgm:t>
        <a:bodyPr/>
        <a:lstStyle/>
        <a:p>
          <a:endParaRPr lang="fr-FR"/>
        </a:p>
      </dgm:t>
    </dgm:pt>
    <dgm:pt modelId="{239BB2D1-83D0-49E6-9865-355ABB942AA4}" type="sibTrans" cxnId="{7ECB86BF-8928-4958-8C84-60CC3D658D52}">
      <dgm:prSet/>
      <dgm:spPr/>
      <dgm:t>
        <a:bodyPr/>
        <a:lstStyle/>
        <a:p>
          <a:endParaRPr lang="fr-FR"/>
        </a:p>
      </dgm:t>
    </dgm:pt>
    <dgm:pt modelId="{AF087F73-C14E-46DE-A0C9-52D15B9A67D9}">
      <dgm:prSet phldrT="[Texte]" custT="1"/>
      <dgm:spPr/>
      <dgm:t>
        <a:bodyPr/>
        <a:lstStyle/>
        <a:p>
          <a:pPr algn="just"/>
          <a:r>
            <a:rPr lang="fr-FR" sz="1600" b="0" dirty="0" smtClean="0"/>
            <a:t>Structuration de l’offre SSIAD PH. </a:t>
          </a:r>
          <a:endParaRPr lang="fr-FR" sz="1600" b="0" dirty="0"/>
        </a:p>
      </dgm:t>
    </dgm:pt>
    <dgm:pt modelId="{EB641F40-DB83-41E9-ADE3-324C3AA99315}" type="parTrans" cxnId="{C663D0A7-8810-4F07-9F84-566C0DDF2579}">
      <dgm:prSet/>
      <dgm:spPr/>
      <dgm:t>
        <a:bodyPr/>
        <a:lstStyle/>
        <a:p>
          <a:endParaRPr lang="fr-FR"/>
        </a:p>
      </dgm:t>
    </dgm:pt>
    <dgm:pt modelId="{72747FA6-66E3-4BC0-B73D-4CCDE485F0AC}" type="sibTrans" cxnId="{C663D0A7-8810-4F07-9F84-566C0DDF2579}">
      <dgm:prSet/>
      <dgm:spPr/>
      <dgm:t>
        <a:bodyPr/>
        <a:lstStyle/>
        <a:p>
          <a:endParaRPr lang="fr-FR"/>
        </a:p>
      </dgm:t>
    </dgm:pt>
    <dgm:pt modelId="{72548F1A-A779-4454-901D-5FADDD8932B4}">
      <dgm:prSet phldrT="[Texte]" custT="1"/>
      <dgm:spPr/>
      <dgm:t>
        <a:bodyPr/>
        <a:lstStyle/>
        <a:p>
          <a:pPr algn="just"/>
          <a:r>
            <a:rPr lang="fr-FR" sz="1600" b="0" dirty="0" smtClean="0"/>
            <a:t>Aide au rapprochement des SSIAD sur les territoires. </a:t>
          </a:r>
          <a:endParaRPr lang="fr-FR" sz="1600" b="0" dirty="0"/>
        </a:p>
      </dgm:t>
    </dgm:pt>
    <dgm:pt modelId="{FED57E06-0CA2-4D68-8374-B143353F60A5}" type="parTrans" cxnId="{6998829B-D6B2-4F0D-8BE7-CCE5E3878A20}">
      <dgm:prSet/>
      <dgm:spPr/>
      <dgm:t>
        <a:bodyPr/>
        <a:lstStyle/>
        <a:p>
          <a:endParaRPr lang="fr-FR"/>
        </a:p>
      </dgm:t>
    </dgm:pt>
    <dgm:pt modelId="{B4901A79-8653-44E4-85A1-19F8820D4355}" type="sibTrans" cxnId="{6998829B-D6B2-4F0D-8BE7-CCE5E3878A20}">
      <dgm:prSet/>
      <dgm:spPr/>
      <dgm:t>
        <a:bodyPr/>
        <a:lstStyle/>
        <a:p>
          <a:endParaRPr lang="fr-FR"/>
        </a:p>
      </dgm:t>
    </dgm:pt>
    <dgm:pt modelId="{E6DBAD87-5245-4472-A46B-54D11BF4E8DC}">
      <dgm:prSet phldrT="[Texte]" custT="1"/>
      <dgm:spPr/>
      <dgm:t>
        <a:bodyPr/>
        <a:lstStyle/>
        <a:p>
          <a:pPr algn="just"/>
          <a:r>
            <a:rPr lang="fr-FR" sz="1600" b="0" dirty="0" smtClean="0"/>
            <a:t>Accompagnement du déploiement des outils numériques. </a:t>
          </a:r>
          <a:endParaRPr lang="fr-FR" sz="1600" b="0" dirty="0"/>
        </a:p>
      </dgm:t>
    </dgm:pt>
    <dgm:pt modelId="{7B63784C-92E1-4B79-8421-73068B99BF94}" type="parTrans" cxnId="{E1B22634-450F-41D0-BE70-10A9A3C85AE2}">
      <dgm:prSet/>
      <dgm:spPr/>
      <dgm:t>
        <a:bodyPr/>
        <a:lstStyle/>
        <a:p>
          <a:endParaRPr lang="fr-FR"/>
        </a:p>
      </dgm:t>
    </dgm:pt>
    <dgm:pt modelId="{E974D388-2D23-4461-B98E-609BA4FF8BE0}" type="sibTrans" cxnId="{E1B22634-450F-41D0-BE70-10A9A3C85AE2}">
      <dgm:prSet/>
      <dgm:spPr/>
      <dgm:t>
        <a:bodyPr/>
        <a:lstStyle/>
        <a:p>
          <a:endParaRPr lang="fr-FR"/>
        </a:p>
      </dgm:t>
    </dgm:pt>
    <dgm:pt modelId="{C1440B4A-9AE7-43F2-B5C5-025C9C1D5BA2}">
      <dgm:prSet phldrT="[Texte]" custT="1"/>
      <dgm:spPr/>
      <dgm:t>
        <a:bodyPr/>
        <a:lstStyle/>
        <a:p>
          <a:pPr algn="just"/>
          <a:r>
            <a:rPr lang="fr-FR" sz="1600" b="0" dirty="0" smtClean="0"/>
            <a:t>Mesure de l’activité (file active, liste d’attente, planning d’intervention). </a:t>
          </a:r>
          <a:endParaRPr lang="fr-FR" sz="1600" b="0" dirty="0"/>
        </a:p>
      </dgm:t>
    </dgm:pt>
    <dgm:pt modelId="{65C4B465-5CD2-40AA-BAEF-0040703BC31F}" type="parTrans" cxnId="{73FFD661-C72D-4D30-86D5-BAC0E56773C5}">
      <dgm:prSet/>
      <dgm:spPr/>
      <dgm:t>
        <a:bodyPr/>
        <a:lstStyle/>
        <a:p>
          <a:endParaRPr lang="fr-FR"/>
        </a:p>
      </dgm:t>
    </dgm:pt>
    <dgm:pt modelId="{CF2B10B2-6A4E-43C6-8A2B-C58CAA018B44}" type="sibTrans" cxnId="{73FFD661-C72D-4D30-86D5-BAC0E56773C5}">
      <dgm:prSet/>
      <dgm:spPr/>
      <dgm:t>
        <a:bodyPr/>
        <a:lstStyle/>
        <a:p>
          <a:endParaRPr lang="fr-FR"/>
        </a:p>
      </dgm:t>
    </dgm:pt>
    <dgm:pt modelId="{34A8BFCE-02FD-4711-83BE-037918A7C602}">
      <dgm:prSet phldrT="[Texte]" custT="1"/>
      <dgm:spPr/>
      <dgm:t>
        <a:bodyPr/>
        <a:lstStyle/>
        <a:p>
          <a:pPr algn="just"/>
          <a:r>
            <a:rPr lang="fr-FR" sz="1600" b="0" dirty="0" smtClean="0"/>
            <a:t>Ajustement et réorganisation de l’offre territoriale de services. </a:t>
          </a:r>
          <a:endParaRPr lang="fr-FR" sz="1600" b="0" dirty="0"/>
        </a:p>
      </dgm:t>
    </dgm:pt>
    <dgm:pt modelId="{C0F03C2C-BA98-4345-B020-1F304902DA3B}" type="parTrans" cxnId="{4AFB8C83-D073-4FFA-95B1-DE1E53E4D75F}">
      <dgm:prSet/>
      <dgm:spPr/>
      <dgm:t>
        <a:bodyPr/>
        <a:lstStyle/>
        <a:p>
          <a:endParaRPr lang="fr-FR"/>
        </a:p>
      </dgm:t>
    </dgm:pt>
    <dgm:pt modelId="{B78B4499-6DB2-4670-B83B-95322869E6AF}" type="sibTrans" cxnId="{4AFB8C83-D073-4FFA-95B1-DE1E53E4D75F}">
      <dgm:prSet/>
      <dgm:spPr/>
      <dgm:t>
        <a:bodyPr/>
        <a:lstStyle/>
        <a:p>
          <a:endParaRPr lang="fr-FR"/>
        </a:p>
      </dgm:t>
    </dgm:pt>
    <dgm:pt modelId="{599BA951-7546-40DC-B666-9BEE28492978}">
      <dgm:prSet phldrT="[Texte]" custT="1"/>
      <dgm:spPr/>
      <dgm:t>
        <a:bodyPr/>
        <a:lstStyle/>
        <a:p>
          <a:pPr algn="just"/>
          <a:r>
            <a:rPr lang="fr-FR" sz="1600" b="0" dirty="0" smtClean="0"/>
            <a:t>Places spécifiques et protocoles d’accompagnement. </a:t>
          </a:r>
          <a:endParaRPr lang="fr-FR" sz="1600" b="0" dirty="0"/>
        </a:p>
      </dgm:t>
    </dgm:pt>
    <dgm:pt modelId="{95644517-A049-42A4-8DE6-A69A99FA7050}" type="parTrans" cxnId="{91CDAA4F-F157-4B10-BCAB-01BF8D772E3E}">
      <dgm:prSet/>
      <dgm:spPr/>
      <dgm:t>
        <a:bodyPr/>
        <a:lstStyle/>
        <a:p>
          <a:endParaRPr lang="fr-FR"/>
        </a:p>
      </dgm:t>
    </dgm:pt>
    <dgm:pt modelId="{66390CB0-493F-4D68-8D17-796F70EDCD4C}" type="sibTrans" cxnId="{91CDAA4F-F157-4B10-BCAB-01BF8D772E3E}">
      <dgm:prSet/>
      <dgm:spPr/>
      <dgm:t>
        <a:bodyPr/>
        <a:lstStyle/>
        <a:p>
          <a:endParaRPr lang="fr-FR"/>
        </a:p>
      </dgm:t>
    </dgm:pt>
    <dgm:pt modelId="{20C3933A-C909-449B-96D0-A4CF9138F3C9}">
      <dgm:prSet phldrT="[Texte]" custT="1"/>
      <dgm:spPr/>
      <dgm:t>
        <a:bodyPr/>
        <a:lstStyle/>
        <a:p>
          <a:pPr algn="just"/>
          <a:endParaRPr lang="fr-FR" sz="2000" b="1" u="sng" dirty="0"/>
        </a:p>
      </dgm:t>
    </dgm:pt>
    <dgm:pt modelId="{09E856A1-BF44-48BF-96AA-A997322E1D66}" type="parTrans" cxnId="{50D5CC89-4D20-4486-A009-106C930EB496}">
      <dgm:prSet/>
      <dgm:spPr/>
      <dgm:t>
        <a:bodyPr/>
        <a:lstStyle/>
        <a:p>
          <a:endParaRPr lang="fr-FR"/>
        </a:p>
      </dgm:t>
    </dgm:pt>
    <dgm:pt modelId="{808520AB-1331-41CA-9A40-BCA54C50E2A1}" type="sibTrans" cxnId="{50D5CC89-4D20-4486-A009-106C930EB496}">
      <dgm:prSet/>
      <dgm:spPr/>
      <dgm:t>
        <a:bodyPr/>
        <a:lstStyle/>
        <a:p>
          <a:endParaRPr lang="fr-FR"/>
        </a:p>
      </dgm:t>
    </dgm:pt>
    <dgm:pt modelId="{6DB0BD6E-FA2A-4134-B61D-52AB2DE12564}" type="pres">
      <dgm:prSet presAssocID="{28F37F7B-BDB8-4763-A280-FF5A54ADED90}" presName="Name0" presStyleCnt="0">
        <dgm:presLayoutVars>
          <dgm:dir/>
          <dgm:animLvl val="lvl"/>
          <dgm:resizeHandles val="exact"/>
        </dgm:presLayoutVars>
      </dgm:prSet>
      <dgm:spPr/>
      <dgm:t>
        <a:bodyPr/>
        <a:lstStyle/>
        <a:p>
          <a:endParaRPr lang="fr-FR"/>
        </a:p>
      </dgm:t>
    </dgm:pt>
    <dgm:pt modelId="{0981EAA1-619B-4143-BE8B-1601786AFFA2}" type="pres">
      <dgm:prSet presAssocID="{4ED8E647-14FC-416E-8207-FBA1B6298CD0}" presName="linNode" presStyleCnt="0"/>
      <dgm:spPr/>
    </dgm:pt>
    <dgm:pt modelId="{851C93FC-7029-4571-BD4B-2B3B1F0BCFF4}" type="pres">
      <dgm:prSet presAssocID="{4ED8E647-14FC-416E-8207-FBA1B6298CD0}" presName="parentText" presStyleLbl="node1" presStyleIdx="0" presStyleCnt="1">
        <dgm:presLayoutVars>
          <dgm:chMax val="1"/>
          <dgm:bulletEnabled val="1"/>
        </dgm:presLayoutVars>
      </dgm:prSet>
      <dgm:spPr/>
      <dgm:t>
        <a:bodyPr/>
        <a:lstStyle/>
        <a:p>
          <a:endParaRPr lang="fr-FR"/>
        </a:p>
      </dgm:t>
    </dgm:pt>
    <dgm:pt modelId="{0DB16229-1941-4773-ADD1-8A82BE1F918D}" type="pres">
      <dgm:prSet presAssocID="{4ED8E647-14FC-416E-8207-FBA1B6298CD0}" presName="descendantText" presStyleLbl="alignAccFollowNode1" presStyleIdx="0" presStyleCnt="1" custScaleY="125006" custLinFactNeighborX="136" custLinFactNeighborY="58">
        <dgm:presLayoutVars>
          <dgm:bulletEnabled val="1"/>
        </dgm:presLayoutVars>
      </dgm:prSet>
      <dgm:spPr/>
      <dgm:t>
        <a:bodyPr/>
        <a:lstStyle/>
        <a:p>
          <a:endParaRPr lang="fr-FR"/>
        </a:p>
      </dgm:t>
    </dgm:pt>
  </dgm:ptLst>
  <dgm:cxnLst>
    <dgm:cxn modelId="{91CDAA4F-F157-4B10-BCAB-01BF8D772E3E}" srcId="{4ED8E647-14FC-416E-8207-FBA1B6298CD0}" destId="{599BA951-7546-40DC-B666-9BEE28492978}" srcOrd="4" destOrd="0" parTransId="{95644517-A049-42A4-8DE6-A69A99FA7050}" sibTransId="{66390CB0-493F-4D68-8D17-796F70EDCD4C}"/>
    <dgm:cxn modelId="{6B9CADEB-1E74-4519-A228-DE8A61E979F2}" type="presOf" srcId="{28F37F7B-BDB8-4763-A280-FF5A54ADED90}" destId="{6DB0BD6E-FA2A-4134-B61D-52AB2DE12564}" srcOrd="0" destOrd="0" presId="urn:microsoft.com/office/officeart/2005/8/layout/vList5"/>
    <dgm:cxn modelId="{1CE97A8F-9E9D-4725-8EB0-616184FA684F}" type="presOf" srcId="{599BA951-7546-40DC-B666-9BEE28492978}" destId="{0DB16229-1941-4773-ADD1-8A82BE1F918D}" srcOrd="0" destOrd="4" presId="urn:microsoft.com/office/officeart/2005/8/layout/vList5"/>
    <dgm:cxn modelId="{4AFB8C83-D073-4FFA-95B1-DE1E53E4D75F}" srcId="{4ED8E647-14FC-416E-8207-FBA1B6298CD0}" destId="{34A8BFCE-02FD-4711-83BE-037918A7C602}" srcOrd="2" destOrd="0" parTransId="{C0F03C2C-BA98-4345-B020-1F304902DA3B}" sibTransId="{B78B4499-6DB2-4670-B83B-95322869E6AF}"/>
    <dgm:cxn modelId="{15958361-DB58-4B20-B3C7-EC69D86C920F}" type="presOf" srcId="{C6CDA7D7-FE2F-46FD-BE4C-7C6E3976FCA6}" destId="{0DB16229-1941-4773-ADD1-8A82BE1F918D}" srcOrd="0" destOrd="0" presId="urn:microsoft.com/office/officeart/2005/8/layout/vList5"/>
    <dgm:cxn modelId="{E8A90980-497D-4C16-B940-E3FD37182177}" type="presOf" srcId="{72548F1A-A779-4454-901D-5FADDD8932B4}" destId="{0DB16229-1941-4773-ADD1-8A82BE1F918D}" srcOrd="0" destOrd="6" presId="urn:microsoft.com/office/officeart/2005/8/layout/vList5"/>
    <dgm:cxn modelId="{E1B22634-450F-41D0-BE70-10A9A3C85AE2}" srcId="{4ED8E647-14FC-416E-8207-FBA1B6298CD0}" destId="{E6DBAD87-5245-4472-A46B-54D11BF4E8DC}" srcOrd="7" destOrd="0" parTransId="{7B63784C-92E1-4B79-8421-73068B99BF94}" sibTransId="{E974D388-2D23-4461-B98E-609BA4FF8BE0}"/>
    <dgm:cxn modelId="{6998829B-D6B2-4F0D-8BE7-CCE5E3878A20}" srcId="{4ED8E647-14FC-416E-8207-FBA1B6298CD0}" destId="{72548F1A-A779-4454-901D-5FADDD8932B4}" srcOrd="6" destOrd="0" parTransId="{FED57E06-0CA2-4D68-8374-B143353F60A5}" sibTransId="{B4901A79-8653-44E4-85A1-19F8820D4355}"/>
    <dgm:cxn modelId="{4940F6BD-C92E-4571-8CA5-D4450ADBEFA8}" type="presOf" srcId="{34A8BFCE-02FD-4711-83BE-037918A7C602}" destId="{0DB16229-1941-4773-ADD1-8A82BE1F918D}" srcOrd="0" destOrd="2" presId="urn:microsoft.com/office/officeart/2005/8/layout/vList5"/>
    <dgm:cxn modelId="{0AC57106-08A9-4598-ABE8-6DFD7F15C1D2}" type="presOf" srcId="{AF087F73-C14E-46DE-A0C9-52D15B9A67D9}" destId="{0DB16229-1941-4773-ADD1-8A82BE1F918D}" srcOrd="0" destOrd="3" presId="urn:microsoft.com/office/officeart/2005/8/layout/vList5"/>
    <dgm:cxn modelId="{7A06F886-7D19-4585-B88B-1AC19A2780DC}" type="presOf" srcId="{C1440B4A-9AE7-43F2-B5C5-025C9C1D5BA2}" destId="{0DB16229-1941-4773-ADD1-8A82BE1F918D}" srcOrd="0" destOrd="5" presId="urn:microsoft.com/office/officeart/2005/8/layout/vList5"/>
    <dgm:cxn modelId="{DDA4A381-CBAB-4F85-BFC7-6EC19BAECCF7}" type="presOf" srcId="{4ED8E647-14FC-416E-8207-FBA1B6298CD0}" destId="{851C93FC-7029-4571-BD4B-2B3B1F0BCFF4}" srcOrd="0" destOrd="0" presId="urn:microsoft.com/office/officeart/2005/8/layout/vList5"/>
    <dgm:cxn modelId="{C663D0A7-8810-4F07-9F84-566C0DDF2579}" srcId="{4ED8E647-14FC-416E-8207-FBA1B6298CD0}" destId="{AF087F73-C14E-46DE-A0C9-52D15B9A67D9}" srcOrd="3" destOrd="0" parTransId="{EB641F40-DB83-41E9-ADE3-324C3AA99315}" sibTransId="{72747FA6-66E3-4BC0-B73D-4CCDE485F0AC}"/>
    <dgm:cxn modelId="{4E4295FE-7922-450A-95CB-565D2597C674}" srcId="{28F37F7B-BDB8-4763-A280-FF5A54ADED90}" destId="{4ED8E647-14FC-416E-8207-FBA1B6298CD0}" srcOrd="0" destOrd="0" parTransId="{AACF6127-03BF-4B9F-A903-6241BE254C39}" sibTransId="{1DA110A8-BEB7-41D3-B6B7-E9A22CC55CB9}"/>
    <dgm:cxn modelId="{50D5CC89-4D20-4486-A009-106C930EB496}" srcId="{4ED8E647-14FC-416E-8207-FBA1B6298CD0}" destId="{20C3933A-C909-449B-96D0-A4CF9138F3C9}" srcOrd="1" destOrd="0" parTransId="{09E856A1-BF44-48BF-96AA-A997322E1D66}" sibTransId="{808520AB-1331-41CA-9A40-BCA54C50E2A1}"/>
    <dgm:cxn modelId="{73FFD661-C72D-4D30-86D5-BAC0E56773C5}" srcId="{4ED8E647-14FC-416E-8207-FBA1B6298CD0}" destId="{C1440B4A-9AE7-43F2-B5C5-025C9C1D5BA2}" srcOrd="5" destOrd="0" parTransId="{65C4B465-5CD2-40AA-BAEF-0040703BC31F}" sibTransId="{CF2B10B2-6A4E-43C6-8A2B-C58CAA018B44}"/>
    <dgm:cxn modelId="{7ECB86BF-8928-4958-8C84-60CC3D658D52}" srcId="{4ED8E647-14FC-416E-8207-FBA1B6298CD0}" destId="{C6CDA7D7-FE2F-46FD-BE4C-7C6E3976FCA6}" srcOrd="0" destOrd="0" parTransId="{5CC0FCFD-5B62-4BAE-852A-AE07B011BFC8}" sibTransId="{239BB2D1-83D0-49E6-9865-355ABB942AA4}"/>
    <dgm:cxn modelId="{B51E7229-703D-416A-B886-3966318EFF50}" type="presOf" srcId="{20C3933A-C909-449B-96D0-A4CF9138F3C9}" destId="{0DB16229-1941-4773-ADD1-8A82BE1F918D}" srcOrd="0" destOrd="1" presId="urn:microsoft.com/office/officeart/2005/8/layout/vList5"/>
    <dgm:cxn modelId="{6CCB5A09-BE55-4242-B7AD-3121228BBD35}" type="presOf" srcId="{E6DBAD87-5245-4472-A46B-54D11BF4E8DC}" destId="{0DB16229-1941-4773-ADD1-8A82BE1F918D}" srcOrd="0" destOrd="7" presId="urn:microsoft.com/office/officeart/2005/8/layout/vList5"/>
    <dgm:cxn modelId="{FCF06592-1BA0-4C56-A4FC-D66A5BFF6419}" type="presParOf" srcId="{6DB0BD6E-FA2A-4134-B61D-52AB2DE12564}" destId="{0981EAA1-619B-4143-BE8B-1601786AFFA2}" srcOrd="0" destOrd="0" presId="urn:microsoft.com/office/officeart/2005/8/layout/vList5"/>
    <dgm:cxn modelId="{25B9BBA3-2551-4DB2-A563-B7E8847C73C1}" type="presParOf" srcId="{0981EAA1-619B-4143-BE8B-1601786AFFA2}" destId="{851C93FC-7029-4571-BD4B-2B3B1F0BCFF4}" srcOrd="0" destOrd="0" presId="urn:microsoft.com/office/officeart/2005/8/layout/vList5"/>
    <dgm:cxn modelId="{6542012B-F62F-443A-92DF-793D22AB3121}" type="presParOf" srcId="{0981EAA1-619B-4143-BE8B-1601786AFFA2}" destId="{0DB16229-1941-4773-ADD1-8A82BE1F91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37F7B-BDB8-4763-A280-FF5A54ADED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ED8E647-14FC-416E-8207-FBA1B6298CD0}">
      <dgm:prSet phldrT="[Texte]" custT="1"/>
      <dgm:spPr/>
      <dgm:t>
        <a:bodyPr/>
        <a:lstStyle/>
        <a:p>
          <a:r>
            <a:rPr lang="fr-FR" sz="2400" dirty="0" smtClean="0"/>
            <a:t>Thématique 2</a:t>
          </a:r>
          <a:endParaRPr lang="fr-FR" sz="2400" dirty="0"/>
        </a:p>
      </dgm:t>
    </dgm:pt>
    <dgm:pt modelId="{AACF6127-03BF-4B9F-A903-6241BE254C39}" type="parTrans" cxnId="{4E4295FE-7922-450A-95CB-565D2597C674}">
      <dgm:prSet/>
      <dgm:spPr/>
      <dgm:t>
        <a:bodyPr/>
        <a:lstStyle/>
        <a:p>
          <a:endParaRPr lang="fr-FR"/>
        </a:p>
      </dgm:t>
    </dgm:pt>
    <dgm:pt modelId="{1DA110A8-BEB7-41D3-B6B7-E9A22CC55CB9}" type="sibTrans" cxnId="{4E4295FE-7922-450A-95CB-565D2597C674}">
      <dgm:prSet/>
      <dgm:spPr/>
      <dgm:t>
        <a:bodyPr/>
        <a:lstStyle/>
        <a:p>
          <a:endParaRPr lang="fr-FR"/>
        </a:p>
      </dgm:t>
    </dgm:pt>
    <dgm:pt modelId="{C6CDA7D7-FE2F-46FD-BE4C-7C6E3976FCA6}">
      <dgm:prSet phldrT="[Texte]" custT="1"/>
      <dgm:spPr/>
      <dgm:t>
        <a:bodyPr/>
        <a:lstStyle/>
        <a:p>
          <a:pPr algn="just"/>
          <a:r>
            <a:rPr lang="fr-FR" sz="2000" b="1" u="sng" dirty="0" smtClean="0">
              <a:solidFill>
                <a:srgbClr val="002060"/>
              </a:solidFill>
            </a:rPr>
            <a:t>Assurer le positionnement stratégique des SSIAD dans la construction et la fluidité des parcours de vie:</a:t>
          </a:r>
          <a:endParaRPr lang="fr-FR" sz="2000" b="1" dirty="0"/>
        </a:p>
      </dgm:t>
    </dgm:pt>
    <dgm:pt modelId="{5CC0FCFD-5B62-4BAE-852A-AE07B011BFC8}" type="parTrans" cxnId="{7ECB86BF-8928-4958-8C84-60CC3D658D52}">
      <dgm:prSet/>
      <dgm:spPr/>
      <dgm:t>
        <a:bodyPr/>
        <a:lstStyle/>
        <a:p>
          <a:endParaRPr lang="fr-FR"/>
        </a:p>
      </dgm:t>
    </dgm:pt>
    <dgm:pt modelId="{239BB2D1-83D0-49E6-9865-355ABB942AA4}" type="sibTrans" cxnId="{7ECB86BF-8928-4958-8C84-60CC3D658D52}">
      <dgm:prSet/>
      <dgm:spPr/>
      <dgm:t>
        <a:bodyPr/>
        <a:lstStyle/>
        <a:p>
          <a:endParaRPr lang="fr-FR"/>
        </a:p>
      </dgm:t>
    </dgm:pt>
    <dgm:pt modelId="{E1FA7DE6-0264-404D-A3E9-C5047AF089D9}">
      <dgm:prSet custT="1"/>
      <dgm:spPr/>
      <dgm:t>
        <a:bodyPr/>
        <a:lstStyle/>
        <a:p>
          <a:pPr algn="just"/>
          <a:r>
            <a:rPr lang="fr-FR" sz="1600" b="0" dirty="0" smtClean="0"/>
            <a:t>Coopération SSIAD / Professionnels de santé infirmiers libéraux. </a:t>
          </a:r>
          <a:endParaRPr lang="fr-FR" sz="1600" b="0" dirty="0"/>
        </a:p>
      </dgm:t>
    </dgm:pt>
    <dgm:pt modelId="{EFDE4DE5-3281-4E2B-887C-8E85962D2A58}" type="parTrans" cxnId="{3B1ACA72-C5CE-4C91-8D66-916C6B8E19BA}">
      <dgm:prSet/>
      <dgm:spPr/>
      <dgm:t>
        <a:bodyPr/>
        <a:lstStyle/>
        <a:p>
          <a:endParaRPr lang="fr-FR"/>
        </a:p>
      </dgm:t>
    </dgm:pt>
    <dgm:pt modelId="{0C763E82-4F8A-465F-9782-FBEBDCDE7064}" type="sibTrans" cxnId="{3B1ACA72-C5CE-4C91-8D66-916C6B8E19BA}">
      <dgm:prSet/>
      <dgm:spPr/>
      <dgm:t>
        <a:bodyPr/>
        <a:lstStyle/>
        <a:p>
          <a:endParaRPr lang="fr-FR"/>
        </a:p>
      </dgm:t>
    </dgm:pt>
    <dgm:pt modelId="{5C1CE814-4AF4-4A2B-AB56-D99A7DEE8706}">
      <dgm:prSet custT="1"/>
      <dgm:spPr/>
      <dgm:t>
        <a:bodyPr/>
        <a:lstStyle/>
        <a:p>
          <a:pPr algn="just"/>
          <a:endParaRPr lang="fr-FR" sz="1600" b="0" dirty="0"/>
        </a:p>
      </dgm:t>
    </dgm:pt>
    <dgm:pt modelId="{ADFB73E3-E8C6-4888-9700-1190FD07D17A}" type="parTrans" cxnId="{03ED8CC5-FEE5-46CD-83BA-D0E98E94D617}">
      <dgm:prSet/>
      <dgm:spPr/>
      <dgm:t>
        <a:bodyPr/>
        <a:lstStyle/>
        <a:p>
          <a:endParaRPr lang="fr-FR"/>
        </a:p>
      </dgm:t>
    </dgm:pt>
    <dgm:pt modelId="{171EEA65-E44A-466B-BE05-AFB8A0488D2D}" type="sibTrans" cxnId="{03ED8CC5-FEE5-46CD-83BA-D0E98E94D617}">
      <dgm:prSet/>
      <dgm:spPr/>
      <dgm:t>
        <a:bodyPr/>
        <a:lstStyle/>
        <a:p>
          <a:endParaRPr lang="fr-FR"/>
        </a:p>
      </dgm:t>
    </dgm:pt>
    <dgm:pt modelId="{D1DC378E-435B-4E55-829E-7C7AAC9223AD}">
      <dgm:prSet custT="1"/>
      <dgm:spPr/>
      <dgm:t>
        <a:bodyPr/>
        <a:lstStyle/>
        <a:p>
          <a:pPr algn="just"/>
          <a:r>
            <a:rPr lang="fr-FR" sz="1600" b="0" dirty="0" smtClean="0"/>
            <a:t>Coopération et aide au rapprochement des SSIAD/SAAD sur les territoires. </a:t>
          </a:r>
          <a:endParaRPr lang="fr-FR" sz="1600" b="0" dirty="0"/>
        </a:p>
      </dgm:t>
    </dgm:pt>
    <dgm:pt modelId="{B97CB53B-9B84-4F5C-B3A2-D28C0946C738}" type="parTrans" cxnId="{E5E4595A-11E8-4518-80D1-C1EEB4AC2883}">
      <dgm:prSet/>
      <dgm:spPr/>
      <dgm:t>
        <a:bodyPr/>
        <a:lstStyle/>
        <a:p>
          <a:endParaRPr lang="fr-FR"/>
        </a:p>
      </dgm:t>
    </dgm:pt>
    <dgm:pt modelId="{7DF8CEC5-5F54-4F54-9573-CAFFED174DBE}" type="sibTrans" cxnId="{E5E4595A-11E8-4518-80D1-C1EEB4AC2883}">
      <dgm:prSet/>
      <dgm:spPr/>
      <dgm:t>
        <a:bodyPr/>
        <a:lstStyle/>
        <a:p>
          <a:endParaRPr lang="fr-FR"/>
        </a:p>
      </dgm:t>
    </dgm:pt>
    <dgm:pt modelId="{50CBDC65-282E-432C-A9CF-93E77A19F805}">
      <dgm:prSet custT="1"/>
      <dgm:spPr/>
      <dgm:t>
        <a:bodyPr/>
        <a:lstStyle/>
        <a:p>
          <a:pPr algn="just"/>
          <a:r>
            <a:rPr lang="fr-FR" sz="1600" b="0" dirty="0" smtClean="0"/>
            <a:t>Intégration des SSIAD dans les projets de structures d’exercice coordonné et dans les dispositifs d’appui à la coordination. </a:t>
          </a:r>
          <a:endParaRPr lang="fr-FR" sz="1600" b="0" dirty="0"/>
        </a:p>
      </dgm:t>
    </dgm:pt>
    <dgm:pt modelId="{341CAA4A-8672-4E02-A668-D4EE480BCB23}" type="parTrans" cxnId="{A302A320-135A-4047-AE75-406E0DB5AB86}">
      <dgm:prSet/>
      <dgm:spPr/>
      <dgm:t>
        <a:bodyPr/>
        <a:lstStyle/>
        <a:p>
          <a:endParaRPr lang="fr-FR"/>
        </a:p>
      </dgm:t>
    </dgm:pt>
    <dgm:pt modelId="{7B4FDF16-1DD9-42C3-A278-FE8ADF35C554}" type="sibTrans" cxnId="{A302A320-135A-4047-AE75-406E0DB5AB86}">
      <dgm:prSet/>
      <dgm:spPr/>
      <dgm:t>
        <a:bodyPr/>
        <a:lstStyle/>
        <a:p>
          <a:endParaRPr lang="fr-FR"/>
        </a:p>
      </dgm:t>
    </dgm:pt>
    <dgm:pt modelId="{52837396-D87A-4384-B812-16E9C4F57F29}">
      <dgm:prSet custT="1"/>
      <dgm:spPr/>
      <dgm:t>
        <a:bodyPr/>
        <a:lstStyle/>
        <a:p>
          <a:pPr algn="just"/>
          <a:r>
            <a:rPr lang="fr-FR" sz="1600" b="0" dirty="0" smtClean="0"/>
            <a:t>Collaboration des acteurs du soin à domicile </a:t>
          </a:r>
          <a:r>
            <a:rPr lang="fr-FR" sz="1600" dirty="0" smtClean="0"/>
            <a:t>SSIAD/IDEL/CSI/HAD. </a:t>
          </a:r>
          <a:endParaRPr lang="fr-FR" sz="1600" b="0" dirty="0"/>
        </a:p>
      </dgm:t>
    </dgm:pt>
    <dgm:pt modelId="{0D0E043A-35EC-424F-A7B9-359A51AE97F4}" type="parTrans" cxnId="{0CA87312-64C2-4ACF-AB48-EAC55499EDC7}">
      <dgm:prSet/>
      <dgm:spPr/>
      <dgm:t>
        <a:bodyPr/>
        <a:lstStyle/>
        <a:p>
          <a:endParaRPr lang="fr-FR"/>
        </a:p>
      </dgm:t>
    </dgm:pt>
    <dgm:pt modelId="{003875A1-78AF-427D-94A8-E1BCFFA90141}" type="sibTrans" cxnId="{0CA87312-64C2-4ACF-AB48-EAC55499EDC7}">
      <dgm:prSet/>
      <dgm:spPr/>
      <dgm:t>
        <a:bodyPr/>
        <a:lstStyle/>
        <a:p>
          <a:endParaRPr lang="fr-FR"/>
        </a:p>
      </dgm:t>
    </dgm:pt>
    <dgm:pt modelId="{1F921A1F-AD75-4807-85A0-FB2E589D1591}">
      <dgm:prSet custT="1"/>
      <dgm:spPr/>
      <dgm:t>
        <a:bodyPr/>
        <a:lstStyle/>
        <a:p>
          <a:pPr algn="just"/>
          <a:r>
            <a:rPr lang="fr-FR" sz="1600" b="0" dirty="0" smtClean="0"/>
            <a:t>Plateforme de services à domicile PH / SSIAD ressources. </a:t>
          </a:r>
          <a:endParaRPr lang="fr-FR" sz="1600" b="0" dirty="0"/>
        </a:p>
      </dgm:t>
    </dgm:pt>
    <dgm:pt modelId="{31EEA172-5BDE-4ECB-BBC8-9CEFC663EAE4}" type="parTrans" cxnId="{A6FD30FC-2CF4-47B6-8B9C-AB2781B1F252}">
      <dgm:prSet/>
      <dgm:spPr/>
      <dgm:t>
        <a:bodyPr/>
        <a:lstStyle/>
        <a:p>
          <a:endParaRPr lang="fr-FR"/>
        </a:p>
      </dgm:t>
    </dgm:pt>
    <dgm:pt modelId="{545345C9-10EC-4D07-A40B-134A9685CCD5}" type="sibTrans" cxnId="{A6FD30FC-2CF4-47B6-8B9C-AB2781B1F252}">
      <dgm:prSet/>
      <dgm:spPr/>
      <dgm:t>
        <a:bodyPr/>
        <a:lstStyle/>
        <a:p>
          <a:endParaRPr lang="fr-FR"/>
        </a:p>
      </dgm:t>
    </dgm:pt>
    <dgm:pt modelId="{B5E0ACEB-C243-484F-9753-94B5486EAEF0}">
      <dgm:prSet custT="1"/>
      <dgm:spPr/>
      <dgm:t>
        <a:bodyPr/>
        <a:lstStyle/>
        <a:p>
          <a:pPr algn="just"/>
          <a:endParaRPr lang="fr-FR" sz="2000" b="1" u="sng" dirty="0">
            <a:solidFill>
              <a:srgbClr val="002060"/>
            </a:solidFill>
          </a:endParaRPr>
        </a:p>
      </dgm:t>
    </dgm:pt>
    <dgm:pt modelId="{E96097BD-A43F-4D9A-B201-D2CC2DBDBCD3}" type="parTrans" cxnId="{B2543493-BB15-4B84-8EBE-989C5BB7AE94}">
      <dgm:prSet/>
      <dgm:spPr/>
      <dgm:t>
        <a:bodyPr/>
        <a:lstStyle/>
        <a:p>
          <a:endParaRPr lang="fr-FR"/>
        </a:p>
      </dgm:t>
    </dgm:pt>
    <dgm:pt modelId="{ECC7636E-452D-47D1-81E8-83153BB7E89B}" type="sibTrans" cxnId="{B2543493-BB15-4B84-8EBE-989C5BB7AE94}">
      <dgm:prSet/>
      <dgm:spPr/>
      <dgm:t>
        <a:bodyPr/>
        <a:lstStyle/>
        <a:p>
          <a:endParaRPr lang="fr-FR"/>
        </a:p>
      </dgm:t>
    </dgm:pt>
    <dgm:pt modelId="{6DB0BD6E-FA2A-4134-B61D-52AB2DE12564}" type="pres">
      <dgm:prSet presAssocID="{28F37F7B-BDB8-4763-A280-FF5A54ADED90}" presName="Name0" presStyleCnt="0">
        <dgm:presLayoutVars>
          <dgm:dir/>
          <dgm:animLvl val="lvl"/>
          <dgm:resizeHandles val="exact"/>
        </dgm:presLayoutVars>
      </dgm:prSet>
      <dgm:spPr/>
      <dgm:t>
        <a:bodyPr/>
        <a:lstStyle/>
        <a:p>
          <a:endParaRPr lang="fr-FR"/>
        </a:p>
      </dgm:t>
    </dgm:pt>
    <dgm:pt modelId="{0981EAA1-619B-4143-BE8B-1601786AFFA2}" type="pres">
      <dgm:prSet presAssocID="{4ED8E647-14FC-416E-8207-FBA1B6298CD0}" presName="linNode" presStyleCnt="0"/>
      <dgm:spPr/>
    </dgm:pt>
    <dgm:pt modelId="{851C93FC-7029-4571-BD4B-2B3B1F0BCFF4}" type="pres">
      <dgm:prSet presAssocID="{4ED8E647-14FC-416E-8207-FBA1B6298CD0}" presName="parentText" presStyleLbl="node1" presStyleIdx="0" presStyleCnt="1">
        <dgm:presLayoutVars>
          <dgm:chMax val="1"/>
          <dgm:bulletEnabled val="1"/>
        </dgm:presLayoutVars>
      </dgm:prSet>
      <dgm:spPr/>
      <dgm:t>
        <a:bodyPr/>
        <a:lstStyle/>
        <a:p>
          <a:endParaRPr lang="fr-FR"/>
        </a:p>
      </dgm:t>
    </dgm:pt>
    <dgm:pt modelId="{0DB16229-1941-4773-ADD1-8A82BE1F918D}" type="pres">
      <dgm:prSet presAssocID="{4ED8E647-14FC-416E-8207-FBA1B6298CD0}" presName="descendantText" presStyleLbl="alignAccFollowNode1" presStyleIdx="0" presStyleCnt="1" custScaleY="125006">
        <dgm:presLayoutVars>
          <dgm:bulletEnabled val="1"/>
        </dgm:presLayoutVars>
      </dgm:prSet>
      <dgm:spPr/>
      <dgm:t>
        <a:bodyPr/>
        <a:lstStyle/>
        <a:p>
          <a:endParaRPr lang="fr-FR"/>
        </a:p>
      </dgm:t>
    </dgm:pt>
  </dgm:ptLst>
  <dgm:cxnLst>
    <dgm:cxn modelId="{A302A320-135A-4047-AE75-406E0DB5AB86}" srcId="{4ED8E647-14FC-416E-8207-FBA1B6298CD0}" destId="{50CBDC65-282E-432C-A9CF-93E77A19F805}" srcOrd="6" destOrd="0" parTransId="{341CAA4A-8672-4E02-A668-D4EE480BCB23}" sibTransId="{7B4FDF16-1DD9-42C3-A278-FE8ADF35C554}"/>
    <dgm:cxn modelId="{6B9CADEB-1E74-4519-A228-DE8A61E979F2}" type="presOf" srcId="{28F37F7B-BDB8-4763-A280-FF5A54ADED90}" destId="{6DB0BD6E-FA2A-4134-B61D-52AB2DE12564}" srcOrd="0" destOrd="0" presId="urn:microsoft.com/office/officeart/2005/8/layout/vList5"/>
    <dgm:cxn modelId="{46B119FA-7D07-44E4-906A-2D619099B12D}" type="presOf" srcId="{50CBDC65-282E-432C-A9CF-93E77A19F805}" destId="{0DB16229-1941-4773-ADD1-8A82BE1F918D}" srcOrd="0" destOrd="6" presId="urn:microsoft.com/office/officeart/2005/8/layout/vList5"/>
    <dgm:cxn modelId="{15958361-DB58-4B20-B3C7-EC69D86C920F}" type="presOf" srcId="{C6CDA7D7-FE2F-46FD-BE4C-7C6E3976FCA6}" destId="{0DB16229-1941-4773-ADD1-8A82BE1F918D}" srcOrd="0" destOrd="0" presId="urn:microsoft.com/office/officeart/2005/8/layout/vList5"/>
    <dgm:cxn modelId="{96B31FA8-9FB9-4F24-96B9-165EF966D2BD}" type="presOf" srcId="{E1FA7DE6-0264-404D-A3E9-C5047AF089D9}" destId="{0DB16229-1941-4773-ADD1-8A82BE1F918D}" srcOrd="0" destOrd="2" presId="urn:microsoft.com/office/officeart/2005/8/layout/vList5"/>
    <dgm:cxn modelId="{A6FD30FC-2CF4-47B6-8B9C-AB2781B1F252}" srcId="{4ED8E647-14FC-416E-8207-FBA1B6298CD0}" destId="{1F921A1F-AD75-4807-85A0-FB2E589D1591}" srcOrd="5" destOrd="0" parTransId="{31EEA172-5BDE-4ECB-BBC8-9CEFC663EAE4}" sibTransId="{545345C9-10EC-4D07-A40B-134A9685CCD5}"/>
    <dgm:cxn modelId="{85E86CC3-D5D9-499A-B1AB-364752EC5184}" type="presOf" srcId="{B5E0ACEB-C243-484F-9753-94B5486EAEF0}" destId="{0DB16229-1941-4773-ADD1-8A82BE1F918D}" srcOrd="0" destOrd="1" presId="urn:microsoft.com/office/officeart/2005/8/layout/vList5"/>
    <dgm:cxn modelId="{0CA87312-64C2-4ACF-AB48-EAC55499EDC7}" srcId="{4ED8E647-14FC-416E-8207-FBA1B6298CD0}" destId="{52837396-D87A-4384-B812-16E9C4F57F29}" srcOrd="3" destOrd="0" parTransId="{0D0E043A-35EC-424F-A7B9-359A51AE97F4}" sibTransId="{003875A1-78AF-427D-94A8-E1BCFFA90141}"/>
    <dgm:cxn modelId="{03ED8CC5-FEE5-46CD-83BA-D0E98E94D617}" srcId="{4ED8E647-14FC-416E-8207-FBA1B6298CD0}" destId="{5C1CE814-4AF4-4A2B-AB56-D99A7DEE8706}" srcOrd="7" destOrd="0" parTransId="{ADFB73E3-E8C6-4888-9700-1190FD07D17A}" sibTransId="{171EEA65-E44A-466B-BE05-AFB8A0488D2D}"/>
    <dgm:cxn modelId="{108E7271-23F6-4D46-B3CA-61EAB0ABC916}" type="presOf" srcId="{52837396-D87A-4384-B812-16E9C4F57F29}" destId="{0DB16229-1941-4773-ADD1-8A82BE1F918D}" srcOrd="0" destOrd="3" presId="urn:microsoft.com/office/officeart/2005/8/layout/vList5"/>
    <dgm:cxn modelId="{4EDA1AD7-3C34-4EB0-8F21-23807A7ADD04}" type="presOf" srcId="{5C1CE814-4AF4-4A2B-AB56-D99A7DEE8706}" destId="{0DB16229-1941-4773-ADD1-8A82BE1F918D}" srcOrd="0" destOrd="7" presId="urn:microsoft.com/office/officeart/2005/8/layout/vList5"/>
    <dgm:cxn modelId="{E5E4595A-11E8-4518-80D1-C1EEB4AC2883}" srcId="{4ED8E647-14FC-416E-8207-FBA1B6298CD0}" destId="{D1DC378E-435B-4E55-829E-7C7AAC9223AD}" srcOrd="4" destOrd="0" parTransId="{B97CB53B-9B84-4F5C-B3A2-D28C0946C738}" sibTransId="{7DF8CEC5-5F54-4F54-9573-CAFFED174DBE}"/>
    <dgm:cxn modelId="{DDA4A381-CBAB-4F85-BFC7-6EC19BAECCF7}" type="presOf" srcId="{4ED8E647-14FC-416E-8207-FBA1B6298CD0}" destId="{851C93FC-7029-4571-BD4B-2B3B1F0BCFF4}" srcOrd="0" destOrd="0" presId="urn:microsoft.com/office/officeart/2005/8/layout/vList5"/>
    <dgm:cxn modelId="{4E4295FE-7922-450A-95CB-565D2597C674}" srcId="{28F37F7B-BDB8-4763-A280-FF5A54ADED90}" destId="{4ED8E647-14FC-416E-8207-FBA1B6298CD0}" srcOrd="0" destOrd="0" parTransId="{AACF6127-03BF-4B9F-A903-6241BE254C39}" sibTransId="{1DA110A8-BEB7-41D3-B6B7-E9A22CC55CB9}"/>
    <dgm:cxn modelId="{7ECB86BF-8928-4958-8C84-60CC3D658D52}" srcId="{4ED8E647-14FC-416E-8207-FBA1B6298CD0}" destId="{C6CDA7D7-FE2F-46FD-BE4C-7C6E3976FCA6}" srcOrd="0" destOrd="0" parTransId="{5CC0FCFD-5B62-4BAE-852A-AE07B011BFC8}" sibTransId="{239BB2D1-83D0-49E6-9865-355ABB942AA4}"/>
    <dgm:cxn modelId="{3B1ACA72-C5CE-4C91-8D66-916C6B8E19BA}" srcId="{4ED8E647-14FC-416E-8207-FBA1B6298CD0}" destId="{E1FA7DE6-0264-404D-A3E9-C5047AF089D9}" srcOrd="2" destOrd="0" parTransId="{EFDE4DE5-3281-4E2B-887C-8E85962D2A58}" sibTransId="{0C763E82-4F8A-465F-9782-FBEBDCDE7064}"/>
    <dgm:cxn modelId="{B2543493-BB15-4B84-8EBE-989C5BB7AE94}" srcId="{4ED8E647-14FC-416E-8207-FBA1B6298CD0}" destId="{B5E0ACEB-C243-484F-9753-94B5486EAEF0}" srcOrd="1" destOrd="0" parTransId="{E96097BD-A43F-4D9A-B201-D2CC2DBDBCD3}" sibTransId="{ECC7636E-452D-47D1-81E8-83153BB7E89B}"/>
    <dgm:cxn modelId="{4043B2F8-AE62-45EF-B493-FBEBA4D072A2}" type="presOf" srcId="{1F921A1F-AD75-4807-85A0-FB2E589D1591}" destId="{0DB16229-1941-4773-ADD1-8A82BE1F918D}" srcOrd="0" destOrd="5" presId="urn:microsoft.com/office/officeart/2005/8/layout/vList5"/>
    <dgm:cxn modelId="{AF7D35B9-F415-4CDE-911F-BCA707D24341}" type="presOf" srcId="{D1DC378E-435B-4E55-829E-7C7AAC9223AD}" destId="{0DB16229-1941-4773-ADD1-8A82BE1F918D}" srcOrd="0" destOrd="4" presId="urn:microsoft.com/office/officeart/2005/8/layout/vList5"/>
    <dgm:cxn modelId="{FCF06592-1BA0-4C56-A4FC-D66A5BFF6419}" type="presParOf" srcId="{6DB0BD6E-FA2A-4134-B61D-52AB2DE12564}" destId="{0981EAA1-619B-4143-BE8B-1601786AFFA2}" srcOrd="0" destOrd="0" presId="urn:microsoft.com/office/officeart/2005/8/layout/vList5"/>
    <dgm:cxn modelId="{25B9BBA3-2551-4DB2-A563-B7E8847C73C1}" type="presParOf" srcId="{0981EAA1-619B-4143-BE8B-1601786AFFA2}" destId="{851C93FC-7029-4571-BD4B-2B3B1F0BCFF4}" srcOrd="0" destOrd="0" presId="urn:microsoft.com/office/officeart/2005/8/layout/vList5"/>
    <dgm:cxn modelId="{6542012B-F62F-443A-92DF-793D22AB3121}" type="presParOf" srcId="{0981EAA1-619B-4143-BE8B-1601786AFFA2}" destId="{0DB16229-1941-4773-ADD1-8A82BE1F91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F37F7B-BDB8-4763-A280-FF5A54ADED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ED8E647-14FC-416E-8207-FBA1B6298CD0}">
      <dgm:prSet phldrT="[Texte]" custT="1"/>
      <dgm:spPr/>
      <dgm:t>
        <a:bodyPr/>
        <a:lstStyle/>
        <a:p>
          <a:r>
            <a:rPr lang="fr-FR" sz="2400" dirty="0" smtClean="0"/>
            <a:t>Thématique 3</a:t>
          </a:r>
          <a:endParaRPr lang="fr-FR" sz="2400" dirty="0"/>
        </a:p>
      </dgm:t>
    </dgm:pt>
    <dgm:pt modelId="{AACF6127-03BF-4B9F-A903-6241BE254C39}" type="parTrans" cxnId="{4E4295FE-7922-450A-95CB-565D2597C674}">
      <dgm:prSet/>
      <dgm:spPr/>
      <dgm:t>
        <a:bodyPr/>
        <a:lstStyle/>
        <a:p>
          <a:endParaRPr lang="fr-FR"/>
        </a:p>
      </dgm:t>
    </dgm:pt>
    <dgm:pt modelId="{1DA110A8-BEB7-41D3-B6B7-E9A22CC55CB9}" type="sibTrans" cxnId="{4E4295FE-7922-450A-95CB-565D2597C674}">
      <dgm:prSet/>
      <dgm:spPr/>
      <dgm:t>
        <a:bodyPr/>
        <a:lstStyle/>
        <a:p>
          <a:endParaRPr lang="fr-FR"/>
        </a:p>
      </dgm:t>
    </dgm:pt>
    <dgm:pt modelId="{C6CDA7D7-FE2F-46FD-BE4C-7C6E3976FCA6}">
      <dgm:prSet phldrT="[Texte]" custT="1"/>
      <dgm:spPr/>
      <dgm:t>
        <a:bodyPr/>
        <a:lstStyle/>
        <a:p>
          <a:pPr algn="just"/>
          <a:r>
            <a:rPr lang="fr-FR" sz="2000" b="1" u="sng" dirty="0" smtClean="0">
              <a:solidFill>
                <a:srgbClr val="002060"/>
              </a:solidFill>
            </a:rPr>
            <a:t>Soutenir les ressources humaines en SSIAD et les pratiques managériales:</a:t>
          </a:r>
          <a:endParaRPr lang="fr-FR" sz="2000" b="1" u="sng" dirty="0">
            <a:solidFill>
              <a:srgbClr val="002060"/>
            </a:solidFill>
          </a:endParaRPr>
        </a:p>
      </dgm:t>
    </dgm:pt>
    <dgm:pt modelId="{5CC0FCFD-5B62-4BAE-852A-AE07B011BFC8}" type="parTrans" cxnId="{7ECB86BF-8928-4958-8C84-60CC3D658D52}">
      <dgm:prSet/>
      <dgm:spPr/>
      <dgm:t>
        <a:bodyPr/>
        <a:lstStyle/>
        <a:p>
          <a:endParaRPr lang="fr-FR"/>
        </a:p>
      </dgm:t>
    </dgm:pt>
    <dgm:pt modelId="{239BB2D1-83D0-49E6-9865-355ABB942AA4}" type="sibTrans" cxnId="{7ECB86BF-8928-4958-8C84-60CC3D658D52}">
      <dgm:prSet/>
      <dgm:spPr/>
      <dgm:t>
        <a:bodyPr/>
        <a:lstStyle/>
        <a:p>
          <a:endParaRPr lang="fr-FR"/>
        </a:p>
      </dgm:t>
    </dgm:pt>
    <dgm:pt modelId="{5C1CE814-4AF4-4A2B-AB56-D99A7DEE8706}">
      <dgm:prSet custT="1"/>
      <dgm:spPr/>
      <dgm:t>
        <a:bodyPr/>
        <a:lstStyle/>
        <a:p>
          <a:pPr algn="just"/>
          <a:endParaRPr lang="fr-FR" sz="1600" b="0" dirty="0"/>
        </a:p>
      </dgm:t>
    </dgm:pt>
    <dgm:pt modelId="{ADFB73E3-E8C6-4888-9700-1190FD07D17A}" type="parTrans" cxnId="{03ED8CC5-FEE5-46CD-83BA-D0E98E94D617}">
      <dgm:prSet/>
      <dgm:spPr/>
      <dgm:t>
        <a:bodyPr/>
        <a:lstStyle/>
        <a:p>
          <a:endParaRPr lang="fr-FR"/>
        </a:p>
      </dgm:t>
    </dgm:pt>
    <dgm:pt modelId="{171EEA65-E44A-466B-BE05-AFB8A0488D2D}" type="sibTrans" cxnId="{03ED8CC5-FEE5-46CD-83BA-D0E98E94D617}">
      <dgm:prSet/>
      <dgm:spPr/>
      <dgm:t>
        <a:bodyPr/>
        <a:lstStyle/>
        <a:p>
          <a:endParaRPr lang="fr-FR"/>
        </a:p>
      </dgm:t>
    </dgm:pt>
    <dgm:pt modelId="{B5E0ACEB-C243-484F-9753-94B5486EAEF0}">
      <dgm:prSet custT="1"/>
      <dgm:spPr/>
      <dgm:t>
        <a:bodyPr/>
        <a:lstStyle/>
        <a:p>
          <a:pPr algn="just"/>
          <a:r>
            <a:rPr lang="fr-FR" sz="1600" b="0" u="none" dirty="0" smtClean="0">
              <a:solidFill>
                <a:schemeClr val="tx1"/>
              </a:solidFill>
            </a:rPr>
            <a:t>Amélioration des conditions de travail, gestion des risques professionnels et soutien au déploiement de la QVT en SSIAD. </a:t>
          </a:r>
          <a:endParaRPr lang="fr-FR" sz="1600" b="0" u="none" dirty="0">
            <a:solidFill>
              <a:schemeClr val="tx1"/>
            </a:solidFill>
          </a:endParaRPr>
        </a:p>
      </dgm:t>
    </dgm:pt>
    <dgm:pt modelId="{E96097BD-A43F-4D9A-B201-D2CC2DBDBCD3}" type="parTrans" cxnId="{B2543493-BB15-4B84-8EBE-989C5BB7AE94}">
      <dgm:prSet/>
      <dgm:spPr/>
      <dgm:t>
        <a:bodyPr/>
        <a:lstStyle/>
        <a:p>
          <a:endParaRPr lang="fr-FR"/>
        </a:p>
      </dgm:t>
    </dgm:pt>
    <dgm:pt modelId="{ECC7636E-452D-47D1-81E8-83153BB7E89B}" type="sibTrans" cxnId="{B2543493-BB15-4B84-8EBE-989C5BB7AE94}">
      <dgm:prSet/>
      <dgm:spPr/>
      <dgm:t>
        <a:bodyPr/>
        <a:lstStyle/>
        <a:p>
          <a:endParaRPr lang="fr-FR"/>
        </a:p>
      </dgm:t>
    </dgm:pt>
    <dgm:pt modelId="{6D0B22E2-A5E1-46AC-930B-64008AA4CEA2}">
      <dgm:prSet phldrT="[Texte]" custT="1"/>
      <dgm:spPr/>
      <dgm:t>
        <a:bodyPr/>
        <a:lstStyle/>
        <a:p>
          <a:pPr algn="just"/>
          <a:r>
            <a:rPr lang="fr-FR" sz="1600" b="0" u="none" dirty="0" smtClean="0">
              <a:solidFill>
                <a:schemeClr val="tx1"/>
              </a:solidFill>
            </a:rPr>
            <a:t>Plan d’attractivité des métiers soignants à domicile. </a:t>
          </a:r>
          <a:endParaRPr lang="fr-FR" sz="1600" b="0" u="none" dirty="0">
            <a:solidFill>
              <a:schemeClr val="tx1"/>
            </a:solidFill>
          </a:endParaRPr>
        </a:p>
      </dgm:t>
    </dgm:pt>
    <dgm:pt modelId="{8EE5150E-CBFA-4286-BEE0-00B08F276BE8}" type="parTrans" cxnId="{67A2D79B-47C0-48BD-95E5-39FA6BC92C2E}">
      <dgm:prSet/>
      <dgm:spPr/>
      <dgm:t>
        <a:bodyPr/>
        <a:lstStyle/>
        <a:p>
          <a:endParaRPr lang="fr-FR"/>
        </a:p>
      </dgm:t>
    </dgm:pt>
    <dgm:pt modelId="{6E1C55B4-76A0-47C2-B33E-A9F6BFB1197A}" type="sibTrans" cxnId="{67A2D79B-47C0-48BD-95E5-39FA6BC92C2E}">
      <dgm:prSet/>
      <dgm:spPr/>
      <dgm:t>
        <a:bodyPr/>
        <a:lstStyle/>
        <a:p>
          <a:endParaRPr lang="fr-FR"/>
        </a:p>
      </dgm:t>
    </dgm:pt>
    <dgm:pt modelId="{2668D846-8E10-40B7-B0AB-9CC8DD0A92D0}">
      <dgm:prSet phldrT="[Texte]" custT="1"/>
      <dgm:spPr/>
      <dgm:t>
        <a:bodyPr/>
        <a:lstStyle/>
        <a:p>
          <a:pPr algn="just"/>
          <a:endParaRPr lang="fr-FR" sz="2000" b="0" u="sng" dirty="0">
            <a:solidFill>
              <a:srgbClr val="002060"/>
            </a:solidFill>
          </a:endParaRPr>
        </a:p>
      </dgm:t>
    </dgm:pt>
    <dgm:pt modelId="{385DD8D7-0596-4DE4-9439-FDE7FC0E30B8}" type="parTrans" cxnId="{E66F5ED0-C018-43C8-A7B4-3C40EC0A81D9}">
      <dgm:prSet/>
      <dgm:spPr/>
      <dgm:t>
        <a:bodyPr/>
        <a:lstStyle/>
        <a:p>
          <a:endParaRPr lang="fr-FR"/>
        </a:p>
      </dgm:t>
    </dgm:pt>
    <dgm:pt modelId="{4C0FE473-5453-43C1-928A-67502D245A0B}" type="sibTrans" cxnId="{E66F5ED0-C018-43C8-A7B4-3C40EC0A81D9}">
      <dgm:prSet/>
      <dgm:spPr/>
      <dgm:t>
        <a:bodyPr/>
        <a:lstStyle/>
        <a:p>
          <a:endParaRPr lang="fr-FR"/>
        </a:p>
      </dgm:t>
    </dgm:pt>
    <dgm:pt modelId="{53B59762-E6EF-4022-A026-F3FE9A5D55F1}">
      <dgm:prSet custT="1"/>
      <dgm:spPr/>
      <dgm:t>
        <a:bodyPr/>
        <a:lstStyle/>
        <a:p>
          <a:pPr algn="just"/>
          <a:r>
            <a:rPr lang="fr-FR" sz="1600" b="0" u="none" dirty="0" smtClean="0">
              <a:solidFill>
                <a:schemeClr val="tx1"/>
              </a:solidFill>
            </a:rPr>
            <a:t>Appui des SSIAD sur le volet RH. </a:t>
          </a:r>
          <a:endParaRPr lang="fr-FR" sz="1600" b="0" u="none" dirty="0">
            <a:solidFill>
              <a:schemeClr val="tx1"/>
            </a:solidFill>
          </a:endParaRPr>
        </a:p>
      </dgm:t>
    </dgm:pt>
    <dgm:pt modelId="{EF261DD0-E0F3-4789-AB33-BED512864199}" type="parTrans" cxnId="{58EFDBC2-5755-4F2A-AF43-36BFD29D8788}">
      <dgm:prSet/>
      <dgm:spPr/>
      <dgm:t>
        <a:bodyPr/>
        <a:lstStyle/>
        <a:p>
          <a:endParaRPr lang="fr-FR"/>
        </a:p>
      </dgm:t>
    </dgm:pt>
    <dgm:pt modelId="{A585BE9F-3590-4068-A56D-4F5BEC1E6D5E}" type="sibTrans" cxnId="{58EFDBC2-5755-4F2A-AF43-36BFD29D8788}">
      <dgm:prSet/>
      <dgm:spPr/>
      <dgm:t>
        <a:bodyPr/>
        <a:lstStyle/>
        <a:p>
          <a:endParaRPr lang="fr-FR"/>
        </a:p>
      </dgm:t>
    </dgm:pt>
    <dgm:pt modelId="{6DB0BD6E-FA2A-4134-B61D-52AB2DE12564}" type="pres">
      <dgm:prSet presAssocID="{28F37F7B-BDB8-4763-A280-FF5A54ADED90}" presName="Name0" presStyleCnt="0">
        <dgm:presLayoutVars>
          <dgm:dir/>
          <dgm:animLvl val="lvl"/>
          <dgm:resizeHandles val="exact"/>
        </dgm:presLayoutVars>
      </dgm:prSet>
      <dgm:spPr/>
      <dgm:t>
        <a:bodyPr/>
        <a:lstStyle/>
        <a:p>
          <a:endParaRPr lang="fr-FR"/>
        </a:p>
      </dgm:t>
    </dgm:pt>
    <dgm:pt modelId="{0981EAA1-619B-4143-BE8B-1601786AFFA2}" type="pres">
      <dgm:prSet presAssocID="{4ED8E647-14FC-416E-8207-FBA1B6298CD0}" presName="linNode" presStyleCnt="0"/>
      <dgm:spPr/>
    </dgm:pt>
    <dgm:pt modelId="{851C93FC-7029-4571-BD4B-2B3B1F0BCFF4}" type="pres">
      <dgm:prSet presAssocID="{4ED8E647-14FC-416E-8207-FBA1B6298CD0}" presName="parentText" presStyleLbl="node1" presStyleIdx="0" presStyleCnt="1">
        <dgm:presLayoutVars>
          <dgm:chMax val="1"/>
          <dgm:bulletEnabled val="1"/>
        </dgm:presLayoutVars>
      </dgm:prSet>
      <dgm:spPr/>
      <dgm:t>
        <a:bodyPr/>
        <a:lstStyle/>
        <a:p>
          <a:endParaRPr lang="fr-FR"/>
        </a:p>
      </dgm:t>
    </dgm:pt>
    <dgm:pt modelId="{0DB16229-1941-4773-ADD1-8A82BE1F918D}" type="pres">
      <dgm:prSet presAssocID="{4ED8E647-14FC-416E-8207-FBA1B6298CD0}" presName="descendantText" presStyleLbl="alignAccFollowNode1" presStyleIdx="0" presStyleCnt="1" custScaleY="125006" custLinFactNeighborX="136" custLinFactNeighborY="58">
        <dgm:presLayoutVars>
          <dgm:bulletEnabled val="1"/>
        </dgm:presLayoutVars>
      </dgm:prSet>
      <dgm:spPr/>
      <dgm:t>
        <a:bodyPr/>
        <a:lstStyle/>
        <a:p>
          <a:endParaRPr lang="fr-FR"/>
        </a:p>
      </dgm:t>
    </dgm:pt>
  </dgm:ptLst>
  <dgm:cxnLst>
    <dgm:cxn modelId="{03ED8CC5-FEE5-46CD-83BA-D0E98E94D617}" srcId="{4ED8E647-14FC-416E-8207-FBA1B6298CD0}" destId="{5C1CE814-4AF4-4A2B-AB56-D99A7DEE8706}" srcOrd="5" destOrd="0" parTransId="{ADFB73E3-E8C6-4888-9700-1190FD07D17A}" sibTransId="{171EEA65-E44A-466B-BE05-AFB8A0488D2D}"/>
    <dgm:cxn modelId="{AAAED4D5-5A1C-4D4D-83E5-3C1197D460EF}" type="presOf" srcId="{6D0B22E2-A5E1-46AC-930B-64008AA4CEA2}" destId="{0DB16229-1941-4773-ADD1-8A82BE1F918D}" srcOrd="0" destOrd="2" presId="urn:microsoft.com/office/officeart/2005/8/layout/vList5"/>
    <dgm:cxn modelId="{DDA4A381-CBAB-4F85-BFC7-6EC19BAECCF7}" type="presOf" srcId="{4ED8E647-14FC-416E-8207-FBA1B6298CD0}" destId="{851C93FC-7029-4571-BD4B-2B3B1F0BCFF4}" srcOrd="0" destOrd="0" presId="urn:microsoft.com/office/officeart/2005/8/layout/vList5"/>
    <dgm:cxn modelId="{E66F5ED0-C018-43C8-A7B4-3C40EC0A81D9}" srcId="{4ED8E647-14FC-416E-8207-FBA1B6298CD0}" destId="{2668D846-8E10-40B7-B0AB-9CC8DD0A92D0}" srcOrd="1" destOrd="0" parTransId="{385DD8D7-0596-4DE4-9439-FDE7FC0E30B8}" sibTransId="{4C0FE473-5453-43C1-928A-67502D245A0B}"/>
    <dgm:cxn modelId="{B2543493-BB15-4B84-8EBE-989C5BB7AE94}" srcId="{4ED8E647-14FC-416E-8207-FBA1B6298CD0}" destId="{B5E0ACEB-C243-484F-9753-94B5486EAEF0}" srcOrd="3" destOrd="0" parTransId="{E96097BD-A43F-4D9A-B201-D2CC2DBDBCD3}" sibTransId="{ECC7636E-452D-47D1-81E8-83153BB7E89B}"/>
    <dgm:cxn modelId="{C4860A28-3E27-4100-8549-548BC8E0B21C}" type="presOf" srcId="{2668D846-8E10-40B7-B0AB-9CC8DD0A92D0}" destId="{0DB16229-1941-4773-ADD1-8A82BE1F918D}" srcOrd="0" destOrd="1" presId="urn:microsoft.com/office/officeart/2005/8/layout/vList5"/>
    <dgm:cxn modelId="{7ECB86BF-8928-4958-8C84-60CC3D658D52}" srcId="{4ED8E647-14FC-416E-8207-FBA1B6298CD0}" destId="{C6CDA7D7-FE2F-46FD-BE4C-7C6E3976FCA6}" srcOrd="0" destOrd="0" parTransId="{5CC0FCFD-5B62-4BAE-852A-AE07B011BFC8}" sibTransId="{239BB2D1-83D0-49E6-9865-355ABB942AA4}"/>
    <dgm:cxn modelId="{21FF4CCB-5B79-4634-9DD9-B5EFC9480F24}" type="presOf" srcId="{53B59762-E6EF-4022-A026-F3FE9A5D55F1}" destId="{0DB16229-1941-4773-ADD1-8A82BE1F918D}" srcOrd="0" destOrd="4" presId="urn:microsoft.com/office/officeart/2005/8/layout/vList5"/>
    <dgm:cxn modelId="{6B9CADEB-1E74-4519-A228-DE8A61E979F2}" type="presOf" srcId="{28F37F7B-BDB8-4763-A280-FF5A54ADED90}" destId="{6DB0BD6E-FA2A-4134-B61D-52AB2DE12564}" srcOrd="0" destOrd="0" presId="urn:microsoft.com/office/officeart/2005/8/layout/vList5"/>
    <dgm:cxn modelId="{4EDA1AD7-3C34-4EB0-8F21-23807A7ADD04}" type="presOf" srcId="{5C1CE814-4AF4-4A2B-AB56-D99A7DEE8706}" destId="{0DB16229-1941-4773-ADD1-8A82BE1F918D}" srcOrd="0" destOrd="5" presId="urn:microsoft.com/office/officeart/2005/8/layout/vList5"/>
    <dgm:cxn modelId="{58EFDBC2-5755-4F2A-AF43-36BFD29D8788}" srcId="{4ED8E647-14FC-416E-8207-FBA1B6298CD0}" destId="{53B59762-E6EF-4022-A026-F3FE9A5D55F1}" srcOrd="4" destOrd="0" parTransId="{EF261DD0-E0F3-4789-AB33-BED512864199}" sibTransId="{A585BE9F-3590-4068-A56D-4F5BEC1E6D5E}"/>
    <dgm:cxn modelId="{15958361-DB58-4B20-B3C7-EC69D86C920F}" type="presOf" srcId="{C6CDA7D7-FE2F-46FD-BE4C-7C6E3976FCA6}" destId="{0DB16229-1941-4773-ADD1-8A82BE1F918D}" srcOrd="0" destOrd="0" presId="urn:microsoft.com/office/officeart/2005/8/layout/vList5"/>
    <dgm:cxn modelId="{4E4295FE-7922-450A-95CB-565D2597C674}" srcId="{28F37F7B-BDB8-4763-A280-FF5A54ADED90}" destId="{4ED8E647-14FC-416E-8207-FBA1B6298CD0}" srcOrd="0" destOrd="0" parTransId="{AACF6127-03BF-4B9F-A903-6241BE254C39}" sibTransId="{1DA110A8-BEB7-41D3-B6B7-E9A22CC55CB9}"/>
    <dgm:cxn modelId="{85E86CC3-D5D9-499A-B1AB-364752EC5184}" type="presOf" srcId="{B5E0ACEB-C243-484F-9753-94B5486EAEF0}" destId="{0DB16229-1941-4773-ADD1-8A82BE1F918D}" srcOrd="0" destOrd="3" presId="urn:microsoft.com/office/officeart/2005/8/layout/vList5"/>
    <dgm:cxn modelId="{67A2D79B-47C0-48BD-95E5-39FA6BC92C2E}" srcId="{4ED8E647-14FC-416E-8207-FBA1B6298CD0}" destId="{6D0B22E2-A5E1-46AC-930B-64008AA4CEA2}" srcOrd="2" destOrd="0" parTransId="{8EE5150E-CBFA-4286-BEE0-00B08F276BE8}" sibTransId="{6E1C55B4-76A0-47C2-B33E-A9F6BFB1197A}"/>
    <dgm:cxn modelId="{FCF06592-1BA0-4C56-A4FC-D66A5BFF6419}" type="presParOf" srcId="{6DB0BD6E-FA2A-4134-B61D-52AB2DE12564}" destId="{0981EAA1-619B-4143-BE8B-1601786AFFA2}" srcOrd="0" destOrd="0" presId="urn:microsoft.com/office/officeart/2005/8/layout/vList5"/>
    <dgm:cxn modelId="{25B9BBA3-2551-4DB2-A563-B7E8847C73C1}" type="presParOf" srcId="{0981EAA1-619B-4143-BE8B-1601786AFFA2}" destId="{851C93FC-7029-4571-BD4B-2B3B1F0BCFF4}" srcOrd="0" destOrd="0" presId="urn:microsoft.com/office/officeart/2005/8/layout/vList5"/>
    <dgm:cxn modelId="{6542012B-F62F-443A-92DF-793D22AB3121}" type="presParOf" srcId="{0981EAA1-619B-4143-BE8B-1601786AFFA2}" destId="{0DB16229-1941-4773-ADD1-8A82BE1F91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37F7B-BDB8-4763-A280-FF5A54ADED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4ED8E647-14FC-416E-8207-FBA1B6298CD0}">
      <dgm:prSet phldrT="[Texte]" custT="1"/>
      <dgm:spPr/>
      <dgm:t>
        <a:bodyPr/>
        <a:lstStyle/>
        <a:p>
          <a:r>
            <a:rPr lang="fr-FR" sz="2400" dirty="0" smtClean="0"/>
            <a:t>Thématique 4</a:t>
          </a:r>
          <a:endParaRPr lang="fr-FR" sz="2400" dirty="0"/>
        </a:p>
      </dgm:t>
    </dgm:pt>
    <dgm:pt modelId="{AACF6127-03BF-4B9F-A903-6241BE254C39}" type="parTrans" cxnId="{4E4295FE-7922-450A-95CB-565D2597C674}">
      <dgm:prSet/>
      <dgm:spPr/>
      <dgm:t>
        <a:bodyPr/>
        <a:lstStyle/>
        <a:p>
          <a:endParaRPr lang="fr-FR"/>
        </a:p>
      </dgm:t>
    </dgm:pt>
    <dgm:pt modelId="{1DA110A8-BEB7-41D3-B6B7-E9A22CC55CB9}" type="sibTrans" cxnId="{4E4295FE-7922-450A-95CB-565D2597C674}">
      <dgm:prSet/>
      <dgm:spPr/>
      <dgm:t>
        <a:bodyPr/>
        <a:lstStyle/>
        <a:p>
          <a:endParaRPr lang="fr-FR"/>
        </a:p>
      </dgm:t>
    </dgm:pt>
    <dgm:pt modelId="{C6CDA7D7-FE2F-46FD-BE4C-7C6E3976FCA6}">
      <dgm:prSet phldrT="[Texte]" custT="1"/>
      <dgm:spPr/>
      <dgm:t>
        <a:bodyPr/>
        <a:lstStyle/>
        <a:p>
          <a:pPr algn="just"/>
          <a:r>
            <a:rPr lang="fr-FR" sz="2000" b="1" u="sng" dirty="0" smtClean="0">
              <a:solidFill>
                <a:srgbClr val="002060"/>
              </a:solidFill>
            </a:rPr>
            <a:t>Favoriser un accompagnement de qualité des patients en SSIAD: </a:t>
          </a:r>
          <a:endParaRPr lang="fr-FR" sz="2000" b="1" u="sng" dirty="0">
            <a:solidFill>
              <a:srgbClr val="002060"/>
            </a:solidFill>
          </a:endParaRPr>
        </a:p>
      </dgm:t>
    </dgm:pt>
    <dgm:pt modelId="{5CC0FCFD-5B62-4BAE-852A-AE07B011BFC8}" type="parTrans" cxnId="{7ECB86BF-8928-4958-8C84-60CC3D658D52}">
      <dgm:prSet/>
      <dgm:spPr/>
      <dgm:t>
        <a:bodyPr/>
        <a:lstStyle/>
        <a:p>
          <a:endParaRPr lang="fr-FR"/>
        </a:p>
      </dgm:t>
    </dgm:pt>
    <dgm:pt modelId="{239BB2D1-83D0-49E6-9865-355ABB942AA4}" type="sibTrans" cxnId="{7ECB86BF-8928-4958-8C84-60CC3D658D52}">
      <dgm:prSet/>
      <dgm:spPr/>
      <dgm:t>
        <a:bodyPr/>
        <a:lstStyle/>
        <a:p>
          <a:endParaRPr lang="fr-FR"/>
        </a:p>
      </dgm:t>
    </dgm:pt>
    <dgm:pt modelId="{5C1CE814-4AF4-4A2B-AB56-D99A7DEE8706}">
      <dgm:prSet custT="1"/>
      <dgm:spPr/>
      <dgm:t>
        <a:bodyPr/>
        <a:lstStyle/>
        <a:p>
          <a:pPr algn="just"/>
          <a:endParaRPr lang="fr-FR" sz="1600" b="0" dirty="0"/>
        </a:p>
      </dgm:t>
    </dgm:pt>
    <dgm:pt modelId="{ADFB73E3-E8C6-4888-9700-1190FD07D17A}" type="parTrans" cxnId="{03ED8CC5-FEE5-46CD-83BA-D0E98E94D617}">
      <dgm:prSet/>
      <dgm:spPr/>
      <dgm:t>
        <a:bodyPr/>
        <a:lstStyle/>
        <a:p>
          <a:endParaRPr lang="fr-FR"/>
        </a:p>
      </dgm:t>
    </dgm:pt>
    <dgm:pt modelId="{171EEA65-E44A-466B-BE05-AFB8A0488D2D}" type="sibTrans" cxnId="{03ED8CC5-FEE5-46CD-83BA-D0E98E94D617}">
      <dgm:prSet/>
      <dgm:spPr/>
      <dgm:t>
        <a:bodyPr/>
        <a:lstStyle/>
        <a:p>
          <a:endParaRPr lang="fr-FR"/>
        </a:p>
      </dgm:t>
    </dgm:pt>
    <dgm:pt modelId="{9738C31C-75FA-4BCA-80FE-C47AEC649B88}">
      <dgm:prSet phldrT="[Texte]" custT="1"/>
      <dgm:spPr/>
      <dgm:t>
        <a:bodyPr/>
        <a:lstStyle/>
        <a:p>
          <a:pPr algn="just"/>
          <a:r>
            <a:rPr lang="fr-FR" sz="1600" b="0" u="none" dirty="0" smtClean="0">
              <a:solidFill>
                <a:schemeClr val="tx1"/>
              </a:solidFill>
            </a:rPr>
            <a:t>Réseau régional des IDEC. </a:t>
          </a:r>
          <a:endParaRPr lang="fr-FR" sz="1600" b="0" u="none" dirty="0">
            <a:solidFill>
              <a:schemeClr val="tx1"/>
            </a:solidFill>
          </a:endParaRPr>
        </a:p>
      </dgm:t>
    </dgm:pt>
    <dgm:pt modelId="{8DD45A8F-098D-4C12-9CCB-B285AFB40B78}" type="parTrans" cxnId="{F1DEB084-C540-4C8A-B57D-F0BDEB47DA39}">
      <dgm:prSet/>
      <dgm:spPr/>
      <dgm:t>
        <a:bodyPr/>
        <a:lstStyle/>
        <a:p>
          <a:endParaRPr lang="fr-FR"/>
        </a:p>
      </dgm:t>
    </dgm:pt>
    <dgm:pt modelId="{CAB04ADA-8F1F-43C2-957D-687B40143777}" type="sibTrans" cxnId="{F1DEB084-C540-4C8A-B57D-F0BDEB47DA39}">
      <dgm:prSet/>
      <dgm:spPr/>
      <dgm:t>
        <a:bodyPr/>
        <a:lstStyle/>
        <a:p>
          <a:endParaRPr lang="fr-FR"/>
        </a:p>
      </dgm:t>
    </dgm:pt>
    <dgm:pt modelId="{7C19E68F-BE56-43B3-B2DB-D27BBDBBBCC3}">
      <dgm:prSet phldrT="[Texte]" custT="1"/>
      <dgm:spPr/>
      <dgm:t>
        <a:bodyPr/>
        <a:lstStyle/>
        <a:p>
          <a:pPr algn="just"/>
          <a:endParaRPr lang="fr-FR" sz="2000" b="1" u="sng" dirty="0">
            <a:solidFill>
              <a:srgbClr val="002060"/>
            </a:solidFill>
          </a:endParaRPr>
        </a:p>
      </dgm:t>
    </dgm:pt>
    <dgm:pt modelId="{79AFFF06-D419-4D73-80D1-5E2E227A7B40}" type="parTrans" cxnId="{F8B16E00-C2A5-4E59-B316-C1A7BFA5EF62}">
      <dgm:prSet/>
      <dgm:spPr/>
      <dgm:t>
        <a:bodyPr/>
        <a:lstStyle/>
        <a:p>
          <a:endParaRPr lang="fr-FR"/>
        </a:p>
      </dgm:t>
    </dgm:pt>
    <dgm:pt modelId="{70818F3C-79E7-4568-A537-67E2A2E5FA48}" type="sibTrans" cxnId="{F8B16E00-C2A5-4E59-B316-C1A7BFA5EF62}">
      <dgm:prSet/>
      <dgm:spPr/>
      <dgm:t>
        <a:bodyPr/>
        <a:lstStyle/>
        <a:p>
          <a:endParaRPr lang="fr-FR"/>
        </a:p>
      </dgm:t>
    </dgm:pt>
    <dgm:pt modelId="{7380CEB0-00D7-49A5-8FA8-20F76373B961}">
      <dgm:prSet phldrT="[Texte]" custT="1"/>
      <dgm:spPr/>
      <dgm:t>
        <a:bodyPr/>
        <a:lstStyle/>
        <a:p>
          <a:pPr algn="just"/>
          <a:r>
            <a:rPr lang="fr-FR" sz="1600" dirty="0" smtClean="0"/>
            <a:t>Appui au développement d’actions de prévention en faveur des usagers en SSIAD et au repérage des fragilités. </a:t>
          </a:r>
          <a:endParaRPr lang="fr-FR" sz="1600" b="1" u="sng" dirty="0">
            <a:solidFill>
              <a:srgbClr val="002060"/>
            </a:solidFill>
          </a:endParaRPr>
        </a:p>
      </dgm:t>
    </dgm:pt>
    <dgm:pt modelId="{84BCA6D0-983C-4265-AB5E-266C111A8314}" type="parTrans" cxnId="{A802493A-4D4E-42BA-8E91-684A762E077B}">
      <dgm:prSet/>
      <dgm:spPr/>
      <dgm:t>
        <a:bodyPr/>
        <a:lstStyle/>
        <a:p>
          <a:endParaRPr lang="fr-FR"/>
        </a:p>
      </dgm:t>
    </dgm:pt>
    <dgm:pt modelId="{D3E4EA0D-B380-49F4-A6FD-2F3B02F317E4}" type="sibTrans" cxnId="{A802493A-4D4E-42BA-8E91-684A762E077B}">
      <dgm:prSet/>
      <dgm:spPr/>
      <dgm:t>
        <a:bodyPr/>
        <a:lstStyle/>
        <a:p>
          <a:endParaRPr lang="fr-FR"/>
        </a:p>
      </dgm:t>
    </dgm:pt>
    <dgm:pt modelId="{8AFDAEB6-AB84-4A74-A05F-ABD8227FC6E1}">
      <dgm:prSet phldrT="[Texte]" custT="1"/>
      <dgm:spPr/>
      <dgm:t>
        <a:bodyPr/>
        <a:lstStyle/>
        <a:p>
          <a:pPr algn="just"/>
          <a:r>
            <a:rPr lang="fr-FR" sz="1600" b="0" u="none" dirty="0" smtClean="0">
              <a:solidFill>
                <a:schemeClr val="tx1"/>
              </a:solidFill>
            </a:rPr>
            <a:t>Soutien à la professionnalisation des professionnels à domicile. </a:t>
          </a:r>
          <a:endParaRPr lang="fr-FR" sz="1600" b="0" u="none" dirty="0">
            <a:solidFill>
              <a:schemeClr val="tx1"/>
            </a:solidFill>
          </a:endParaRPr>
        </a:p>
      </dgm:t>
    </dgm:pt>
    <dgm:pt modelId="{3D80C1E1-385A-44DB-B56D-8F1B71DBF67B}" type="parTrans" cxnId="{221D53B5-F2E8-497F-A714-384392E28395}">
      <dgm:prSet/>
      <dgm:spPr/>
      <dgm:t>
        <a:bodyPr/>
        <a:lstStyle/>
        <a:p>
          <a:endParaRPr lang="fr-FR"/>
        </a:p>
      </dgm:t>
    </dgm:pt>
    <dgm:pt modelId="{B587CB5F-15BF-4F21-9F89-66E8857FA59C}" type="sibTrans" cxnId="{221D53B5-F2E8-497F-A714-384392E28395}">
      <dgm:prSet/>
      <dgm:spPr/>
      <dgm:t>
        <a:bodyPr/>
        <a:lstStyle/>
        <a:p>
          <a:endParaRPr lang="fr-FR"/>
        </a:p>
      </dgm:t>
    </dgm:pt>
    <dgm:pt modelId="{5C47D188-11C8-4DEC-B979-FCAA5A4CE128}">
      <dgm:prSet phldrT="[Texte]" custT="1"/>
      <dgm:spPr/>
      <dgm:t>
        <a:bodyPr/>
        <a:lstStyle/>
        <a:p>
          <a:pPr algn="just"/>
          <a:endParaRPr lang="fr-FR" sz="1600" b="1" u="sng" dirty="0">
            <a:solidFill>
              <a:srgbClr val="002060"/>
            </a:solidFill>
          </a:endParaRPr>
        </a:p>
      </dgm:t>
    </dgm:pt>
    <dgm:pt modelId="{49A6DBB3-88E6-4F6C-BEA9-0DD2FAE22C5A}" type="parTrans" cxnId="{692AF64D-3C09-4374-8E0D-15E0153D258D}">
      <dgm:prSet/>
      <dgm:spPr/>
      <dgm:t>
        <a:bodyPr/>
        <a:lstStyle/>
        <a:p>
          <a:endParaRPr lang="fr-FR"/>
        </a:p>
      </dgm:t>
    </dgm:pt>
    <dgm:pt modelId="{3460D788-D225-4731-B60C-3B31EEAF37DE}" type="sibTrans" cxnId="{692AF64D-3C09-4374-8E0D-15E0153D258D}">
      <dgm:prSet/>
      <dgm:spPr/>
      <dgm:t>
        <a:bodyPr/>
        <a:lstStyle/>
        <a:p>
          <a:endParaRPr lang="fr-FR"/>
        </a:p>
      </dgm:t>
    </dgm:pt>
    <dgm:pt modelId="{AD08CD98-E4C8-4D14-A210-697543DF37DA}">
      <dgm:prSet phldrT="[Texte]" custT="1"/>
      <dgm:spPr/>
      <dgm:t>
        <a:bodyPr/>
        <a:lstStyle/>
        <a:p>
          <a:pPr algn="just"/>
          <a:r>
            <a:rPr lang="fr-FR" sz="1600" b="0" u="none" dirty="0" smtClean="0">
              <a:solidFill>
                <a:schemeClr val="tx1"/>
              </a:solidFill>
            </a:rPr>
            <a:t>Démarche d’accompagnement dans la qualité de la prise en charge et indicateurs de suivi. </a:t>
          </a:r>
          <a:endParaRPr lang="fr-FR" sz="1600" b="0" u="none" dirty="0">
            <a:solidFill>
              <a:schemeClr val="tx1"/>
            </a:solidFill>
          </a:endParaRPr>
        </a:p>
      </dgm:t>
    </dgm:pt>
    <dgm:pt modelId="{F9F0BC60-CEE3-447E-97F9-6A9380691942}" type="parTrans" cxnId="{E840403C-8862-4FC1-A7A6-D238CBC0C439}">
      <dgm:prSet/>
      <dgm:spPr/>
      <dgm:t>
        <a:bodyPr/>
        <a:lstStyle/>
        <a:p>
          <a:endParaRPr lang="fr-FR"/>
        </a:p>
      </dgm:t>
    </dgm:pt>
    <dgm:pt modelId="{F5C225D9-8F5A-40B8-A7F1-C6873C0A5005}" type="sibTrans" cxnId="{E840403C-8862-4FC1-A7A6-D238CBC0C439}">
      <dgm:prSet/>
      <dgm:spPr/>
      <dgm:t>
        <a:bodyPr/>
        <a:lstStyle/>
        <a:p>
          <a:endParaRPr lang="fr-FR"/>
        </a:p>
      </dgm:t>
    </dgm:pt>
    <dgm:pt modelId="{6DB0BD6E-FA2A-4134-B61D-52AB2DE12564}" type="pres">
      <dgm:prSet presAssocID="{28F37F7B-BDB8-4763-A280-FF5A54ADED90}" presName="Name0" presStyleCnt="0">
        <dgm:presLayoutVars>
          <dgm:dir/>
          <dgm:animLvl val="lvl"/>
          <dgm:resizeHandles val="exact"/>
        </dgm:presLayoutVars>
      </dgm:prSet>
      <dgm:spPr/>
      <dgm:t>
        <a:bodyPr/>
        <a:lstStyle/>
        <a:p>
          <a:endParaRPr lang="fr-FR"/>
        </a:p>
      </dgm:t>
    </dgm:pt>
    <dgm:pt modelId="{0981EAA1-619B-4143-BE8B-1601786AFFA2}" type="pres">
      <dgm:prSet presAssocID="{4ED8E647-14FC-416E-8207-FBA1B6298CD0}" presName="linNode" presStyleCnt="0"/>
      <dgm:spPr/>
    </dgm:pt>
    <dgm:pt modelId="{851C93FC-7029-4571-BD4B-2B3B1F0BCFF4}" type="pres">
      <dgm:prSet presAssocID="{4ED8E647-14FC-416E-8207-FBA1B6298CD0}" presName="parentText" presStyleLbl="node1" presStyleIdx="0" presStyleCnt="1">
        <dgm:presLayoutVars>
          <dgm:chMax val="1"/>
          <dgm:bulletEnabled val="1"/>
        </dgm:presLayoutVars>
      </dgm:prSet>
      <dgm:spPr/>
      <dgm:t>
        <a:bodyPr/>
        <a:lstStyle/>
        <a:p>
          <a:endParaRPr lang="fr-FR"/>
        </a:p>
      </dgm:t>
    </dgm:pt>
    <dgm:pt modelId="{0DB16229-1941-4773-ADD1-8A82BE1F918D}" type="pres">
      <dgm:prSet presAssocID="{4ED8E647-14FC-416E-8207-FBA1B6298CD0}" presName="descendantText" presStyleLbl="alignAccFollowNode1" presStyleIdx="0" presStyleCnt="1" custScaleY="125006" custLinFactNeighborX="136" custLinFactNeighborY="58">
        <dgm:presLayoutVars>
          <dgm:bulletEnabled val="1"/>
        </dgm:presLayoutVars>
      </dgm:prSet>
      <dgm:spPr/>
      <dgm:t>
        <a:bodyPr/>
        <a:lstStyle/>
        <a:p>
          <a:endParaRPr lang="fr-FR"/>
        </a:p>
      </dgm:t>
    </dgm:pt>
  </dgm:ptLst>
  <dgm:cxnLst>
    <dgm:cxn modelId="{6B9CADEB-1E74-4519-A228-DE8A61E979F2}" type="presOf" srcId="{28F37F7B-BDB8-4763-A280-FF5A54ADED90}" destId="{6DB0BD6E-FA2A-4134-B61D-52AB2DE12564}" srcOrd="0" destOrd="0" presId="urn:microsoft.com/office/officeart/2005/8/layout/vList5"/>
    <dgm:cxn modelId="{F9FEE510-41D5-486C-8F32-E55A125BA73E}" type="presOf" srcId="{9738C31C-75FA-4BCA-80FE-C47AEC649B88}" destId="{0DB16229-1941-4773-ADD1-8A82BE1F918D}" srcOrd="0" destOrd="2" presId="urn:microsoft.com/office/officeart/2005/8/layout/vList5"/>
    <dgm:cxn modelId="{15958361-DB58-4B20-B3C7-EC69D86C920F}" type="presOf" srcId="{C6CDA7D7-FE2F-46FD-BE4C-7C6E3976FCA6}" destId="{0DB16229-1941-4773-ADD1-8A82BE1F918D}" srcOrd="0" destOrd="0" presId="urn:microsoft.com/office/officeart/2005/8/layout/vList5"/>
    <dgm:cxn modelId="{E840403C-8862-4FC1-A7A6-D238CBC0C439}" srcId="{4ED8E647-14FC-416E-8207-FBA1B6298CD0}" destId="{AD08CD98-E4C8-4D14-A210-697543DF37DA}" srcOrd="3" destOrd="0" parTransId="{F9F0BC60-CEE3-447E-97F9-6A9380691942}" sibTransId="{F5C225D9-8F5A-40B8-A7F1-C6873C0A5005}"/>
    <dgm:cxn modelId="{F8B16E00-C2A5-4E59-B316-C1A7BFA5EF62}" srcId="{4ED8E647-14FC-416E-8207-FBA1B6298CD0}" destId="{7C19E68F-BE56-43B3-B2DB-D27BBDBBBCC3}" srcOrd="1" destOrd="0" parTransId="{79AFFF06-D419-4D73-80D1-5E2E227A7B40}" sibTransId="{70818F3C-79E7-4568-A537-67E2A2E5FA48}"/>
    <dgm:cxn modelId="{F4ABFA65-EA79-4F36-BDA0-C06D7E896860}" type="presOf" srcId="{8AFDAEB6-AB84-4A74-A05F-ABD8227FC6E1}" destId="{0DB16229-1941-4773-ADD1-8A82BE1F918D}" srcOrd="0" destOrd="4" presId="urn:microsoft.com/office/officeart/2005/8/layout/vList5"/>
    <dgm:cxn modelId="{2CC52E3E-5113-4B2B-992F-80C6B6E002C1}" type="presOf" srcId="{5C47D188-11C8-4DEC-B979-FCAA5A4CE128}" destId="{0DB16229-1941-4773-ADD1-8A82BE1F918D}" srcOrd="0" destOrd="6" presId="urn:microsoft.com/office/officeart/2005/8/layout/vList5"/>
    <dgm:cxn modelId="{D9F1EF9B-F4A2-4098-AD39-888420DDB2CD}" type="presOf" srcId="{7380CEB0-00D7-49A5-8FA8-20F76373B961}" destId="{0DB16229-1941-4773-ADD1-8A82BE1F918D}" srcOrd="0" destOrd="5" presId="urn:microsoft.com/office/officeart/2005/8/layout/vList5"/>
    <dgm:cxn modelId="{03ED8CC5-FEE5-46CD-83BA-D0E98E94D617}" srcId="{4ED8E647-14FC-416E-8207-FBA1B6298CD0}" destId="{5C1CE814-4AF4-4A2B-AB56-D99A7DEE8706}" srcOrd="7" destOrd="0" parTransId="{ADFB73E3-E8C6-4888-9700-1190FD07D17A}" sibTransId="{171EEA65-E44A-466B-BE05-AFB8A0488D2D}"/>
    <dgm:cxn modelId="{4EDA1AD7-3C34-4EB0-8F21-23807A7ADD04}" type="presOf" srcId="{5C1CE814-4AF4-4A2B-AB56-D99A7DEE8706}" destId="{0DB16229-1941-4773-ADD1-8A82BE1F918D}" srcOrd="0" destOrd="7" presId="urn:microsoft.com/office/officeart/2005/8/layout/vList5"/>
    <dgm:cxn modelId="{DDA4A381-CBAB-4F85-BFC7-6EC19BAECCF7}" type="presOf" srcId="{4ED8E647-14FC-416E-8207-FBA1B6298CD0}" destId="{851C93FC-7029-4571-BD4B-2B3B1F0BCFF4}" srcOrd="0" destOrd="0" presId="urn:microsoft.com/office/officeart/2005/8/layout/vList5"/>
    <dgm:cxn modelId="{4E4295FE-7922-450A-95CB-565D2597C674}" srcId="{28F37F7B-BDB8-4763-A280-FF5A54ADED90}" destId="{4ED8E647-14FC-416E-8207-FBA1B6298CD0}" srcOrd="0" destOrd="0" parTransId="{AACF6127-03BF-4B9F-A903-6241BE254C39}" sibTransId="{1DA110A8-BEB7-41D3-B6B7-E9A22CC55CB9}"/>
    <dgm:cxn modelId="{7ECB86BF-8928-4958-8C84-60CC3D658D52}" srcId="{4ED8E647-14FC-416E-8207-FBA1B6298CD0}" destId="{C6CDA7D7-FE2F-46FD-BE4C-7C6E3976FCA6}" srcOrd="0" destOrd="0" parTransId="{5CC0FCFD-5B62-4BAE-852A-AE07B011BFC8}" sibTransId="{239BB2D1-83D0-49E6-9865-355ABB942AA4}"/>
    <dgm:cxn modelId="{F1DEB084-C540-4C8A-B57D-F0BDEB47DA39}" srcId="{4ED8E647-14FC-416E-8207-FBA1B6298CD0}" destId="{9738C31C-75FA-4BCA-80FE-C47AEC649B88}" srcOrd="2" destOrd="0" parTransId="{8DD45A8F-098D-4C12-9CCB-B285AFB40B78}" sibTransId="{CAB04ADA-8F1F-43C2-957D-687B40143777}"/>
    <dgm:cxn modelId="{221D53B5-F2E8-497F-A714-384392E28395}" srcId="{4ED8E647-14FC-416E-8207-FBA1B6298CD0}" destId="{8AFDAEB6-AB84-4A74-A05F-ABD8227FC6E1}" srcOrd="4" destOrd="0" parTransId="{3D80C1E1-385A-44DB-B56D-8F1B71DBF67B}" sibTransId="{B587CB5F-15BF-4F21-9F89-66E8857FA59C}"/>
    <dgm:cxn modelId="{692AF64D-3C09-4374-8E0D-15E0153D258D}" srcId="{4ED8E647-14FC-416E-8207-FBA1B6298CD0}" destId="{5C47D188-11C8-4DEC-B979-FCAA5A4CE128}" srcOrd="6" destOrd="0" parTransId="{49A6DBB3-88E6-4F6C-BEA9-0DD2FAE22C5A}" sibTransId="{3460D788-D225-4731-B60C-3B31EEAF37DE}"/>
    <dgm:cxn modelId="{A802493A-4D4E-42BA-8E91-684A762E077B}" srcId="{4ED8E647-14FC-416E-8207-FBA1B6298CD0}" destId="{7380CEB0-00D7-49A5-8FA8-20F76373B961}" srcOrd="5" destOrd="0" parTransId="{84BCA6D0-983C-4265-AB5E-266C111A8314}" sibTransId="{D3E4EA0D-B380-49F4-A6FD-2F3B02F317E4}"/>
    <dgm:cxn modelId="{AA38F724-3701-4B46-8324-6BBE26EBB22E}" type="presOf" srcId="{7C19E68F-BE56-43B3-B2DB-D27BBDBBBCC3}" destId="{0DB16229-1941-4773-ADD1-8A82BE1F918D}" srcOrd="0" destOrd="1" presId="urn:microsoft.com/office/officeart/2005/8/layout/vList5"/>
    <dgm:cxn modelId="{2D251C09-47F2-4C3A-B947-8B18192570CF}" type="presOf" srcId="{AD08CD98-E4C8-4D14-A210-697543DF37DA}" destId="{0DB16229-1941-4773-ADD1-8A82BE1F918D}" srcOrd="0" destOrd="3" presId="urn:microsoft.com/office/officeart/2005/8/layout/vList5"/>
    <dgm:cxn modelId="{FCF06592-1BA0-4C56-A4FC-D66A5BFF6419}" type="presParOf" srcId="{6DB0BD6E-FA2A-4134-B61D-52AB2DE12564}" destId="{0981EAA1-619B-4143-BE8B-1601786AFFA2}" srcOrd="0" destOrd="0" presId="urn:microsoft.com/office/officeart/2005/8/layout/vList5"/>
    <dgm:cxn modelId="{25B9BBA3-2551-4DB2-A563-B7E8847C73C1}" type="presParOf" srcId="{0981EAA1-619B-4143-BE8B-1601786AFFA2}" destId="{851C93FC-7029-4571-BD4B-2B3B1F0BCFF4}" srcOrd="0" destOrd="0" presId="urn:microsoft.com/office/officeart/2005/8/layout/vList5"/>
    <dgm:cxn modelId="{6542012B-F62F-443A-92DF-793D22AB3121}" type="presParOf" srcId="{0981EAA1-619B-4143-BE8B-1601786AFFA2}" destId="{0DB16229-1941-4773-ADD1-8A82BE1F91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16229-1941-4773-ADD1-8A82BE1F918D}">
      <dsp:nvSpPr>
        <dsp:cNvPr id="0" name=""/>
        <dsp:cNvSpPr/>
      </dsp:nvSpPr>
      <dsp:spPr>
        <a:xfrm rot="5400000">
          <a:off x="2880111" y="-4338"/>
          <a:ext cx="5072191" cy="50902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fr-FR" sz="2000" b="1" u="sng" kern="1200" dirty="0" smtClean="0">
              <a:solidFill>
                <a:srgbClr val="002060"/>
              </a:solidFill>
            </a:rPr>
            <a:t>Adapter l’offre de services en SSIAD et améliorer le pilotage de l’activité:</a:t>
          </a:r>
          <a:endParaRPr lang="fr-FR" sz="2000" b="1" u="sng" kern="1200" dirty="0">
            <a:solidFill>
              <a:srgbClr val="002060"/>
            </a:solidFill>
          </a:endParaRPr>
        </a:p>
        <a:p>
          <a:pPr marL="228600" lvl="1" indent="-228600" algn="just" defTabSz="889000">
            <a:lnSpc>
              <a:spcPct val="90000"/>
            </a:lnSpc>
            <a:spcBef>
              <a:spcPct val="0"/>
            </a:spcBef>
            <a:spcAft>
              <a:spcPct val="15000"/>
            </a:spcAft>
            <a:buChar char="••"/>
          </a:pPr>
          <a:endParaRPr lang="fr-FR" sz="2000" b="1" u="sng" kern="1200" dirty="0"/>
        </a:p>
        <a:p>
          <a:pPr marL="171450" lvl="1" indent="-171450" algn="just" defTabSz="711200">
            <a:lnSpc>
              <a:spcPct val="90000"/>
            </a:lnSpc>
            <a:spcBef>
              <a:spcPct val="0"/>
            </a:spcBef>
            <a:spcAft>
              <a:spcPct val="15000"/>
            </a:spcAft>
            <a:buChar char="••"/>
          </a:pPr>
          <a:r>
            <a:rPr lang="fr-FR" sz="1600" b="0" kern="1200" dirty="0" smtClean="0"/>
            <a:t>Ajustement et réorganisation de l’offre territoriale de services.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Structuration de l’offre SSIAD PH.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Places spécifiques et protocoles d’accompagnement.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Mesure de l’activité (file active, liste d’attente, planning d’intervention).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Aide au rapprochement des SSIAD sur les territoires.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Accompagnement du déploiement des outils numériques. </a:t>
          </a:r>
          <a:endParaRPr lang="fr-FR" sz="1600" b="0" kern="1200" dirty="0"/>
        </a:p>
      </dsp:txBody>
      <dsp:txXfrm rot="-5400000">
        <a:off x="2871062" y="252315"/>
        <a:ext cx="4842685" cy="4576983"/>
      </dsp:txXfrm>
    </dsp:sp>
    <dsp:sp modelId="{851C93FC-7029-4571-BD4B-2B3B1F0BCFF4}">
      <dsp:nvSpPr>
        <dsp:cNvPr id="0" name=""/>
        <dsp:cNvSpPr/>
      </dsp:nvSpPr>
      <dsp:spPr>
        <a:xfrm>
          <a:off x="3887" y="2478"/>
          <a:ext cx="2863287" cy="5071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smtClean="0"/>
            <a:t>Thématique 1</a:t>
          </a:r>
          <a:endParaRPr lang="fr-FR" sz="2400" kern="1200" dirty="0"/>
        </a:p>
      </dsp:txBody>
      <dsp:txXfrm>
        <a:off x="143661" y="142252"/>
        <a:ext cx="2583739" cy="4792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16229-1941-4773-ADD1-8A82BE1F918D}">
      <dsp:nvSpPr>
        <dsp:cNvPr id="0" name=""/>
        <dsp:cNvSpPr/>
      </dsp:nvSpPr>
      <dsp:spPr>
        <a:xfrm rot="5400000">
          <a:off x="2876224" y="-6691"/>
          <a:ext cx="5072191" cy="50902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fr-FR" sz="2000" b="1" u="sng" kern="1200" dirty="0" smtClean="0">
              <a:solidFill>
                <a:srgbClr val="002060"/>
              </a:solidFill>
            </a:rPr>
            <a:t>Assurer le positionnement stratégique des SSIAD dans la construction et la fluidité des parcours de vie:</a:t>
          </a:r>
          <a:endParaRPr lang="fr-FR" sz="2000" b="1" kern="1200" dirty="0"/>
        </a:p>
        <a:p>
          <a:pPr marL="228600" lvl="1" indent="-228600" algn="just" defTabSz="889000">
            <a:lnSpc>
              <a:spcPct val="90000"/>
            </a:lnSpc>
            <a:spcBef>
              <a:spcPct val="0"/>
            </a:spcBef>
            <a:spcAft>
              <a:spcPct val="15000"/>
            </a:spcAft>
            <a:buChar char="••"/>
          </a:pPr>
          <a:endParaRPr lang="fr-FR" sz="2000" b="1" u="sng" kern="1200" dirty="0">
            <a:solidFill>
              <a:srgbClr val="002060"/>
            </a:solidFill>
          </a:endParaRPr>
        </a:p>
        <a:p>
          <a:pPr marL="171450" lvl="1" indent="-171450" algn="just" defTabSz="711200">
            <a:lnSpc>
              <a:spcPct val="90000"/>
            </a:lnSpc>
            <a:spcBef>
              <a:spcPct val="0"/>
            </a:spcBef>
            <a:spcAft>
              <a:spcPct val="15000"/>
            </a:spcAft>
            <a:buChar char="••"/>
          </a:pPr>
          <a:r>
            <a:rPr lang="fr-FR" sz="1600" b="0" kern="1200" dirty="0" smtClean="0"/>
            <a:t>Coopération SSIAD / Professionnels de santé infirmiers libéraux.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Collaboration des acteurs du soin à domicile </a:t>
          </a:r>
          <a:r>
            <a:rPr lang="fr-FR" sz="1600" kern="1200" dirty="0" smtClean="0"/>
            <a:t>SSIAD/IDEL/CSI/HAD.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Coopération et aide au rapprochement des SSIAD/SAAD sur les territoires.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Plateforme de services à domicile PH / SSIAD ressources. </a:t>
          </a:r>
          <a:endParaRPr lang="fr-FR" sz="1600" b="0" kern="1200" dirty="0"/>
        </a:p>
        <a:p>
          <a:pPr marL="171450" lvl="1" indent="-171450" algn="just" defTabSz="711200">
            <a:lnSpc>
              <a:spcPct val="90000"/>
            </a:lnSpc>
            <a:spcBef>
              <a:spcPct val="0"/>
            </a:spcBef>
            <a:spcAft>
              <a:spcPct val="15000"/>
            </a:spcAft>
            <a:buChar char="••"/>
          </a:pPr>
          <a:r>
            <a:rPr lang="fr-FR" sz="1600" b="0" kern="1200" dirty="0" smtClean="0"/>
            <a:t>Intégration des SSIAD dans les projets de structures d’exercice coordonné et dans les dispositifs d’appui à la coordination. </a:t>
          </a:r>
          <a:endParaRPr lang="fr-FR" sz="1600" b="0" kern="1200" dirty="0"/>
        </a:p>
        <a:p>
          <a:pPr marL="171450" lvl="1" indent="-171450" algn="just" defTabSz="711200">
            <a:lnSpc>
              <a:spcPct val="90000"/>
            </a:lnSpc>
            <a:spcBef>
              <a:spcPct val="0"/>
            </a:spcBef>
            <a:spcAft>
              <a:spcPct val="15000"/>
            </a:spcAft>
            <a:buChar char="••"/>
          </a:pPr>
          <a:endParaRPr lang="fr-FR" sz="1600" b="0" kern="1200" dirty="0"/>
        </a:p>
      </dsp:txBody>
      <dsp:txXfrm rot="-5400000">
        <a:off x="2867175" y="249962"/>
        <a:ext cx="4842685" cy="4576983"/>
      </dsp:txXfrm>
    </dsp:sp>
    <dsp:sp modelId="{851C93FC-7029-4571-BD4B-2B3B1F0BCFF4}">
      <dsp:nvSpPr>
        <dsp:cNvPr id="0" name=""/>
        <dsp:cNvSpPr/>
      </dsp:nvSpPr>
      <dsp:spPr>
        <a:xfrm>
          <a:off x="3887" y="2478"/>
          <a:ext cx="2863287" cy="5071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smtClean="0"/>
            <a:t>Thématique 2</a:t>
          </a:r>
          <a:endParaRPr lang="fr-FR" sz="2400" kern="1200" dirty="0"/>
        </a:p>
      </dsp:txBody>
      <dsp:txXfrm>
        <a:off x="143661" y="142252"/>
        <a:ext cx="2583739" cy="4792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16229-1941-4773-ADD1-8A82BE1F918D}">
      <dsp:nvSpPr>
        <dsp:cNvPr id="0" name=""/>
        <dsp:cNvSpPr/>
      </dsp:nvSpPr>
      <dsp:spPr>
        <a:xfrm rot="5400000">
          <a:off x="2880111" y="-4338"/>
          <a:ext cx="5072191" cy="50902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fr-FR" sz="2000" b="1" u="sng" kern="1200" dirty="0" smtClean="0">
              <a:solidFill>
                <a:srgbClr val="002060"/>
              </a:solidFill>
            </a:rPr>
            <a:t>Soutenir les ressources humaines en SSIAD et les pratiques managériales:</a:t>
          </a:r>
          <a:endParaRPr lang="fr-FR" sz="2000" b="1" u="sng" kern="1200" dirty="0">
            <a:solidFill>
              <a:srgbClr val="002060"/>
            </a:solidFill>
          </a:endParaRPr>
        </a:p>
        <a:p>
          <a:pPr marL="228600" lvl="1" indent="-228600" algn="just" defTabSz="889000">
            <a:lnSpc>
              <a:spcPct val="90000"/>
            </a:lnSpc>
            <a:spcBef>
              <a:spcPct val="0"/>
            </a:spcBef>
            <a:spcAft>
              <a:spcPct val="15000"/>
            </a:spcAft>
            <a:buChar char="••"/>
          </a:pPr>
          <a:endParaRPr lang="fr-FR" sz="2000" b="0" u="sng" kern="1200" dirty="0">
            <a:solidFill>
              <a:srgbClr val="002060"/>
            </a:solidFill>
          </a:endParaRPr>
        </a:p>
        <a:p>
          <a:pPr marL="171450" lvl="1" indent="-171450" algn="just" defTabSz="711200">
            <a:lnSpc>
              <a:spcPct val="90000"/>
            </a:lnSpc>
            <a:spcBef>
              <a:spcPct val="0"/>
            </a:spcBef>
            <a:spcAft>
              <a:spcPct val="15000"/>
            </a:spcAft>
            <a:buChar char="••"/>
          </a:pPr>
          <a:r>
            <a:rPr lang="fr-FR" sz="1600" b="0" u="none" kern="1200" dirty="0" smtClean="0">
              <a:solidFill>
                <a:schemeClr val="tx1"/>
              </a:solidFill>
            </a:rPr>
            <a:t>Plan d’attractivité des métiers soignants à domicile. </a:t>
          </a:r>
          <a:endParaRPr lang="fr-FR" sz="1600" b="0" u="none" kern="1200" dirty="0">
            <a:solidFill>
              <a:schemeClr val="tx1"/>
            </a:solidFill>
          </a:endParaRPr>
        </a:p>
        <a:p>
          <a:pPr marL="171450" lvl="1" indent="-171450" algn="just" defTabSz="711200">
            <a:lnSpc>
              <a:spcPct val="90000"/>
            </a:lnSpc>
            <a:spcBef>
              <a:spcPct val="0"/>
            </a:spcBef>
            <a:spcAft>
              <a:spcPct val="15000"/>
            </a:spcAft>
            <a:buChar char="••"/>
          </a:pPr>
          <a:r>
            <a:rPr lang="fr-FR" sz="1600" b="0" u="none" kern="1200" dirty="0" smtClean="0">
              <a:solidFill>
                <a:schemeClr val="tx1"/>
              </a:solidFill>
            </a:rPr>
            <a:t>Amélioration des conditions de travail, gestion des risques professionnels et soutien au déploiement de la QVT en SSIAD. </a:t>
          </a:r>
          <a:endParaRPr lang="fr-FR" sz="1600" b="0" u="none" kern="1200" dirty="0">
            <a:solidFill>
              <a:schemeClr val="tx1"/>
            </a:solidFill>
          </a:endParaRPr>
        </a:p>
        <a:p>
          <a:pPr marL="171450" lvl="1" indent="-171450" algn="just" defTabSz="711200">
            <a:lnSpc>
              <a:spcPct val="90000"/>
            </a:lnSpc>
            <a:spcBef>
              <a:spcPct val="0"/>
            </a:spcBef>
            <a:spcAft>
              <a:spcPct val="15000"/>
            </a:spcAft>
            <a:buChar char="••"/>
          </a:pPr>
          <a:r>
            <a:rPr lang="fr-FR" sz="1600" b="0" u="none" kern="1200" dirty="0" smtClean="0">
              <a:solidFill>
                <a:schemeClr val="tx1"/>
              </a:solidFill>
            </a:rPr>
            <a:t>Appui des SSIAD sur le volet RH. </a:t>
          </a:r>
          <a:endParaRPr lang="fr-FR" sz="1600" b="0" u="none" kern="1200" dirty="0">
            <a:solidFill>
              <a:schemeClr val="tx1"/>
            </a:solidFill>
          </a:endParaRPr>
        </a:p>
        <a:p>
          <a:pPr marL="171450" lvl="1" indent="-171450" algn="just" defTabSz="711200">
            <a:lnSpc>
              <a:spcPct val="90000"/>
            </a:lnSpc>
            <a:spcBef>
              <a:spcPct val="0"/>
            </a:spcBef>
            <a:spcAft>
              <a:spcPct val="15000"/>
            </a:spcAft>
            <a:buChar char="••"/>
          </a:pPr>
          <a:endParaRPr lang="fr-FR" sz="1600" b="0" kern="1200" dirty="0"/>
        </a:p>
      </dsp:txBody>
      <dsp:txXfrm rot="-5400000">
        <a:off x="2871062" y="252315"/>
        <a:ext cx="4842685" cy="4576983"/>
      </dsp:txXfrm>
    </dsp:sp>
    <dsp:sp modelId="{851C93FC-7029-4571-BD4B-2B3B1F0BCFF4}">
      <dsp:nvSpPr>
        <dsp:cNvPr id="0" name=""/>
        <dsp:cNvSpPr/>
      </dsp:nvSpPr>
      <dsp:spPr>
        <a:xfrm>
          <a:off x="3887" y="2478"/>
          <a:ext cx="2863287" cy="5071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smtClean="0"/>
            <a:t>Thématique 3</a:t>
          </a:r>
          <a:endParaRPr lang="fr-FR" sz="2400" kern="1200" dirty="0"/>
        </a:p>
      </dsp:txBody>
      <dsp:txXfrm>
        <a:off x="143661" y="142252"/>
        <a:ext cx="2583739" cy="4792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16229-1941-4773-ADD1-8A82BE1F918D}">
      <dsp:nvSpPr>
        <dsp:cNvPr id="0" name=""/>
        <dsp:cNvSpPr/>
      </dsp:nvSpPr>
      <dsp:spPr>
        <a:xfrm rot="5400000">
          <a:off x="2880111" y="-4338"/>
          <a:ext cx="5072191" cy="50902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fr-FR" sz="2000" b="1" u="sng" kern="1200" dirty="0" smtClean="0">
              <a:solidFill>
                <a:srgbClr val="002060"/>
              </a:solidFill>
            </a:rPr>
            <a:t>Favoriser un accompagnement de qualité des patients en SSIAD: </a:t>
          </a:r>
          <a:endParaRPr lang="fr-FR" sz="2000" b="1" u="sng" kern="1200" dirty="0">
            <a:solidFill>
              <a:srgbClr val="002060"/>
            </a:solidFill>
          </a:endParaRPr>
        </a:p>
        <a:p>
          <a:pPr marL="228600" lvl="1" indent="-228600" algn="just" defTabSz="889000">
            <a:lnSpc>
              <a:spcPct val="90000"/>
            </a:lnSpc>
            <a:spcBef>
              <a:spcPct val="0"/>
            </a:spcBef>
            <a:spcAft>
              <a:spcPct val="15000"/>
            </a:spcAft>
            <a:buChar char="••"/>
          </a:pPr>
          <a:endParaRPr lang="fr-FR" sz="2000" b="1" u="sng" kern="1200" dirty="0">
            <a:solidFill>
              <a:srgbClr val="002060"/>
            </a:solidFill>
          </a:endParaRPr>
        </a:p>
        <a:p>
          <a:pPr marL="171450" lvl="1" indent="-171450" algn="just" defTabSz="711200">
            <a:lnSpc>
              <a:spcPct val="90000"/>
            </a:lnSpc>
            <a:spcBef>
              <a:spcPct val="0"/>
            </a:spcBef>
            <a:spcAft>
              <a:spcPct val="15000"/>
            </a:spcAft>
            <a:buChar char="••"/>
          </a:pPr>
          <a:r>
            <a:rPr lang="fr-FR" sz="1600" b="0" u="none" kern="1200" dirty="0" smtClean="0">
              <a:solidFill>
                <a:schemeClr val="tx1"/>
              </a:solidFill>
            </a:rPr>
            <a:t>Réseau régional des IDEC. </a:t>
          </a:r>
          <a:endParaRPr lang="fr-FR" sz="1600" b="0" u="none" kern="1200" dirty="0">
            <a:solidFill>
              <a:schemeClr val="tx1"/>
            </a:solidFill>
          </a:endParaRPr>
        </a:p>
        <a:p>
          <a:pPr marL="171450" lvl="1" indent="-171450" algn="just" defTabSz="711200">
            <a:lnSpc>
              <a:spcPct val="90000"/>
            </a:lnSpc>
            <a:spcBef>
              <a:spcPct val="0"/>
            </a:spcBef>
            <a:spcAft>
              <a:spcPct val="15000"/>
            </a:spcAft>
            <a:buChar char="••"/>
          </a:pPr>
          <a:r>
            <a:rPr lang="fr-FR" sz="1600" b="0" u="none" kern="1200" dirty="0" smtClean="0">
              <a:solidFill>
                <a:schemeClr val="tx1"/>
              </a:solidFill>
            </a:rPr>
            <a:t>Démarche d’accompagnement dans la qualité de la prise en charge et indicateurs de suivi. </a:t>
          </a:r>
          <a:endParaRPr lang="fr-FR" sz="1600" b="0" u="none" kern="1200" dirty="0">
            <a:solidFill>
              <a:schemeClr val="tx1"/>
            </a:solidFill>
          </a:endParaRPr>
        </a:p>
        <a:p>
          <a:pPr marL="171450" lvl="1" indent="-171450" algn="just" defTabSz="711200">
            <a:lnSpc>
              <a:spcPct val="90000"/>
            </a:lnSpc>
            <a:spcBef>
              <a:spcPct val="0"/>
            </a:spcBef>
            <a:spcAft>
              <a:spcPct val="15000"/>
            </a:spcAft>
            <a:buChar char="••"/>
          </a:pPr>
          <a:r>
            <a:rPr lang="fr-FR" sz="1600" b="0" u="none" kern="1200" dirty="0" smtClean="0">
              <a:solidFill>
                <a:schemeClr val="tx1"/>
              </a:solidFill>
            </a:rPr>
            <a:t>Soutien à la professionnalisation des professionnels à domicile. </a:t>
          </a:r>
          <a:endParaRPr lang="fr-FR" sz="1600" b="0" u="none" kern="1200" dirty="0">
            <a:solidFill>
              <a:schemeClr val="tx1"/>
            </a:solidFill>
          </a:endParaRPr>
        </a:p>
        <a:p>
          <a:pPr marL="171450" lvl="1" indent="-171450" algn="just" defTabSz="711200">
            <a:lnSpc>
              <a:spcPct val="90000"/>
            </a:lnSpc>
            <a:spcBef>
              <a:spcPct val="0"/>
            </a:spcBef>
            <a:spcAft>
              <a:spcPct val="15000"/>
            </a:spcAft>
            <a:buChar char="••"/>
          </a:pPr>
          <a:r>
            <a:rPr lang="fr-FR" sz="1600" kern="1200" dirty="0" smtClean="0"/>
            <a:t>Appui au développement d’actions de prévention en faveur des usagers en SSIAD et au repérage des fragilités. </a:t>
          </a:r>
          <a:endParaRPr lang="fr-FR" sz="1600" b="1" u="sng" kern="1200" dirty="0">
            <a:solidFill>
              <a:srgbClr val="002060"/>
            </a:solidFill>
          </a:endParaRPr>
        </a:p>
        <a:p>
          <a:pPr marL="171450" lvl="1" indent="-171450" algn="just" defTabSz="711200">
            <a:lnSpc>
              <a:spcPct val="90000"/>
            </a:lnSpc>
            <a:spcBef>
              <a:spcPct val="0"/>
            </a:spcBef>
            <a:spcAft>
              <a:spcPct val="15000"/>
            </a:spcAft>
            <a:buChar char="••"/>
          </a:pPr>
          <a:endParaRPr lang="fr-FR" sz="1600" b="1" u="sng" kern="1200" dirty="0">
            <a:solidFill>
              <a:srgbClr val="002060"/>
            </a:solidFill>
          </a:endParaRPr>
        </a:p>
        <a:p>
          <a:pPr marL="171450" lvl="1" indent="-171450" algn="just" defTabSz="711200">
            <a:lnSpc>
              <a:spcPct val="90000"/>
            </a:lnSpc>
            <a:spcBef>
              <a:spcPct val="0"/>
            </a:spcBef>
            <a:spcAft>
              <a:spcPct val="15000"/>
            </a:spcAft>
            <a:buChar char="••"/>
          </a:pPr>
          <a:endParaRPr lang="fr-FR" sz="1600" b="0" kern="1200" dirty="0"/>
        </a:p>
      </dsp:txBody>
      <dsp:txXfrm rot="-5400000">
        <a:off x="2871062" y="252315"/>
        <a:ext cx="4842685" cy="4576983"/>
      </dsp:txXfrm>
    </dsp:sp>
    <dsp:sp modelId="{851C93FC-7029-4571-BD4B-2B3B1F0BCFF4}">
      <dsp:nvSpPr>
        <dsp:cNvPr id="0" name=""/>
        <dsp:cNvSpPr/>
      </dsp:nvSpPr>
      <dsp:spPr>
        <a:xfrm>
          <a:off x="3887" y="2478"/>
          <a:ext cx="2863287" cy="5071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fr-FR" sz="2400" kern="1200" dirty="0" smtClean="0"/>
            <a:t>Thématique 4</a:t>
          </a:r>
          <a:endParaRPr lang="fr-FR" sz="2400" kern="1200" dirty="0"/>
        </a:p>
      </dsp:txBody>
      <dsp:txXfrm>
        <a:off x="143661" y="142252"/>
        <a:ext cx="2583739" cy="47924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0.16506</cdr:x>
      <cdr:y>0.77107</cdr:y>
    </cdr:from>
    <cdr:to>
      <cdr:x>1</cdr:x>
      <cdr:y>1</cdr:y>
    </cdr:to>
    <cdr:sp macro="" textlink="">
      <cdr:nvSpPr>
        <cdr:cNvPr id="2" name="ZoneTexte 1"/>
        <cdr:cNvSpPr txBox="1"/>
      </cdr:nvSpPr>
      <cdr:spPr>
        <a:xfrm xmlns:a="http://schemas.openxmlformats.org/drawingml/2006/main">
          <a:off x="1195285" y="1273981"/>
          <a:ext cx="3775587" cy="3372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A03506-D790-4B36-B567-97B8B4ECD831}" type="datetimeFigureOut">
              <a:rPr lang="fr-FR" smtClean="0"/>
              <a:t>21/10/2019</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756BD3D-0DBB-4D33-853C-D3B21A025B0C}" type="slidenum">
              <a:rPr lang="fr-FR" smtClean="0"/>
              <a:t>‹N°›</a:t>
            </a:fld>
            <a:endParaRPr lang="fr-FR"/>
          </a:p>
        </p:txBody>
      </p:sp>
    </p:spTree>
    <p:extLst>
      <p:ext uri="{BB962C8B-B14F-4D97-AF65-F5344CB8AC3E}">
        <p14:creationId xmlns:p14="http://schemas.microsoft.com/office/powerpoint/2010/main" val="2873760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A0C0C8-9333-4055-A12D-6DBAF072FDC2}" type="datetimeFigureOut">
              <a:rPr lang="fr-FR" smtClean="0"/>
              <a:t>21/10/2019</a:t>
            </a:fld>
            <a:endParaRPr lang="fr-FR" dirty="0"/>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CBC4CFB-3EFC-4585-A9F2-8F7009D24CB9}" type="slidenum">
              <a:rPr lang="fr-FR" smtClean="0"/>
              <a:t>‹N°›</a:t>
            </a:fld>
            <a:endParaRPr lang="fr-FR" dirty="0"/>
          </a:p>
        </p:txBody>
      </p:sp>
    </p:spTree>
    <p:extLst>
      <p:ext uri="{BB962C8B-B14F-4D97-AF65-F5344CB8AC3E}">
        <p14:creationId xmlns:p14="http://schemas.microsoft.com/office/powerpoint/2010/main" val="343230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1</a:t>
            </a:fld>
            <a:endParaRPr lang="fr-FR" dirty="0"/>
          </a:p>
        </p:txBody>
      </p:sp>
    </p:spTree>
    <p:extLst>
      <p:ext uri="{BB962C8B-B14F-4D97-AF65-F5344CB8AC3E}">
        <p14:creationId xmlns:p14="http://schemas.microsoft.com/office/powerpoint/2010/main" val="357166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solidFill>
                  <a:prstClr val="black"/>
                </a:solidFill>
              </a:rPr>
              <a:pPr/>
              <a:t>23</a:t>
            </a:fld>
            <a:endParaRPr lang="fr-FR" dirty="0">
              <a:solidFill>
                <a:prstClr val="black"/>
              </a:solidFill>
            </a:endParaRPr>
          </a:p>
        </p:txBody>
      </p:sp>
    </p:spTree>
    <p:extLst>
      <p:ext uri="{BB962C8B-B14F-4D97-AF65-F5344CB8AC3E}">
        <p14:creationId xmlns:p14="http://schemas.microsoft.com/office/powerpoint/2010/main" val="408492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solidFill>
                  <a:prstClr val="black"/>
                </a:solidFill>
              </a:rPr>
              <a:pPr/>
              <a:t>24</a:t>
            </a:fld>
            <a:endParaRPr lang="fr-FR" dirty="0">
              <a:solidFill>
                <a:prstClr val="black"/>
              </a:solidFill>
            </a:endParaRPr>
          </a:p>
        </p:txBody>
      </p:sp>
    </p:spTree>
    <p:extLst>
      <p:ext uri="{BB962C8B-B14F-4D97-AF65-F5344CB8AC3E}">
        <p14:creationId xmlns:p14="http://schemas.microsoft.com/office/powerpoint/2010/main" val="2062602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solidFill>
                  <a:prstClr val="black"/>
                </a:solidFill>
              </a:rPr>
              <a:pPr/>
              <a:t>29</a:t>
            </a:fld>
            <a:endParaRPr lang="fr-FR" dirty="0">
              <a:solidFill>
                <a:prstClr val="black"/>
              </a:solidFill>
            </a:endParaRPr>
          </a:p>
        </p:txBody>
      </p:sp>
    </p:spTree>
    <p:extLst>
      <p:ext uri="{BB962C8B-B14F-4D97-AF65-F5344CB8AC3E}">
        <p14:creationId xmlns:p14="http://schemas.microsoft.com/office/powerpoint/2010/main" val="176836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30</a:t>
            </a:fld>
            <a:endParaRPr lang="fr-FR" dirty="0"/>
          </a:p>
        </p:txBody>
      </p:sp>
    </p:spTree>
    <p:extLst>
      <p:ext uri="{BB962C8B-B14F-4D97-AF65-F5344CB8AC3E}">
        <p14:creationId xmlns:p14="http://schemas.microsoft.com/office/powerpoint/2010/main" val="99949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31</a:t>
            </a:fld>
            <a:endParaRPr lang="fr-FR" dirty="0"/>
          </a:p>
        </p:txBody>
      </p:sp>
    </p:spTree>
    <p:extLst>
      <p:ext uri="{BB962C8B-B14F-4D97-AF65-F5344CB8AC3E}">
        <p14:creationId xmlns:p14="http://schemas.microsoft.com/office/powerpoint/2010/main" val="54188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solidFill>
                  <a:prstClr val="black"/>
                </a:solidFill>
              </a:rPr>
              <a:pPr/>
              <a:t>39</a:t>
            </a:fld>
            <a:endParaRPr lang="fr-FR" dirty="0">
              <a:solidFill>
                <a:prstClr val="black"/>
              </a:solidFill>
            </a:endParaRPr>
          </a:p>
        </p:txBody>
      </p:sp>
    </p:spTree>
    <p:extLst>
      <p:ext uri="{BB962C8B-B14F-4D97-AF65-F5344CB8AC3E}">
        <p14:creationId xmlns:p14="http://schemas.microsoft.com/office/powerpoint/2010/main" val="4114191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solidFill>
                  <a:prstClr val="black"/>
                </a:solidFill>
              </a:rPr>
              <a:pPr/>
              <a:t>40</a:t>
            </a:fld>
            <a:endParaRPr lang="fr-FR" dirty="0">
              <a:solidFill>
                <a:prstClr val="black"/>
              </a:solidFill>
            </a:endParaRPr>
          </a:p>
        </p:txBody>
      </p:sp>
    </p:spTree>
    <p:extLst>
      <p:ext uri="{BB962C8B-B14F-4D97-AF65-F5344CB8AC3E}">
        <p14:creationId xmlns:p14="http://schemas.microsoft.com/office/powerpoint/2010/main" val="406817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41</a:t>
            </a:fld>
            <a:endParaRPr lang="fr-FR" dirty="0"/>
          </a:p>
        </p:txBody>
      </p:sp>
    </p:spTree>
    <p:extLst>
      <p:ext uri="{BB962C8B-B14F-4D97-AF65-F5344CB8AC3E}">
        <p14:creationId xmlns:p14="http://schemas.microsoft.com/office/powerpoint/2010/main" val="123379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42</a:t>
            </a:fld>
            <a:endParaRPr lang="fr-FR" dirty="0"/>
          </a:p>
        </p:txBody>
      </p:sp>
    </p:spTree>
    <p:extLst>
      <p:ext uri="{BB962C8B-B14F-4D97-AF65-F5344CB8AC3E}">
        <p14:creationId xmlns:p14="http://schemas.microsoft.com/office/powerpoint/2010/main" val="1499385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43</a:t>
            </a:fld>
            <a:endParaRPr lang="fr-FR" dirty="0"/>
          </a:p>
        </p:txBody>
      </p:sp>
    </p:spTree>
    <p:extLst>
      <p:ext uri="{BB962C8B-B14F-4D97-AF65-F5344CB8AC3E}">
        <p14:creationId xmlns:p14="http://schemas.microsoft.com/office/powerpoint/2010/main" val="106938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3</a:t>
            </a:fld>
            <a:endParaRPr lang="fr-FR" dirty="0"/>
          </a:p>
        </p:txBody>
      </p:sp>
    </p:spTree>
    <p:extLst>
      <p:ext uri="{BB962C8B-B14F-4D97-AF65-F5344CB8AC3E}">
        <p14:creationId xmlns:p14="http://schemas.microsoft.com/office/powerpoint/2010/main" val="4010972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44</a:t>
            </a:fld>
            <a:endParaRPr lang="fr-FR" dirty="0"/>
          </a:p>
        </p:txBody>
      </p:sp>
    </p:spTree>
    <p:extLst>
      <p:ext uri="{BB962C8B-B14F-4D97-AF65-F5344CB8AC3E}">
        <p14:creationId xmlns:p14="http://schemas.microsoft.com/office/powerpoint/2010/main" val="15812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46</a:t>
            </a:fld>
            <a:endParaRPr lang="fr-FR" dirty="0"/>
          </a:p>
        </p:txBody>
      </p:sp>
    </p:spTree>
    <p:extLst>
      <p:ext uri="{BB962C8B-B14F-4D97-AF65-F5344CB8AC3E}">
        <p14:creationId xmlns:p14="http://schemas.microsoft.com/office/powerpoint/2010/main" val="3478364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47</a:t>
            </a:fld>
            <a:endParaRPr lang="fr-FR" dirty="0"/>
          </a:p>
        </p:txBody>
      </p:sp>
    </p:spTree>
    <p:extLst>
      <p:ext uri="{BB962C8B-B14F-4D97-AF65-F5344CB8AC3E}">
        <p14:creationId xmlns:p14="http://schemas.microsoft.com/office/powerpoint/2010/main" val="401208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50</a:t>
            </a:fld>
            <a:endParaRPr lang="fr-FR" dirty="0"/>
          </a:p>
        </p:txBody>
      </p:sp>
    </p:spTree>
    <p:extLst>
      <p:ext uri="{BB962C8B-B14F-4D97-AF65-F5344CB8AC3E}">
        <p14:creationId xmlns:p14="http://schemas.microsoft.com/office/powerpoint/2010/main" val="183177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51</a:t>
            </a:fld>
            <a:endParaRPr lang="fr-FR" dirty="0"/>
          </a:p>
        </p:txBody>
      </p:sp>
    </p:spTree>
    <p:extLst>
      <p:ext uri="{BB962C8B-B14F-4D97-AF65-F5344CB8AC3E}">
        <p14:creationId xmlns:p14="http://schemas.microsoft.com/office/powerpoint/2010/main" val="2147927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52</a:t>
            </a:fld>
            <a:endParaRPr lang="fr-FR" dirty="0"/>
          </a:p>
        </p:txBody>
      </p:sp>
    </p:spTree>
    <p:extLst>
      <p:ext uri="{BB962C8B-B14F-4D97-AF65-F5344CB8AC3E}">
        <p14:creationId xmlns:p14="http://schemas.microsoft.com/office/powerpoint/2010/main" val="2162013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53</a:t>
            </a:fld>
            <a:endParaRPr lang="fr-FR" dirty="0"/>
          </a:p>
        </p:txBody>
      </p:sp>
    </p:spTree>
    <p:extLst>
      <p:ext uri="{BB962C8B-B14F-4D97-AF65-F5344CB8AC3E}">
        <p14:creationId xmlns:p14="http://schemas.microsoft.com/office/powerpoint/2010/main" val="1602983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54</a:t>
            </a:fld>
            <a:endParaRPr lang="fr-FR" dirty="0"/>
          </a:p>
        </p:txBody>
      </p:sp>
    </p:spTree>
    <p:extLst>
      <p:ext uri="{BB962C8B-B14F-4D97-AF65-F5344CB8AC3E}">
        <p14:creationId xmlns:p14="http://schemas.microsoft.com/office/powerpoint/2010/main" val="4058404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55</a:t>
            </a:fld>
            <a:endParaRPr lang="fr-FR" dirty="0"/>
          </a:p>
        </p:txBody>
      </p:sp>
    </p:spTree>
    <p:extLst>
      <p:ext uri="{BB962C8B-B14F-4D97-AF65-F5344CB8AC3E}">
        <p14:creationId xmlns:p14="http://schemas.microsoft.com/office/powerpoint/2010/main" val="2405570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58</a:t>
            </a:fld>
            <a:endParaRPr lang="fr-FR" dirty="0"/>
          </a:p>
        </p:txBody>
      </p:sp>
    </p:spTree>
    <p:extLst>
      <p:ext uri="{BB962C8B-B14F-4D97-AF65-F5344CB8AC3E}">
        <p14:creationId xmlns:p14="http://schemas.microsoft.com/office/powerpoint/2010/main" val="2139073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4</a:t>
            </a:fld>
            <a:endParaRPr lang="fr-FR" dirty="0"/>
          </a:p>
        </p:txBody>
      </p:sp>
    </p:spTree>
    <p:extLst>
      <p:ext uri="{BB962C8B-B14F-4D97-AF65-F5344CB8AC3E}">
        <p14:creationId xmlns:p14="http://schemas.microsoft.com/office/powerpoint/2010/main" val="3079076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61</a:t>
            </a:fld>
            <a:endParaRPr lang="fr-FR" dirty="0"/>
          </a:p>
        </p:txBody>
      </p:sp>
    </p:spTree>
    <p:extLst>
      <p:ext uri="{BB962C8B-B14F-4D97-AF65-F5344CB8AC3E}">
        <p14:creationId xmlns:p14="http://schemas.microsoft.com/office/powerpoint/2010/main" val="1607753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64</a:t>
            </a:fld>
            <a:endParaRPr lang="fr-FR" dirty="0"/>
          </a:p>
        </p:txBody>
      </p:sp>
    </p:spTree>
    <p:extLst>
      <p:ext uri="{BB962C8B-B14F-4D97-AF65-F5344CB8AC3E}">
        <p14:creationId xmlns:p14="http://schemas.microsoft.com/office/powerpoint/2010/main" val="2028705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68</a:t>
            </a:fld>
            <a:endParaRPr lang="fr-FR" dirty="0"/>
          </a:p>
        </p:txBody>
      </p:sp>
    </p:spTree>
    <p:extLst>
      <p:ext uri="{BB962C8B-B14F-4D97-AF65-F5344CB8AC3E}">
        <p14:creationId xmlns:p14="http://schemas.microsoft.com/office/powerpoint/2010/main" val="817538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71</a:t>
            </a:fld>
            <a:endParaRPr lang="fr-FR" dirty="0"/>
          </a:p>
        </p:txBody>
      </p:sp>
    </p:spTree>
    <p:extLst>
      <p:ext uri="{BB962C8B-B14F-4D97-AF65-F5344CB8AC3E}">
        <p14:creationId xmlns:p14="http://schemas.microsoft.com/office/powerpoint/2010/main" val="1917945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73</a:t>
            </a:fld>
            <a:endParaRPr lang="fr-FR" dirty="0"/>
          </a:p>
        </p:txBody>
      </p:sp>
    </p:spTree>
    <p:extLst>
      <p:ext uri="{BB962C8B-B14F-4D97-AF65-F5344CB8AC3E}">
        <p14:creationId xmlns:p14="http://schemas.microsoft.com/office/powerpoint/2010/main" val="272215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74</a:t>
            </a:fld>
            <a:endParaRPr lang="fr-FR" dirty="0"/>
          </a:p>
        </p:txBody>
      </p:sp>
    </p:spTree>
    <p:extLst>
      <p:ext uri="{BB962C8B-B14F-4D97-AF65-F5344CB8AC3E}">
        <p14:creationId xmlns:p14="http://schemas.microsoft.com/office/powerpoint/2010/main" val="2144142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76</a:t>
            </a:fld>
            <a:endParaRPr lang="fr-FR" dirty="0"/>
          </a:p>
        </p:txBody>
      </p:sp>
    </p:spTree>
    <p:extLst>
      <p:ext uri="{BB962C8B-B14F-4D97-AF65-F5344CB8AC3E}">
        <p14:creationId xmlns:p14="http://schemas.microsoft.com/office/powerpoint/2010/main" val="3493330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80</a:t>
            </a:fld>
            <a:endParaRPr lang="fr-FR" dirty="0"/>
          </a:p>
        </p:txBody>
      </p:sp>
    </p:spTree>
    <p:extLst>
      <p:ext uri="{BB962C8B-B14F-4D97-AF65-F5344CB8AC3E}">
        <p14:creationId xmlns:p14="http://schemas.microsoft.com/office/powerpoint/2010/main" val="1336947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85</a:t>
            </a:fld>
            <a:endParaRPr lang="fr-FR" dirty="0"/>
          </a:p>
        </p:txBody>
      </p:sp>
    </p:spTree>
    <p:extLst>
      <p:ext uri="{BB962C8B-B14F-4D97-AF65-F5344CB8AC3E}">
        <p14:creationId xmlns:p14="http://schemas.microsoft.com/office/powerpoint/2010/main" val="119461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11</a:t>
            </a:fld>
            <a:endParaRPr lang="fr-FR" dirty="0"/>
          </a:p>
        </p:txBody>
      </p:sp>
    </p:spTree>
    <p:extLst>
      <p:ext uri="{BB962C8B-B14F-4D97-AF65-F5344CB8AC3E}">
        <p14:creationId xmlns:p14="http://schemas.microsoft.com/office/powerpoint/2010/main" val="263416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13</a:t>
            </a:fld>
            <a:endParaRPr lang="fr-FR" dirty="0"/>
          </a:p>
        </p:txBody>
      </p:sp>
    </p:spTree>
    <p:extLst>
      <p:ext uri="{BB962C8B-B14F-4D97-AF65-F5344CB8AC3E}">
        <p14:creationId xmlns:p14="http://schemas.microsoft.com/office/powerpoint/2010/main" val="95395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16</a:t>
            </a:fld>
            <a:endParaRPr lang="fr-FR" dirty="0"/>
          </a:p>
        </p:txBody>
      </p:sp>
    </p:spTree>
    <p:extLst>
      <p:ext uri="{BB962C8B-B14F-4D97-AF65-F5344CB8AC3E}">
        <p14:creationId xmlns:p14="http://schemas.microsoft.com/office/powerpoint/2010/main" val="89664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solidFill>
                  <a:prstClr val="black"/>
                </a:solidFill>
              </a:rPr>
              <a:pPr/>
              <a:t>20</a:t>
            </a:fld>
            <a:endParaRPr lang="fr-FR" dirty="0">
              <a:solidFill>
                <a:prstClr val="black"/>
              </a:solidFill>
            </a:endParaRPr>
          </a:p>
        </p:txBody>
      </p:sp>
    </p:spTree>
    <p:extLst>
      <p:ext uri="{BB962C8B-B14F-4D97-AF65-F5344CB8AC3E}">
        <p14:creationId xmlns:p14="http://schemas.microsoft.com/office/powerpoint/2010/main" val="155771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21</a:t>
            </a:fld>
            <a:endParaRPr lang="fr-FR" dirty="0"/>
          </a:p>
        </p:txBody>
      </p:sp>
    </p:spTree>
    <p:extLst>
      <p:ext uri="{BB962C8B-B14F-4D97-AF65-F5344CB8AC3E}">
        <p14:creationId xmlns:p14="http://schemas.microsoft.com/office/powerpoint/2010/main" val="3458155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22</a:t>
            </a:fld>
            <a:endParaRPr lang="fr-FR" dirty="0"/>
          </a:p>
        </p:txBody>
      </p:sp>
    </p:spTree>
    <p:extLst>
      <p:ext uri="{BB962C8B-B14F-4D97-AF65-F5344CB8AC3E}">
        <p14:creationId xmlns:p14="http://schemas.microsoft.com/office/powerpoint/2010/main" val="3094252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2425700" y="3722107"/>
            <a:ext cx="5575300" cy="393954"/>
          </a:xfrm>
        </p:spPr>
        <p:txBody>
          <a:bodyPr wrap="square" anchor="t" anchorCtr="0">
            <a:spAutoFit/>
          </a:bodyPr>
          <a:lstStyle>
            <a:lvl1pPr algn="l">
              <a:lnSpc>
                <a:spcPct val="80000"/>
              </a:lnSpc>
              <a:defRPr sz="3200" cap="none" baseline="0"/>
            </a:lvl1pPr>
          </a:lstStyle>
          <a:p>
            <a:r>
              <a:rPr lang="fr-FR"/>
              <a:t>Modifiez le style du titre</a:t>
            </a:r>
          </a:p>
        </p:txBody>
      </p:sp>
      <p:sp>
        <p:nvSpPr>
          <p:cNvPr id="3" name="Sous-titre 2"/>
          <p:cNvSpPr>
            <a:spLocks noGrp="1"/>
          </p:cNvSpPr>
          <p:nvPr>
            <p:ph type="subTitle" idx="1" hasCustomPrompt="1"/>
          </p:nvPr>
        </p:nvSpPr>
        <p:spPr>
          <a:xfrm>
            <a:off x="2425700" y="3156010"/>
            <a:ext cx="5575300" cy="276999"/>
          </a:xfrm>
        </p:spPr>
        <p:txBody>
          <a:bodyPr wrap="square">
            <a:spAutoFit/>
          </a:bodyPr>
          <a:lstStyle>
            <a:lvl1pPr marL="0" indent="0" algn="l">
              <a:buNone/>
              <a:defRPr sz="2000" b="1"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SUR-TITRE</a:t>
            </a:r>
          </a:p>
        </p:txBody>
      </p:sp>
      <p:sp>
        <p:nvSpPr>
          <p:cNvPr id="4" name="Espace réservé de la date 3"/>
          <p:cNvSpPr>
            <a:spLocks noGrp="1"/>
          </p:cNvSpPr>
          <p:nvPr>
            <p:ph type="dt" sz="half" idx="10"/>
          </p:nvPr>
        </p:nvSpPr>
        <p:spPr>
          <a:xfrm>
            <a:off x="640556" y="3156010"/>
            <a:ext cx="764382" cy="276999"/>
          </a:xfrm>
        </p:spPr>
        <p:txBody>
          <a:bodyPr/>
          <a:lstStyle>
            <a:lvl1pPr algn="l">
              <a:defRPr cap="all" baseline="0">
                <a:solidFill>
                  <a:schemeClr val="bg2"/>
                </a:solidFill>
              </a:defRPr>
            </a:lvl1pPr>
          </a:lstStyle>
          <a:p>
            <a:r>
              <a:rPr lang="fr-FR" smtClean="0"/>
              <a:t>Septembre 2019</a:t>
            </a:r>
            <a:endParaRPr lang="fr-FR" dirty="0"/>
          </a:p>
        </p:txBody>
      </p:sp>
      <p:cxnSp>
        <p:nvCxnSpPr>
          <p:cNvPr id="10" name="Connecteur droit 9">
            <a:extLst>
              <a:ext uri="{FF2B5EF4-FFF2-40B4-BE49-F238E27FC236}">
                <a16:creationId xmlns:a16="http://schemas.microsoft.com/office/drawing/2014/main" id="{4C762705-E26A-4F07-9CD6-8E6CCC0D0D6E}"/>
              </a:ext>
            </a:extLst>
          </p:cNvPr>
          <p:cNvCxnSpPr/>
          <p:nvPr userDrawn="1"/>
        </p:nvCxnSpPr>
        <p:spPr>
          <a:xfrm>
            <a:off x="2422525" y="3566640"/>
            <a:ext cx="38404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4DC3649A-FB54-4529-999D-B4B6A59DDAD2}"/>
              </a:ext>
            </a:extLst>
          </p:cNvPr>
          <p:cNvPicPr>
            <a:picLocks noChangeAspect="1"/>
          </p:cNvPicPr>
          <p:nvPr userDrawn="1"/>
        </p:nvPicPr>
        <p:blipFill rotWithShape="1">
          <a:blip r:embed="rId2"/>
          <a:srcRect l="24263" t="58789" r="16050"/>
          <a:stretch/>
        </p:blipFill>
        <p:spPr>
          <a:xfrm>
            <a:off x="1353787" y="0"/>
            <a:ext cx="7790213" cy="233252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117508"/>
            <a:ext cx="1485900" cy="1176639"/>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0837" y="6184444"/>
            <a:ext cx="822132" cy="550513"/>
          </a:xfrm>
          <a:prstGeom prst="rect">
            <a:avLst/>
          </a:prstGeom>
        </p:spPr>
      </p:pic>
    </p:spTree>
    <p:extLst>
      <p:ext uri="{BB962C8B-B14F-4D97-AF65-F5344CB8AC3E}">
        <p14:creationId xmlns:p14="http://schemas.microsoft.com/office/powerpoint/2010/main" val="31127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3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2496200" cy="4536000"/>
          </a:xfrm>
        </p:spPr>
        <p:txBody>
          <a:bodyPr/>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texte 13">
            <a:extLst>
              <a:ext uri="{FF2B5EF4-FFF2-40B4-BE49-F238E27FC236}">
                <a16:creationId xmlns:a16="http://schemas.microsoft.com/office/drawing/2014/main" id="{0B9DAF2C-71B6-4682-87A7-8595CAAEC7FB}"/>
              </a:ext>
            </a:extLst>
          </p:cNvPr>
          <p:cNvSpPr>
            <a:spLocks noGrp="1"/>
          </p:cNvSpPr>
          <p:nvPr>
            <p:ph type="body" sz="quarter" idx="14"/>
          </p:nvPr>
        </p:nvSpPr>
        <p:spPr>
          <a:xfrm>
            <a:off x="3332740" y="1511300"/>
            <a:ext cx="2496200" cy="4536000"/>
          </a:xfrm>
        </p:spPr>
        <p:txBody>
          <a:bodyPr/>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5"/>
          </p:nvPr>
        </p:nvSpPr>
        <p:spPr>
          <a:xfrm>
            <a:off x="6219609" y="1511300"/>
            <a:ext cx="2496200" cy="4536000"/>
          </a:xfrm>
        </p:spPr>
        <p:txBody>
          <a:bodyPr/>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33232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095" userDrawn="1">
          <p15:clr>
            <a:srgbClr val="FBAE40"/>
          </p15:clr>
        </p15:guide>
        <p15:guide id="2" pos="391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5256000" cy="4536000"/>
          </a:xfrm>
        </p:spPr>
        <p:txBody>
          <a:bodyPr/>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6096000" y="1511300"/>
            <a:ext cx="3048000" cy="4536000"/>
          </a:xfrm>
          <a:solidFill>
            <a:schemeClr val="bg1">
              <a:lumMod val="95000"/>
            </a:schemeClr>
          </a:solidFill>
        </p:spPr>
        <p:txBody>
          <a:bodyPr lIns="324000" tIns="324000" rIns="324000" bIns="324000"/>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52105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onnes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9" name="Espace réservé du texte 13">
            <a:extLst>
              <a:ext uri="{FF2B5EF4-FFF2-40B4-BE49-F238E27FC236}">
                <a16:creationId xmlns:a16="http://schemas.microsoft.com/office/drawing/2014/main" id="{8B3FC856-525D-41F8-9C5A-FD9C4ED6661B}"/>
              </a:ext>
            </a:extLst>
          </p:cNvPr>
          <p:cNvSpPr>
            <a:spLocks noGrp="1"/>
          </p:cNvSpPr>
          <p:nvPr>
            <p:ph type="body" sz="quarter" idx="15"/>
          </p:nvPr>
        </p:nvSpPr>
        <p:spPr>
          <a:xfrm>
            <a:off x="6215800" y="1511300"/>
            <a:ext cx="2928200" cy="4536000"/>
          </a:xfrm>
          <a:solidFill>
            <a:schemeClr val="bg1">
              <a:lumMod val="95000"/>
            </a:schemeClr>
          </a:solidFill>
        </p:spPr>
        <p:txBody>
          <a:bodyPr lIns="216000" tIns="216000" rIns="216000" bIns="216000"/>
          <a:lstStyle>
            <a:lvl4pPr>
              <a:buSzPct val="65000"/>
              <a:defRPr/>
            </a:lvl4pPr>
            <a:lvl5pPr>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2496200" cy="4536000"/>
          </a:xfrm>
        </p:spPr>
        <p:txBody>
          <a:bodyPr/>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13">
            <a:extLst>
              <a:ext uri="{FF2B5EF4-FFF2-40B4-BE49-F238E27FC236}">
                <a16:creationId xmlns:a16="http://schemas.microsoft.com/office/drawing/2014/main" id="{0B9DAF2C-71B6-4682-87A7-8595CAAEC7FB}"/>
              </a:ext>
            </a:extLst>
          </p:cNvPr>
          <p:cNvSpPr>
            <a:spLocks noGrp="1"/>
          </p:cNvSpPr>
          <p:nvPr>
            <p:ph type="body" sz="quarter" idx="16"/>
          </p:nvPr>
        </p:nvSpPr>
        <p:spPr>
          <a:xfrm>
            <a:off x="3325813" y="1511300"/>
            <a:ext cx="2496200" cy="4536000"/>
          </a:xfrm>
        </p:spPr>
        <p:txBody>
          <a:bodyPr/>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4670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09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Exergue - rouge/blanc">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5256000" cy="4536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6096000" y="1511300"/>
            <a:ext cx="3048000" cy="4536000"/>
          </a:xfrm>
          <a:solidFill>
            <a:schemeClr val="tx2"/>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Tree>
    <p:extLst>
      <p:ext uri="{BB962C8B-B14F-4D97-AF65-F5344CB8AC3E}">
        <p14:creationId xmlns:p14="http://schemas.microsoft.com/office/powerpoint/2010/main" val="21895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Exergue - gris/rou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5256000" cy="4536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6096000" y="1511300"/>
            <a:ext cx="3048000" cy="4536000"/>
          </a:xfrm>
          <a:solidFill>
            <a:schemeClr val="bg1">
              <a:lumMod val="95000"/>
            </a:schemeClr>
          </a:solidFill>
        </p:spPr>
        <p:txBody>
          <a:bodyPr lIns="360000" tIns="360000" rIns="360000" bIns="360000" anchor="ctr" anchorCtr="1"/>
          <a:lstStyle>
            <a:lvl1pPr>
              <a:defRPr sz="2000" i="1">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Exergue - orange/blanc">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5256000" cy="4536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6096000" y="1511300"/>
            <a:ext cx="3048000" cy="4536000"/>
          </a:xfrm>
          <a:solidFill>
            <a:schemeClr val="accent4"/>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2496200" cy="4536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pour une image  3">
            <a:extLst>
              <a:ext uri="{FF2B5EF4-FFF2-40B4-BE49-F238E27FC236}">
                <a16:creationId xmlns:a16="http://schemas.microsoft.com/office/drawing/2014/main" id="{4D6381D0-20AC-42CF-969F-9817C9764A41}"/>
              </a:ext>
            </a:extLst>
          </p:cNvPr>
          <p:cNvSpPr>
            <a:spLocks noGrp="1"/>
          </p:cNvSpPr>
          <p:nvPr>
            <p:ph type="pic" sz="quarter" idx="15"/>
          </p:nvPr>
        </p:nvSpPr>
        <p:spPr>
          <a:xfrm>
            <a:off x="3323800" y="1511300"/>
            <a:ext cx="5820200" cy="4536000"/>
          </a:xfrm>
        </p:spPr>
        <p:txBody>
          <a:bodyPr/>
          <a:lstStyle/>
          <a:p>
            <a:r>
              <a:rPr lang="fr-FR" dirty="0"/>
              <a:t>Cliquez sur l'icône pour ajouter une image</a:t>
            </a:r>
          </a:p>
        </p:txBody>
      </p:sp>
    </p:spTree>
    <p:extLst>
      <p:ext uri="{BB962C8B-B14F-4D97-AF65-F5344CB8AC3E}">
        <p14:creationId xmlns:p14="http://schemas.microsoft.com/office/powerpoint/2010/main" val="373475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 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2496200" cy="4536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3323800" y="1511300"/>
            <a:ext cx="2496200" cy="4536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pour une image  3">
            <a:extLst>
              <a:ext uri="{FF2B5EF4-FFF2-40B4-BE49-F238E27FC236}">
                <a16:creationId xmlns:a16="http://schemas.microsoft.com/office/drawing/2014/main" id="{AEABCE1D-83BA-43FF-982C-915D5F7FBCF6}"/>
              </a:ext>
            </a:extLst>
          </p:cNvPr>
          <p:cNvSpPr>
            <a:spLocks noGrp="1"/>
          </p:cNvSpPr>
          <p:nvPr>
            <p:ph type="pic" sz="quarter" idx="16"/>
          </p:nvPr>
        </p:nvSpPr>
        <p:spPr>
          <a:xfrm>
            <a:off x="6215800" y="1511300"/>
            <a:ext cx="2928200" cy="4536000"/>
          </a:xfrm>
        </p:spPr>
        <p:txBody>
          <a:bodyPr/>
          <a:lstStyle/>
          <a:p>
            <a:r>
              <a:rPr lang="fr-FR" dirty="0"/>
              <a:t>Cliquez sur l'icône pour ajouter une image</a:t>
            </a:r>
          </a:p>
        </p:txBody>
      </p:sp>
    </p:spTree>
    <p:extLst>
      <p:ext uri="{BB962C8B-B14F-4D97-AF65-F5344CB8AC3E}">
        <p14:creationId xmlns:p14="http://schemas.microsoft.com/office/powerpoint/2010/main" val="6267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 texte + encad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4025900"/>
            <a:ext cx="5388200" cy="20214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pour une image  3">
            <a:extLst>
              <a:ext uri="{FF2B5EF4-FFF2-40B4-BE49-F238E27FC236}">
                <a16:creationId xmlns:a16="http://schemas.microsoft.com/office/drawing/2014/main" id="{4D6381D0-20AC-42CF-969F-9817C9764A41}"/>
              </a:ext>
            </a:extLst>
          </p:cNvPr>
          <p:cNvSpPr>
            <a:spLocks noGrp="1"/>
          </p:cNvSpPr>
          <p:nvPr>
            <p:ph type="pic" sz="quarter" idx="15"/>
          </p:nvPr>
        </p:nvSpPr>
        <p:spPr>
          <a:xfrm>
            <a:off x="431800" y="1511300"/>
            <a:ext cx="8712200" cy="2222500"/>
          </a:xfrm>
        </p:spPr>
        <p:txBody>
          <a:bodyPr/>
          <a:lstStyle/>
          <a:p>
            <a:r>
              <a:rPr lang="fr-FR" dirty="0"/>
              <a:t>Cliquez sur l'icône pour ajouter une image</a:t>
            </a:r>
          </a:p>
        </p:txBody>
      </p:sp>
      <p:sp>
        <p:nvSpPr>
          <p:cNvPr id="12" name="Espace réservé du texte 13">
            <a:extLst>
              <a:ext uri="{FF2B5EF4-FFF2-40B4-BE49-F238E27FC236}">
                <a16:creationId xmlns:a16="http://schemas.microsoft.com/office/drawing/2014/main" id="{A4D313CB-5CB2-4C9A-8286-C457569570C8}"/>
              </a:ext>
            </a:extLst>
          </p:cNvPr>
          <p:cNvSpPr>
            <a:spLocks noGrp="1"/>
          </p:cNvSpPr>
          <p:nvPr>
            <p:ph type="body" sz="quarter" idx="16"/>
          </p:nvPr>
        </p:nvSpPr>
        <p:spPr>
          <a:xfrm>
            <a:off x="6215800" y="2882900"/>
            <a:ext cx="2496200" cy="3164400"/>
          </a:xfrm>
          <a:solidFill>
            <a:schemeClr val="bg1">
              <a:lumMod val="95000"/>
            </a:schemeClr>
          </a:solidFill>
        </p:spPr>
        <p:txBody>
          <a:bodyPr lIns="288000" tIns="288000" rIns="288000" bIns="288000" anchor="ctr" anchorCtr="1"/>
          <a:lstStyle>
            <a:lvl1pPr>
              <a:defRPr i="1">
                <a:solidFill>
                  <a:schemeClr val="tx2"/>
                </a:solidFill>
              </a:defRPr>
            </a:lvl1pPr>
          </a:lstStyle>
          <a:p>
            <a:pPr lvl="0"/>
            <a:r>
              <a:rPr lang="fr-FR"/>
              <a:t>Modifier les styles du texte du masque</a:t>
            </a:r>
          </a:p>
        </p:txBody>
      </p:sp>
    </p:spTree>
    <p:extLst>
      <p:ext uri="{BB962C8B-B14F-4D97-AF65-F5344CB8AC3E}">
        <p14:creationId xmlns:p14="http://schemas.microsoft.com/office/powerpoint/2010/main" val="343261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4" name="Espace réservé du tableau 3">
            <a:extLst>
              <a:ext uri="{FF2B5EF4-FFF2-40B4-BE49-F238E27FC236}">
                <a16:creationId xmlns:a16="http://schemas.microsoft.com/office/drawing/2014/main" id="{68DB4065-DF8C-4043-9B17-6ADE486F38B8}"/>
              </a:ext>
            </a:extLst>
          </p:cNvPr>
          <p:cNvSpPr>
            <a:spLocks noGrp="1"/>
          </p:cNvSpPr>
          <p:nvPr>
            <p:ph type="tbl" sz="quarter" idx="14"/>
          </p:nvPr>
        </p:nvSpPr>
        <p:spPr>
          <a:xfrm>
            <a:off x="432000" y="1917922"/>
            <a:ext cx="8280200" cy="4129378"/>
          </a:xfrm>
        </p:spPr>
        <p:txBody>
          <a:bodyPr/>
          <a:lstStyle/>
          <a:p>
            <a:r>
              <a:rPr lang="fr-FR" dirty="0"/>
              <a:t>Cliquez sur l'icône pour ajouter un tableau</a:t>
            </a:r>
          </a:p>
        </p:txBody>
      </p:sp>
      <p:sp>
        <p:nvSpPr>
          <p:cNvPr id="5" name="Espace réservé du texte 4">
            <a:extLst>
              <a:ext uri="{FF2B5EF4-FFF2-40B4-BE49-F238E27FC236}">
                <a16:creationId xmlns:a16="http://schemas.microsoft.com/office/drawing/2014/main" id="{4201F315-9B9D-4C24-BEB3-E37F1CA7512A}"/>
              </a:ext>
            </a:extLst>
          </p:cNvPr>
          <p:cNvSpPr>
            <a:spLocks noGrp="1"/>
          </p:cNvSpPr>
          <p:nvPr>
            <p:ph type="body" sz="quarter" idx="15" hasCustomPrompt="1"/>
          </p:nvPr>
        </p:nvSpPr>
        <p:spPr>
          <a:xfrm>
            <a:off x="432000" y="1512000"/>
            <a:ext cx="5002212" cy="221599"/>
          </a:xfrm>
        </p:spPr>
        <p:txBody>
          <a:bodyPr>
            <a:spAutoFit/>
          </a:bodyPr>
          <a:lstStyle>
            <a:lvl1pPr>
              <a:defRPr sz="1600" b="1" cap="all" baseline="0">
                <a:solidFill>
                  <a:schemeClr val="bg2"/>
                </a:solidFill>
              </a:defRPr>
            </a:lvl1pPr>
          </a:lstStyle>
          <a:p>
            <a:pPr lvl="0"/>
            <a:r>
              <a:rPr lang="fr-FR"/>
              <a:t>Titre du tableau</a:t>
            </a:r>
          </a:p>
        </p:txBody>
      </p:sp>
    </p:spTree>
    <p:extLst>
      <p:ext uri="{BB962C8B-B14F-4D97-AF65-F5344CB8AC3E}">
        <p14:creationId xmlns:p14="http://schemas.microsoft.com/office/powerpoint/2010/main" val="139322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Co-branding">
    <p:spTree>
      <p:nvGrpSpPr>
        <p:cNvPr id="1" name=""/>
        <p:cNvGrpSpPr/>
        <p:nvPr/>
      </p:nvGrpSpPr>
      <p:grpSpPr>
        <a:xfrm>
          <a:off x="0" y="0"/>
          <a:ext cx="0" cy="0"/>
          <a:chOff x="0" y="0"/>
          <a:chExt cx="0" cy="0"/>
        </a:xfrm>
      </p:grpSpPr>
      <p:sp>
        <p:nvSpPr>
          <p:cNvPr id="2" name="Titre 1"/>
          <p:cNvSpPr>
            <a:spLocks noGrp="1"/>
          </p:cNvSpPr>
          <p:nvPr>
            <p:ph type="ctrTitle"/>
          </p:nvPr>
        </p:nvSpPr>
        <p:spPr>
          <a:xfrm>
            <a:off x="2425700" y="3722400"/>
            <a:ext cx="5575300" cy="393954"/>
          </a:xfrm>
        </p:spPr>
        <p:txBody>
          <a:bodyPr wrap="square" anchor="t" anchorCtr="0">
            <a:spAutoFit/>
          </a:bodyPr>
          <a:lstStyle>
            <a:lvl1pPr algn="l">
              <a:lnSpc>
                <a:spcPct val="80000"/>
              </a:lnSpc>
              <a:defRPr sz="3200" cap="none" baseline="0"/>
            </a:lvl1pPr>
          </a:lstStyle>
          <a:p>
            <a:r>
              <a:rPr lang="fr-FR"/>
              <a:t>Modifiez le style du titre</a:t>
            </a:r>
          </a:p>
        </p:txBody>
      </p:sp>
      <p:sp>
        <p:nvSpPr>
          <p:cNvPr id="3" name="Sous-titre 2"/>
          <p:cNvSpPr>
            <a:spLocks noGrp="1"/>
          </p:cNvSpPr>
          <p:nvPr>
            <p:ph type="subTitle" idx="1" hasCustomPrompt="1"/>
          </p:nvPr>
        </p:nvSpPr>
        <p:spPr>
          <a:xfrm>
            <a:off x="2425700" y="3156010"/>
            <a:ext cx="5575300" cy="276999"/>
          </a:xfrm>
        </p:spPr>
        <p:txBody>
          <a:bodyPr wrap="square">
            <a:spAutoFit/>
          </a:bodyPr>
          <a:lstStyle>
            <a:lvl1pPr marL="0" indent="0" algn="l">
              <a:buNone/>
              <a:defRPr sz="2000" b="1"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SUR-TITRE</a:t>
            </a:r>
          </a:p>
        </p:txBody>
      </p:sp>
      <p:sp>
        <p:nvSpPr>
          <p:cNvPr id="4" name="Espace réservé de la date 3"/>
          <p:cNvSpPr>
            <a:spLocks noGrp="1"/>
          </p:cNvSpPr>
          <p:nvPr>
            <p:ph type="dt" sz="half" idx="10"/>
          </p:nvPr>
        </p:nvSpPr>
        <p:spPr>
          <a:xfrm>
            <a:off x="640556" y="3156010"/>
            <a:ext cx="764382" cy="276999"/>
          </a:xfrm>
        </p:spPr>
        <p:txBody>
          <a:bodyPr/>
          <a:lstStyle>
            <a:lvl1pPr algn="l">
              <a:defRPr cap="all" baseline="0">
                <a:solidFill>
                  <a:schemeClr val="bg2"/>
                </a:solidFill>
              </a:defRPr>
            </a:lvl1pPr>
          </a:lstStyle>
          <a:p>
            <a:r>
              <a:rPr lang="fr-FR" smtClean="0"/>
              <a:t>Septembre 2019</a:t>
            </a:r>
            <a:endParaRPr lang="fr-FR" dirty="0"/>
          </a:p>
        </p:txBody>
      </p:sp>
      <p:cxnSp>
        <p:nvCxnSpPr>
          <p:cNvPr id="10" name="Connecteur droit 9">
            <a:extLst>
              <a:ext uri="{FF2B5EF4-FFF2-40B4-BE49-F238E27FC236}">
                <a16:creationId xmlns:a16="http://schemas.microsoft.com/office/drawing/2014/main" id="{4C762705-E26A-4F07-9CD6-8E6CCC0D0D6E}"/>
              </a:ext>
            </a:extLst>
          </p:cNvPr>
          <p:cNvCxnSpPr/>
          <p:nvPr userDrawn="1"/>
        </p:nvCxnSpPr>
        <p:spPr>
          <a:xfrm>
            <a:off x="2422525" y="3566640"/>
            <a:ext cx="38404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4DC3649A-FB54-4529-999D-B4B6A59DDAD2}"/>
              </a:ext>
            </a:extLst>
          </p:cNvPr>
          <p:cNvPicPr>
            <a:picLocks noChangeAspect="1"/>
          </p:cNvPicPr>
          <p:nvPr userDrawn="1"/>
        </p:nvPicPr>
        <p:blipFill rotWithShape="1">
          <a:blip r:embed="rId2"/>
          <a:srcRect l="24263" t="58789" r="16050"/>
          <a:stretch/>
        </p:blipFill>
        <p:spPr>
          <a:xfrm>
            <a:off x="1393849" y="0"/>
            <a:ext cx="7790213" cy="2332522"/>
          </a:xfrm>
          <a:prstGeom prst="rect">
            <a:avLst/>
          </a:prstGeom>
        </p:spPr>
      </p:pic>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117508"/>
            <a:ext cx="1485900" cy="1176639"/>
          </a:xfrm>
          <a:prstGeom prst="rect">
            <a:avLst/>
          </a:prstGeom>
        </p:spPr>
      </p:pic>
      <p:pic>
        <p:nvPicPr>
          <p:cNvPr id="16" name="Imag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0837" y="6184444"/>
            <a:ext cx="822132" cy="550513"/>
          </a:xfrm>
          <a:prstGeom prst="rect">
            <a:avLst/>
          </a:prstGeom>
        </p:spPr>
      </p:pic>
    </p:spTree>
    <p:extLst>
      <p:ext uri="{BB962C8B-B14F-4D97-AF65-F5344CB8AC3E}">
        <p14:creationId xmlns:p14="http://schemas.microsoft.com/office/powerpoint/2010/main" val="21879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2496200" cy="4536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graphique 4">
            <a:extLst>
              <a:ext uri="{FF2B5EF4-FFF2-40B4-BE49-F238E27FC236}">
                <a16:creationId xmlns:a16="http://schemas.microsoft.com/office/drawing/2014/main" id="{50CF9D40-5B9F-4EA5-8226-73A7F766574D}"/>
              </a:ext>
            </a:extLst>
          </p:cNvPr>
          <p:cNvSpPr>
            <a:spLocks noGrp="1"/>
          </p:cNvSpPr>
          <p:nvPr>
            <p:ph type="chart" sz="quarter" idx="16"/>
          </p:nvPr>
        </p:nvSpPr>
        <p:spPr>
          <a:xfrm>
            <a:off x="3323800" y="1511300"/>
            <a:ext cx="5388200" cy="4536000"/>
          </a:xfrm>
        </p:spPr>
        <p:txBody>
          <a:bodyPr/>
          <a:lstStyle/>
          <a:p>
            <a:r>
              <a:rPr lang="fr-FR" dirty="0"/>
              <a:t>Cliquez sur l'icône pour ajouter un graphique</a:t>
            </a:r>
          </a:p>
        </p:txBody>
      </p:sp>
    </p:spTree>
    <p:extLst>
      <p:ext uri="{BB962C8B-B14F-4D97-AF65-F5344CB8AC3E}">
        <p14:creationId xmlns:p14="http://schemas.microsoft.com/office/powerpoint/2010/main" val="72892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 2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4711700"/>
            <a:ext cx="3942200" cy="13716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4770000" y="4711700"/>
            <a:ext cx="3942000" cy="13716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a:extLst>
              <a:ext uri="{FF2B5EF4-FFF2-40B4-BE49-F238E27FC236}">
                <a16:creationId xmlns:a16="http://schemas.microsoft.com/office/drawing/2014/main" id="{B47D9B53-D79D-45CD-B5E2-359E46F786C6}"/>
              </a:ext>
            </a:extLst>
          </p:cNvPr>
          <p:cNvSpPr>
            <a:spLocks noGrp="1"/>
          </p:cNvSpPr>
          <p:nvPr>
            <p:ph type="chart" sz="quarter" idx="15"/>
          </p:nvPr>
        </p:nvSpPr>
        <p:spPr>
          <a:xfrm>
            <a:off x="431800" y="1511300"/>
            <a:ext cx="3942200" cy="2984500"/>
          </a:xfrm>
        </p:spPr>
        <p:txBody>
          <a:bodyPr/>
          <a:lstStyle/>
          <a:p>
            <a:r>
              <a:rPr lang="fr-FR" dirty="0"/>
              <a:t>Cliquez sur l'icône pour ajouter un graphique</a:t>
            </a:r>
          </a:p>
        </p:txBody>
      </p:sp>
      <p:sp>
        <p:nvSpPr>
          <p:cNvPr id="11" name="Espace réservé du graphique 3">
            <a:extLst>
              <a:ext uri="{FF2B5EF4-FFF2-40B4-BE49-F238E27FC236}">
                <a16:creationId xmlns:a16="http://schemas.microsoft.com/office/drawing/2014/main" id="{D3D980B7-57ED-4033-B162-2F159862FEAA}"/>
              </a:ext>
            </a:extLst>
          </p:cNvPr>
          <p:cNvSpPr>
            <a:spLocks noGrp="1"/>
          </p:cNvSpPr>
          <p:nvPr>
            <p:ph type="chart" sz="quarter" idx="16"/>
          </p:nvPr>
        </p:nvSpPr>
        <p:spPr>
          <a:xfrm>
            <a:off x="4770000" y="1511300"/>
            <a:ext cx="3942200" cy="2984500"/>
          </a:xfrm>
        </p:spPr>
        <p:txBody>
          <a:bodyPr/>
          <a:lstStyle/>
          <a:p>
            <a:r>
              <a:rPr lang="fr-FR" dirty="0"/>
              <a:t>Cliquez sur l'icône pour ajouter un graphique</a:t>
            </a:r>
          </a:p>
        </p:txBody>
      </p:sp>
    </p:spTree>
    <p:extLst>
      <p:ext uri="{BB962C8B-B14F-4D97-AF65-F5344CB8AC3E}">
        <p14:creationId xmlns:p14="http://schemas.microsoft.com/office/powerpoint/2010/main" val="40925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4711700"/>
            <a:ext cx="8280400" cy="13716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graphique 3">
            <a:extLst>
              <a:ext uri="{FF2B5EF4-FFF2-40B4-BE49-F238E27FC236}">
                <a16:creationId xmlns:a16="http://schemas.microsoft.com/office/drawing/2014/main" id="{B47D9B53-D79D-45CD-B5E2-359E46F786C6}"/>
              </a:ext>
            </a:extLst>
          </p:cNvPr>
          <p:cNvSpPr>
            <a:spLocks noGrp="1"/>
          </p:cNvSpPr>
          <p:nvPr>
            <p:ph type="chart" sz="quarter" idx="15"/>
          </p:nvPr>
        </p:nvSpPr>
        <p:spPr>
          <a:xfrm>
            <a:off x="431800" y="1511300"/>
            <a:ext cx="2496200" cy="2984500"/>
          </a:xfrm>
        </p:spPr>
        <p:txBody>
          <a:bodyPr/>
          <a:lstStyle/>
          <a:p>
            <a:r>
              <a:rPr lang="fr-FR" dirty="0"/>
              <a:t>Cliquez sur l'icône pour ajouter un graphique</a:t>
            </a:r>
          </a:p>
        </p:txBody>
      </p:sp>
      <p:sp>
        <p:nvSpPr>
          <p:cNvPr id="11" name="Espace réservé du graphique 3">
            <a:extLst>
              <a:ext uri="{FF2B5EF4-FFF2-40B4-BE49-F238E27FC236}">
                <a16:creationId xmlns:a16="http://schemas.microsoft.com/office/drawing/2014/main" id="{D3D980B7-57ED-4033-B162-2F159862FEAA}"/>
              </a:ext>
            </a:extLst>
          </p:cNvPr>
          <p:cNvSpPr>
            <a:spLocks noGrp="1"/>
          </p:cNvSpPr>
          <p:nvPr>
            <p:ph type="chart" sz="quarter" idx="16"/>
          </p:nvPr>
        </p:nvSpPr>
        <p:spPr>
          <a:xfrm>
            <a:off x="3323800" y="1511300"/>
            <a:ext cx="2496200" cy="2984500"/>
          </a:xfrm>
        </p:spPr>
        <p:txBody>
          <a:bodyPr/>
          <a:lstStyle/>
          <a:p>
            <a:r>
              <a:rPr lang="fr-FR" dirty="0"/>
              <a:t>Cliquez sur l'icône pour ajouter un graphique</a:t>
            </a:r>
          </a:p>
        </p:txBody>
      </p:sp>
      <p:sp>
        <p:nvSpPr>
          <p:cNvPr id="16" name="Espace réservé du graphique 3">
            <a:extLst>
              <a:ext uri="{FF2B5EF4-FFF2-40B4-BE49-F238E27FC236}">
                <a16:creationId xmlns:a16="http://schemas.microsoft.com/office/drawing/2014/main" id="{2FF6D759-4CF8-4E0A-AD95-48823E0D2C8D}"/>
              </a:ext>
            </a:extLst>
          </p:cNvPr>
          <p:cNvSpPr>
            <a:spLocks noGrp="1"/>
          </p:cNvSpPr>
          <p:nvPr>
            <p:ph type="chart" sz="quarter" idx="19"/>
          </p:nvPr>
        </p:nvSpPr>
        <p:spPr>
          <a:xfrm>
            <a:off x="6215800" y="1511300"/>
            <a:ext cx="2496200" cy="2984500"/>
          </a:xfrm>
        </p:spPr>
        <p:txBody>
          <a:bodyPr/>
          <a:lstStyle/>
          <a:p>
            <a:r>
              <a:rPr lang="fr-FR" dirty="0"/>
              <a:t>Cliquez sur l'icône pour ajouter un graphique</a:t>
            </a:r>
          </a:p>
        </p:txBody>
      </p:sp>
    </p:spTree>
    <p:extLst>
      <p:ext uri="{BB962C8B-B14F-4D97-AF65-F5344CB8AC3E}">
        <p14:creationId xmlns:p14="http://schemas.microsoft.com/office/powerpoint/2010/main" val="386618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Équipe 4 pers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1620000"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17" name="Espace réservé du texte 13">
            <a:extLst>
              <a:ext uri="{FF2B5EF4-FFF2-40B4-BE49-F238E27FC236}">
                <a16:creationId xmlns:a16="http://schemas.microsoft.com/office/drawing/2014/main" id="{1F902D5B-27EA-4965-ABB1-CF0769D81BCC}"/>
              </a:ext>
            </a:extLst>
          </p:cNvPr>
          <p:cNvSpPr>
            <a:spLocks noGrp="1"/>
          </p:cNvSpPr>
          <p:nvPr>
            <p:ph type="body" sz="quarter" idx="14"/>
          </p:nvPr>
        </p:nvSpPr>
        <p:spPr>
          <a:xfrm>
            <a:off x="3522210"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18" name="Espace réservé du texte 13">
            <a:extLst>
              <a:ext uri="{FF2B5EF4-FFF2-40B4-BE49-F238E27FC236}">
                <a16:creationId xmlns:a16="http://schemas.microsoft.com/office/drawing/2014/main" id="{06C4E8A5-4FBA-4BE0-B44D-C54DFF099794}"/>
              </a:ext>
            </a:extLst>
          </p:cNvPr>
          <p:cNvSpPr>
            <a:spLocks noGrp="1"/>
          </p:cNvSpPr>
          <p:nvPr>
            <p:ph type="body" sz="quarter" idx="15"/>
          </p:nvPr>
        </p:nvSpPr>
        <p:spPr>
          <a:xfrm>
            <a:off x="5424420"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19" name="Espace réservé du texte 13">
            <a:extLst>
              <a:ext uri="{FF2B5EF4-FFF2-40B4-BE49-F238E27FC236}">
                <a16:creationId xmlns:a16="http://schemas.microsoft.com/office/drawing/2014/main" id="{9541E0BD-D1BA-4517-B8A1-78E78B01D895}"/>
              </a:ext>
            </a:extLst>
          </p:cNvPr>
          <p:cNvSpPr>
            <a:spLocks noGrp="1"/>
          </p:cNvSpPr>
          <p:nvPr>
            <p:ph type="body" sz="quarter" idx="16"/>
          </p:nvPr>
        </p:nvSpPr>
        <p:spPr>
          <a:xfrm>
            <a:off x="7326629"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7" name="Espace réservé pour une image  6">
            <a:extLst>
              <a:ext uri="{FF2B5EF4-FFF2-40B4-BE49-F238E27FC236}">
                <a16:creationId xmlns:a16="http://schemas.microsoft.com/office/drawing/2014/main" id="{121853ED-7976-46C8-B05C-0F96FAB69CF9}"/>
              </a:ext>
            </a:extLst>
          </p:cNvPr>
          <p:cNvSpPr>
            <a:spLocks noGrp="1" noChangeAspect="1"/>
          </p:cNvSpPr>
          <p:nvPr>
            <p:ph type="pic" sz="quarter" idx="17"/>
          </p:nvPr>
        </p:nvSpPr>
        <p:spPr>
          <a:xfrm>
            <a:off x="1440000" y="1492112"/>
            <a:ext cx="720000" cy="720000"/>
          </a:xfrm>
          <a:prstGeom prst="ellipse">
            <a:avLst/>
          </a:prstGeom>
        </p:spPr>
        <p:txBody>
          <a:bodyPr/>
          <a:lstStyle/>
          <a:p>
            <a:r>
              <a:rPr lang="fr-FR" dirty="0"/>
              <a:t>Cliquez sur l'icône pour ajouter une image</a:t>
            </a:r>
          </a:p>
        </p:txBody>
      </p:sp>
      <p:sp>
        <p:nvSpPr>
          <p:cNvPr id="20" name="Espace réservé pour une image  6">
            <a:extLst>
              <a:ext uri="{FF2B5EF4-FFF2-40B4-BE49-F238E27FC236}">
                <a16:creationId xmlns:a16="http://schemas.microsoft.com/office/drawing/2014/main" id="{CCB83161-BE41-4503-9D98-393D3B09843F}"/>
              </a:ext>
            </a:extLst>
          </p:cNvPr>
          <p:cNvSpPr>
            <a:spLocks noGrp="1" noChangeAspect="1"/>
          </p:cNvSpPr>
          <p:nvPr>
            <p:ph type="pic" sz="quarter" idx="18"/>
          </p:nvPr>
        </p:nvSpPr>
        <p:spPr>
          <a:xfrm>
            <a:off x="3340800" y="1492112"/>
            <a:ext cx="720000" cy="720000"/>
          </a:xfrm>
          <a:prstGeom prst="ellipse">
            <a:avLst/>
          </a:prstGeom>
        </p:spPr>
        <p:txBody>
          <a:bodyPr/>
          <a:lstStyle/>
          <a:p>
            <a:r>
              <a:rPr lang="fr-FR" dirty="0"/>
              <a:t>Cliquez sur l'icône pour ajouter une image</a:t>
            </a:r>
          </a:p>
        </p:txBody>
      </p:sp>
      <p:sp>
        <p:nvSpPr>
          <p:cNvPr id="21" name="Espace réservé pour une image  6">
            <a:extLst>
              <a:ext uri="{FF2B5EF4-FFF2-40B4-BE49-F238E27FC236}">
                <a16:creationId xmlns:a16="http://schemas.microsoft.com/office/drawing/2014/main" id="{F99588E8-BE6F-4C19-A5E7-6DC207EC34AA}"/>
              </a:ext>
            </a:extLst>
          </p:cNvPr>
          <p:cNvSpPr>
            <a:spLocks noGrp="1" noChangeAspect="1"/>
          </p:cNvSpPr>
          <p:nvPr>
            <p:ph type="pic" sz="quarter" idx="19"/>
          </p:nvPr>
        </p:nvSpPr>
        <p:spPr>
          <a:xfrm>
            <a:off x="5245200" y="1492112"/>
            <a:ext cx="720000" cy="720000"/>
          </a:xfrm>
          <a:prstGeom prst="ellipse">
            <a:avLst/>
          </a:prstGeom>
        </p:spPr>
        <p:txBody>
          <a:bodyPr/>
          <a:lstStyle/>
          <a:p>
            <a:r>
              <a:rPr lang="fr-FR" dirty="0"/>
              <a:t>Cliquez sur l'icône pour ajouter une image</a:t>
            </a:r>
          </a:p>
        </p:txBody>
      </p:sp>
      <p:sp>
        <p:nvSpPr>
          <p:cNvPr id="22" name="Espace réservé pour une image  6">
            <a:extLst>
              <a:ext uri="{FF2B5EF4-FFF2-40B4-BE49-F238E27FC236}">
                <a16:creationId xmlns:a16="http://schemas.microsoft.com/office/drawing/2014/main" id="{D5E3FEBB-1722-4437-84DA-8A684EF0C9D2}"/>
              </a:ext>
            </a:extLst>
          </p:cNvPr>
          <p:cNvSpPr>
            <a:spLocks noGrp="1" noChangeAspect="1"/>
          </p:cNvSpPr>
          <p:nvPr>
            <p:ph type="pic" sz="quarter" idx="20"/>
          </p:nvPr>
        </p:nvSpPr>
        <p:spPr>
          <a:xfrm>
            <a:off x="7146000" y="1492112"/>
            <a:ext cx="720000" cy="720000"/>
          </a:xfrm>
          <a:prstGeom prst="ellipse">
            <a:avLst/>
          </a:prstGeom>
        </p:spPr>
        <p:txBody>
          <a:bodyPr/>
          <a:lstStyle/>
          <a:p>
            <a:r>
              <a:rPr lang="fr-FR" dirty="0"/>
              <a:t>Cliquez sur l'icône pour ajouter une image</a:t>
            </a:r>
          </a:p>
        </p:txBody>
      </p:sp>
    </p:spTree>
    <p:extLst>
      <p:ext uri="{BB962C8B-B14F-4D97-AF65-F5344CB8AC3E}">
        <p14:creationId xmlns:p14="http://schemas.microsoft.com/office/powerpoint/2010/main" val="32904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V détaill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1620000"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16" name="Espace réservé pour une image  6">
            <a:extLst>
              <a:ext uri="{FF2B5EF4-FFF2-40B4-BE49-F238E27FC236}">
                <a16:creationId xmlns:a16="http://schemas.microsoft.com/office/drawing/2014/main" id="{121853ED-7976-46C8-B05C-0F96FAB69CF9}"/>
              </a:ext>
            </a:extLst>
          </p:cNvPr>
          <p:cNvSpPr>
            <a:spLocks noGrp="1" noChangeAspect="1"/>
          </p:cNvSpPr>
          <p:nvPr>
            <p:ph type="pic" sz="quarter" idx="17"/>
          </p:nvPr>
        </p:nvSpPr>
        <p:spPr>
          <a:xfrm>
            <a:off x="1440000" y="1492112"/>
            <a:ext cx="720000" cy="720000"/>
          </a:xfrm>
          <a:prstGeom prst="ellipse">
            <a:avLst/>
          </a:prstGeom>
        </p:spPr>
        <p:txBody>
          <a:bodyPr/>
          <a:lstStyle/>
          <a:p>
            <a:r>
              <a:rPr lang="fr-FR" dirty="0"/>
              <a:t>Cliquez sur l'icône pour ajouter une image</a:t>
            </a:r>
          </a:p>
        </p:txBody>
      </p:sp>
      <p:sp>
        <p:nvSpPr>
          <p:cNvPr id="4" name="Espace réservé du texte 3"/>
          <p:cNvSpPr>
            <a:spLocks noGrp="1"/>
          </p:cNvSpPr>
          <p:nvPr>
            <p:ph type="body" sz="quarter" idx="18"/>
          </p:nvPr>
        </p:nvSpPr>
        <p:spPr>
          <a:xfrm>
            <a:off x="3471863" y="1492250"/>
            <a:ext cx="5495925" cy="49387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8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Équipe 3 pers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1620000"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17" name="Espace réservé du texte 13">
            <a:extLst>
              <a:ext uri="{FF2B5EF4-FFF2-40B4-BE49-F238E27FC236}">
                <a16:creationId xmlns:a16="http://schemas.microsoft.com/office/drawing/2014/main" id="{1F902D5B-27EA-4965-ABB1-CF0769D81BCC}"/>
              </a:ext>
            </a:extLst>
          </p:cNvPr>
          <p:cNvSpPr>
            <a:spLocks noGrp="1"/>
          </p:cNvSpPr>
          <p:nvPr>
            <p:ph type="body" sz="quarter" idx="14"/>
          </p:nvPr>
        </p:nvSpPr>
        <p:spPr>
          <a:xfrm>
            <a:off x="3522210"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18" name="Espace réservé du texte 13">
            <a:extLst>
              <a:ext uri="{FF2B5EF4-FFF2-40B4-BE49-F238E27FC236}">
                <a16:creationId xmlns:a16="http://schemas.microsoft.com/office/drawing/2014/main" id="{06C4E8A5-4FBA-4BE0-B44D-C54DFF099794}"/>
              </a:ext>
            </a:extLst>
          </p:cNvPr>
          <p:cNvSpPr>
            <a:spLocks noGrp="1"/>
          </p:cNvSpPr>
          <p:nvPr>
            <p:ph type="body" sz="quarter" idx="15"/>
          </p:nvPr>
        </p:nvSpPr>
        <p:spPr>
          <a:xfrm>
            <a:off x="5424420"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7" name="Espace réservé pour une image  6">
            <a:extLst>
              <a:ext uri="{FF2B5EF4-FFF2-40B4-BE49-F238E27FC236}">
                <a16:creationId xmlns:a16="http://schemas.microsoft.com/office/drawing/2014/main" id="{121853ED-7976-46C8-B05C-0F96FAB69CF9}"/>
              </a:ext>
            </a:extLst>
          </p:cNvPr>
          <p:cNvSpPr>
            <a:spLocks noGrp="1" noChangeAspect="1"/>
          </p:cNvSpPr>
          <p:nvPr>
            <p:ph type="pic" sz="quarter" idx="17"/>
          </p:nvPr>
        </p:nvSpPr>
        <p:spPr>
          <a:xfrm>
            <a:off x="1440000" y="1492112"/>
            <a:ext cx="720000" cy="720000"/>
          </a:xfrm>
          <a:prstGeom prst="ellipse">
            <a:avLst/>
          </a:prstGeom>
        </p:spPr>
        <p:txBody>
          <a:bodyPr/>
          <a:lstStyle/>
          <a:p>
            <a:r>
              <a:rPr lang="fr-FR" dirty="0"/>
              <a:t>Cliquez sur l'icône pour ajouter une image</a:t>
            </a:r>
          </a:p>
        </p:txBody>
      </p:sp>
      <p:sp>
        <p:nvSpPr>
          <p:cNvPr id="20" name="Espace réservé pour une image  6">
            <a:extLst>
              <a:ext uri="{FF2B5EF4-FFF2-40B4-BE49-F238E27FC236}">
                <a16:creationId xmlns:a16="http://schemas.microsoft.com/office/drawing/2014/main" id="{CCB83161-BE41-4503-9D98-393D3B09843F}"/>
              </a:ext>
            </a:extLst>
          </p:cNvPr>
          <p:cNvSpPr>
            <a:spLocks noGrp="1" noChangeAspect="1"/>
          </p:cNvSpPr>
          <p:nvPr>
            <p:ph type="pic" sz="quarter" idx="18"/>
          </p:nvPr>
        </p:nvSpPr>
        <p:spPr>
          <a:xfrm>
            <a:off x="3340800" y="1492112"/>
            <a:ext cx="720000" cy="720000"/>
          </a:xfrm>
          <a:prstGeom prst="ellipse">
            <a:avLst/>
          </a:prstGeom>
        </p:spPr>
        <p:txBody>
          <a:bodyPr/>
          <a:lstStyle/>
          <a:p>
            <a:r>
              <a:rPr lang="fr-FR" dirty="0"/>
              <a:t>Cliquez sur l'icône pour ajouter une image</a:t>
            </a:r>
          </a:p>
        </p:txBody>
      </p:sp>
      <p:sp>
        <p:nvSpPr>
          <p:cNvPr id="21" name="Espace réservé pour une image  6">
            <a:extLst>
              <a:ext uri="{FF2B5EF4-FFF2-40B4-BE49-F238E27FC236}">
                <a16:creationId xmlns:a16="http://schemas.microsoft.com/office/drawing/2014/main" id="{F99588E8-BE6F-4C19-A5E7-6DC207EC34AA}"/>
              </a:ext>
            </a:extLst>
          </p:cNvPr>
          <p:cNvSpPr>
            <a:spLocks noGrp="1" noChangeAspect="1"/>
          </p:cNvSpPr>
          <p:nvPr>
            <p:ph type="pic" sz="quarter" idx="19"/>
          </p:nvPr>
        </p:nvSpPr>
        <p:spPr>
          <a:xfrm>
            <a:off x="5245200" y="1492112"/>
            <a:ext cx="720000" cy="720000"/>
          </a:xfrm>
          <a:prstGeom prst="ellipse">
            <a:avLst/>
          </a:prstGeom>
        </p:spPr>
        <p:txBody>
          <a:bodyPr/>
          <a:lstStyle/>
          <a:p>
            <a:r>
              <a:rPr lang="fr-FR" dirty="0"/>
              <a:t>Cliquez sur l'icône pour ajouter une image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Équipe 2 pers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2876044"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17" name="Espace réservé du texte 13">
            <a:extLst>
              <a:ext uri="{FF2B5EF4-FFF2-40B4-BE49-F238E27FC236}">
                <a16:creationId xmlns:a16="http://schemas.microsoft.com/office/drawing/2014/main" id="{1F902D5B-27EA-4965-ABB1-CF0769D81BCC}"/>
              </a:ext>
            </a:extLst>
          </p:cNvPr>
          <p:cNvSpPr>
            <a:spLocks noGrp="1"/>
          </p:cNvSpPr>
          <p:nvPr>
            <p:ph type="body" sz="quarter" idx="14"/>
          </p:nvPr>
        </p:nvSpPr>
        <p:spPr>
          <a:xfrm>
            <a:off x="4778254" y="2340000"/>
            <a:ext cx="1620000" cy="3291400"/>
          </a:xfrm>
        </p:spPr>
        <p:txBody>
          <a:bodyPr/>
          <a:lstStyle>
            <a:lvl1pPr>
              <a:defRPr sz="1600" b="1" cap="all" baseline="0">
                <a:solidFill>
                  <a:schemeClr val="tx2"/>
                </a:solidFill>
              </a:defRPr>
            </a:lvl1pPr>
            <a:lvl2pPr>
              <a:spcBef>
                <a:spcPts val="900"/>
              </a:spcBef>
              <a:defRPr sz="1200" cap="none" baseline="0">
                <a:solidFill>
                  <a:schemeClr val="bg2"/>
                </a:solidFill>
              </a:defRPr>
            </a:lvl2pPr>
            <a:lvl3pPr>
              <a:defRPr sz="1200"/>
            </a:lvl3pPr>
          </a:lstStyle>
          <a:p>
            <a:pPr lvl="0"/>
            <a:r>
              <a:rPr lang="fr-FR"/>
              <a:t>Modifier les styles du texte du masque</a:t>
            </a:r>
          </a:p>
          <a:p>
            <a:pPr lvl="1"/>
            <a:r>
              <a:rPr lang="fr-FR"/>
              <a:t>Deuxième niveau</a:t>
            </a:r>
          </a:p>
          <a:p>
            <a:pPr lvl="2"/>
            <a:r>
              <a:rPr lang="fr-FR"/>
              <a:t>Troisième niveau</a:t>
            </a:r>
          </a:p>
        </p:txBody>
      </p:sp>
      <p:sp>
        <p:nvSpPr>
          <p:cNvPr id="7" name="Espace réservé pour une image  6">
            <a:extLst>
              <a:ext uri="{FF2B5EF4-FFF2-40B4-BE49-F238E27FC236}">
                <a16:creationId xmlns:a16="http://schemas.microsoft.com/office/drawing/2014/main" id="{121853ED-7976-46C8-B05C-0F96FAB69CF9}"/>
              </a:ext>
            </a:extLst>
          </p:cNvPr>
          <p:cNvSpPr>
            <a:spLocks noGrp="1" noChangeAspect="1"/>
          </p:cNvSpPr>
          <p:nvPr>
            <p:ph type="pic" sz="quarter" idx="17"/>
          </p:nvPr>
        </p:nvSpPr>
        <p:spPr>
          <a:xfrm>
            <a:off x="2696044" y="1492112"/>
            <a:ext cx="720000" cy="720000"/>
          </a:xfrm>
          <a:prstGeom prst="ellipse">
            <a:avLst/>
          </a:prstGeom>
        </p:spPr>
        <p:txBody>
          <a:bodyPr/>
          <a:lstStyle/>
          <a:p>
            <a:r>
              <a:rPr lang="fr-FR" dirty="0"/>
              <a:t>Cliquez sur l'icône pour ajouter une image</a:t>
            </a:r>
          </a:p>
        </p:txBody>
      </p:sp>
      <p:sp>
        <p:nvSpPr>
          <p:cNvPr id="20" name="Espace réservé pour une image  6">
            <a:extLst>
              <a:ext uri="{FF2B5EF4-FFF2-40B4-BE49-F238E27FC236}">
                <a16:creationId xmlns:a16="http://schemas.microsoft.com/office/drawing/2014/main" id="{CCB83161-BE41-4503-9D98-393D3B09843F}"/>
              </a:ext>
            </a:extLst>
          </p:cNvPr>
          <p:cNvSpPr>
            <a:spLocks noGrp="1" noChangeAspect="1"/>
          </p:cNvSpPr>
          <p:nvPr>
            <p:ph type="pic" sz="quarter" idx="18"/>
          </p:nvPr>
        </p:nvSpPr>
        <p:spPr>
          <a:xfrm>
            <a:off x="4596844" y="1492112"/>
            <a:ext cx="720000" cy="720000"/>
          </a:xfrm>
          <a:prstGeom prst="ellipse">
            <a:avLst/>
          </a:prstGeom>
        </p:spPr>
        <p:txBody>
          <a:bodyPr/>
          <a:lstStyle/>
          <a:p>
            <a:r>
              <a:rPr lang="fr-FR" dirty="0"/>
              <a:t>Cliquez sur l'icône pour ajouter une image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comments">
    <p:spTree>
      <p:nvGrpSpPr>
        <p:cNvPr id="1" name=""/>
        <p:cNvGrpSpPr/>
        <p:nvPr/>
      </p:nvGrpSpPr>
      <p:grpSpPr>
        <a:xfrm>
          <a:off x="0" y="0"/>
          <a:ext cx="0" cy="0"/>
          <a:chOff x="0" y="0"/>
          <a:chExt cx="0" cy="0"/>
        </a:xfrm>
      </p:grpSpPr>
      <p:sp>
        <p:nvSpPr>
          <p:cNvPr id="11" name="Content Placeholder 2"/>
          <p:cNvSpPr txBox="1">
            <a:spLocks/>
          </p:cNvSpPr>
          <p:nvPr userDrawn="1"/>
        </p:nvSpPr>
        <p:spPr>
          <a:xfrm>
            <a:off x="-88792" y="309492"/>
            <a:ext cx="6341458" cy="1323439"/>
          </a:xfrm>
          <a:prstGeom prst="rect">
            <a:avLst/>
          </a:prstGeom>
        </p:spPr>
        <p:txBody>
          <a:bodyPr wrap="square">
            <a:spAutoFit/>
          </a:bodyPr>
          <a:lstStyle>
            <a:lvl1pPr marL="257175" indent="-257175" algn="l" rtl="0" eaLnBrk="0" fontAlgn="base" hangingPunct="0">
              <a:spcBef>
                <a:spcPct val="20000"/>
              </a:spcBef>
              <a:spcAft>
                <a:spcPct val="0"/>
              </a:spcAft>
              <a:defRPr sz="1500">
                <a:solidFill>
                  <a:schemeClr val="tx1"/>
                </a:solidFill>
                <a:latin typeface="Calibri" pitchFamily="34" charset="0"/>
                <a:ea typeface="ＭＳ Ｐゴシック" pitchFamily="34" charset="-128"/>
                <a:cs typeface="Calibri" pitchFamily="34" charset="0"/>
              </a:defRPr>
            </a:lvl1pPr>
            <a:lvl2pPr marL="557213" indent="-214313" algn="l" rtl="0" eaLnBrk="0" fontAlgn="base" hangingPunct="0">
              <a:spcBef>
                <a:spcPct val="20000"/>
              </a:spcBef>
              <a:spcAft>
                <a:spcPct val="0"/>
              </a:spcAft>
              <a:buChar char="–"/>
              <a:defRPr>
                <a:solidFill>
                  <a:schemeClr val="tx1"/>
                </a:solidFill>
                <a:latin typeface="Calibri" pitchFamily="34" charset="0"/>
                <a:ea typeface="ＭＳ Ｐゴシック" pitchFamily="34" charset="-128"/>
                <a:cs typeface="Calibri" pitchFamily="34" charset="0"/>
              </a:defRPr>
            </a:lvl2pPr>
            <a:lvl3pPr marL="857250" indent="-171450" algn="l" rtl="0" eaLnBrk="0" fontAlgn="base" hangingPunct="0">
              <a:spcBef>
                <a:spcPct val="20000"/>
              </a:spcBef>
              <a:spcAft>
                <a:spcPct val="0"/>
              </a:spcAft>
              <a:buChar char="•"/>
              <a:defRPr sz="1200">
                <a:solidFill>
                  <a:schemeClr val="tx1"/>
                </a:solidFill>
                <a:latin typeface="Calibri" pitchFamily="34" charset="0"/>
                <a:ea typeface="ＭＳ Ｐゴシック" pitchFamily="34" charset="-128"/>
                <a:cs typeface="Calibri" pitchFamily="34" charset="0"/>
              </a:defRPr>
            </a:lvl3pPr>
            <a:lvl4pPr marL="1200150" indent="-171450" algn="l" rtl="0" eaLnBrk="0" fontAlgn="base" hangingPunct="0">
              <a:spcBef>
                <a:spcPct val="20000"/>
              </a:spcBef>
              <a:spcAft>
                <a:spcPct val="0"/>
              </a:spcAft>
              <a:buChar char="–"/>
              <a:defRPr sz="1050">
                <a:solidFill>
                  <a:schemeClr val="tx1"/>
                </a:solidFill>
                <a:latin typeface="Calibri" pitchFamily="34" charset="0"/>
                <a:ea typeface="ＭＳ Ｐゴシック" pitchFamily="34" charset="-128"/>
                <a:cs typeface="Calibri" pitchFamily="34" charset="0"/>
              </a:defRPr>
            </a:lvl4pPr>
            <a:lvl5pPr marL="1543050" indent="-171450" algn="l" rtl="0" eaLnBrk="0" fontAlgn="base" hangingPunct="0">
              <a:spcBef>
                <a:spcPct val="20000"/>
              </a:spcBef>
              <a:spcAft>
                <a:spcPct val="0"/>
              </a:spcAft>
              <a:buChar char="»"/>
              <a:defRPr sz="900">
                <a:solidFill>
                  <a:schemeClr val="tx1"/>
                </a:solidFill>
                <a:latin typeface="Calibri" pitchFamily="34" charset="0"/>
                <a:ea typeface="ＭＳ Ｐゴシック" pitchFamily="34" charset="-128"/>
                <a:cs typeface="Calibri" pitchFamily="34" charset="0"/>
              </a:defRPr>
            </a:lvl5pPr>
            <a:lvl6pPr marL="1885950" indent="-171450" algn="l" rtl="0" fontAlgn="base">
              <a:spcBef>
                <a:spcPct val="20000"/>
              </a:spcBef>
              <a:spcAft>
                <a:spcPct val="0"/>
              </a:spcAft>
              <a:buChar char="»"/>
              <a:defRPr sz="900">
                <a:solidFill>
                  <a:schemeClr val="tx1"/>
                </a:solidFill>
                <a:latin typeface="+mn-lt"/>
                <a:ea typeface="+mn-ea"/>
              </a:defRPr>
            </a:lvl6pPr>
            <a:lvl7pPr marL="2228850" indent="-171450" algn="l" rtl="0" fontAlgn="base">
              <a:spcBef>
                <a:spcPct val="20000"/>
              </a:spcBef>
              <a:spcAft>
                <a:spcPct val="0"/>
              </a:spcAft>
              <a:buChar char="»"/>
              <a:defRPr sz="900">
                <a:solidFill>
                  <a:schemeClr val="tx1"/>
                </a:solidFill>
                <a:latin typeface="+mn-lt"/>
                <a:ea typeface="+mn-ea"/>
              </a:defRPr>
            </a:lvl7pPr>
            <a:lvl8pPr marL="2571750" indent="-171450" algn="l" rtl="0" fontAlgn="base">
              <a:spcBef>
                <a:spcPct val="20000"/>
              </a:spcBef>
              <a:spcAft>
                <a:spcPct val="0"/>
              </a:spcAft>
              <a:buChar char="»"/>
              <a:defRPr sz="900">
                <a:solidFill>
                  <a:schemeClr val="tx1"/>
                </a:solidFill>
                <a:latin typeface="+mn-lt"/>
                <a:ea typeface="+mn-ea"/>
              </a:defRPr>
            </a:lvl8pPr>
            <a:lvl9pPr marL="2914650" indent="-171450" algn="l" rtl="0" fontAlgn="base">
              <a:spcBef>
                <a:spcPct val="20000"/>
              </a:spcBef>
              <a:spcAft>
                <a:spcPct val="0"/>
              </a:spcAft>
              <a:buChar char="»"/>
              <a:defRPr sz="900">
                <a:solidFill>
                  <a:schemeClr val="tx1"/>
                </a:solidFill>
                <a:latin typeface="+mn-lt"/>
                <a:ea typeface="+mn-ea"/>
              </a:defRPr>
            </a:lvl9pPr>
          </a:lstStyle>
          <a:p>
            <a:pPr marL="0" indent="0"/>
            <a:r>
              <a:rPr lang="en-US" sz="8000" b="1" kern="0" dirty="0">
                <a:solidFill>
                  <a:schemeClr val="bg1">
                    <a:lumMod val="85000"/>
                  </a:schemeClr>
                </a:solidFill>
                <a:latin typeface="Calibri" panose="020F0502020204030204" pitchFamily="34" charset="0"/>
              </a:rPr>
              <a:t>ANNEXES</a:t>
            </a:r>
            <a:endParaRPr lang="en-US" sz="8000" kern="0" dirty="0">
              <a:solidFill>
                <a:schemeClr val="bg1">
                  <a:lumMod val="85000"/>
                </a:schemeClr>
              </a:solidFill>
              <a:latin typeface="Calibri" panose="020F0502020204030204" pitchFamily="34" charset="0"/>
              <a:sym typeface="Wingdings" panose="05000000000000000000" pitchFamily="2" charset="2"/>
            </a:endParaRPr>
          </a:p>
        </p:txBody>
      </p:sp>
      <p:sp>
        <p:nvSpPr>
          <p:cNvPr id="2" name="Titre 1"/>
          <p:cNvSpPr>
            <a:spLocks noGrp="1"/>
          </p:cNvSpPr>
          <p:nvPr>
            <p:ph type="title"/>
          </p:nvPr>
        </p:nvSpPr>
        <p:spPr>
          <a:xfrm>
            <a:off x="432000" y="1352035"/>
            <a:ext cx="8280000" cy="287771"/>
          </a:xfrm>
        </p:spPr>
        <p:txBody>
          <a:bodyPr/>
          <a:lstStyle/>
          <a:p>
            <a:r>
              <a:rPr lang="fr-FR"/>
              <a:t>Modifiez le style du titre</a:t>
            </a:r>
            <a:endParaRPr lang="fr-FR" dirty="0"/>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2029767"/>
            <a:ext cx="3942200" cy="401753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4770000" y="2029767"/>
            <a:ext cx="3942000" cy="401753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nse_1 (1tab/2gra/1tex)">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1" name="Espace réservé du tableau 3">
            <a:extLst>
              <a:ext uri="{FF2B5EF4-FFF2-40B4-BE49-F238E27FC236}">
                <a16:creationId xmlns:a16="http://schemas.microsoft.com/office/drawing/2014/main" id="{68DB4065-DF8C-4043-9B17-6ADE486F38B8}"/>
              </a:ext>
            </a:extLst>
          </p:cNvPr>
          <p:cNvSpPr>
            <a:spLocks noGrp="1"/>
          </p:cNvSpPr>
          <p:nvPr>
            <p:ph type="tbl" sz="quarter" idx="14"/>
          </p:nvPr>
        </p:nvSpPr>
        <p:spPr>
          <a:xfrm>
            <a:off x="432000" y="1013422"/>
            <a:ext cx="4039716" cy="2682081"/>
          </a:xfrm>
        </p:spPr>
        <p:txBody>
          <a:bodyPr/>
          <a:lstStyle/>
          <a:p>
            <a:r>
              <a:rPr lang="fr-FR" dirty="0"/>
              <a:t>Cliquez sur l'icône pour ajouter un tableau</a:t>
            </a:r>
          </a:p>
        </p:txBody>
      </p:sp>
      <p:sp>
        <p:nvSpPr>
          <p:cNvPr id="12" name="Espace réservé du graphique 3">
            <a:extLst>
              <a:ext uri="{FF2B5EF4-FFF2-40B4-BE49-F238E27FC236}">
                <a16:creationId xmlns:a16="http://schemas.microsoft.com/office/drawing/2014/main" id="{D3D980B7-57ED-4033-B162-2F159862FEAA}"/>
              </a:ext>
            </a:extLst>
          </p:cNvPr>
          <p:cNvSpPr>
            <a:spLocks noGrp="1"/>
          </p:cNvSpPr>
          <p:nvPr>
            <p:ph type="chart" sz="quarter" idx="16"/>
          </p:nvPr>
        </p:nvSpPr>
        <p:spPr>
          <a:xfrm>
            <a:off x="4662434" y="1015712"/>
            <a:ext cx="4049565" cy="2682081"/>
          </a:xfrm>
        </p:spPr>
        <p:txBody>
          <a:bodyPr/>
          <a:lstStyle/>
          <a:p>
            <a:r>
              <a:rPr lang="fr-FR" dirty="0"/>
              <a:t>Cliquez sur l'icône pour ajouter un graphique</a:t>
            </a:r>
          </a:p>
        </p:txBody>
      </p:sp>
      <p:sp>
        <p:nvSpPr>
          <p:cNvPr id="13" name="Espace réservé du graphique 3">
            <a:extLst>
              <a:ext uri="{FF2B5EF4-FFF2-40B4-BE49-F238E27FC236}">
                <a16:creationId xmlns:a16="http://schemas.microsoft.com/office/drawing/2014/main" id="{D3D980B7-57ED-4033-B162-2F159862FEAA}"/>
              </a:ext>
            </a:extLst>
          </p:cNvPr>
          <p:cNvSpPr>
            <a:spLocks noGrp="1"/>
          </p:cNvSpPr>
          <p:nvPr>
            <p:ph type="chart" sz="quarter" idx="17"/>
          </p:nvPr>
        </p:nvSpPr>
        <p:spPr>
          <a:xfrm>
            <a:off x="4662434" y="3809154"/>
            <a:ext cx="4049565" cy="2682081"/>
          </a:xfrm>
        </p:spPr>
        <p:txBody>
          <a:bodyPr/>
          <a:lstStyle/>
          <a:p>
            <a:r>
              <a:rPr lang="fr-FR" dirty="0"/>
              <a:t>Cliquez sur l'icône pour ajouter un graphique</a:t>
            </a:r>
          </a:p>
        </p:txBody>
      </p:sp>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2000" y="3813734"/>
            <a:ext cx="4039716" cy="26775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nse_2 (1tab/2tex/1im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1" name="Espace réservé du tableau 3">
            <a:extLst>
              <a:ext uri="{FF2B5EF4-FFF2-40B4-BE49-F238E27FC236}">
                <a16:creationId xmlns:a16="http://schemas.microsoft.com/office/drawing/2014/main" id="{68DB4065-DF8C-4043-9B17-6ADE486F38B8}"/>
              </a:ext>
            </a:extLst>
          </p:cNvPr>
          <p:cNvSpPr>
            <a:spLocks noGrp="1"/>
          </p:cNvSpPr>
          <p:nvPr>
            <p:ph type="tbl" sz="quarter" idx="14"/>
          </p:nvPr>
        </p:nvSpPr>
        <p:spPr>
          <a:xfrm>
            <a:off x="432000" y="1013422"/>
            <a:ext cx="4039716" cy="2682081"/>
          </a:xfrm>
        </p:spPr>
        <p:txBody>
          <a:bodyPr/>
          <a:lstStyle/>
          <a:p>
            <a:r>
              <a:rPr lang="fr-FR" dirty="0"/>
              <a:t>Cliquez sur l'icône pour ajouter un tableau</a:t>
            </a:r>
          </a:p>
        </p:txBody>
      </p:sp>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692580" y="4796184"/>
            <a:ext cx="4019420" cy="169505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pour une image  3">
            <a:extLst>
              <a:ext uri="{FF2B5EF4-FFF2-40B4-BE49-F238E27FC236}">
                <a16:creationId xmlns:a16="http://schemas.microsoft.com/office/drawing/2014/main" id="{4D6381D0-20AC-42CF-969F-9817C9764A41}"/>
              </a:ext>
            </a:extLst>
          </p:cNvPr>
          <p:cNvSpPr>
            <a:spLocks noGrp="1"/>
          </p:cNvSpPr>
          <p:nvPr>
            <p:ph type="pic" sz="quarter" idx="15"/>
          </p:nvPr>
        </p:nvSpPr>
        <p:spPr>
          <a:xfrm>
            <a:off x="4692581" y="1013422"/>
            <a:ext cx="4019420" cy="3669110"/>
          </a:xfrm>
        </p:spPr>
        <p:txBody>
          <a:bodyPr/>
          <a:lstStyle/>
          <a:p>
            <a:r>
              <a:rPr lang="fr-FR" dirty="0"/>
              <a:t>Cliquez sur l'icône pour ajouter une image</a:t>
            </a:r>
          </a:p>
        </p:txBody>
      </p:sp>
      <p:sp>
        <p:nvSpPr>
          <p:cNvPr id="16" name="Espace réservé du texte 13">
            <a:extLst>
              <a:ext uri="{FF2B5EF4-FFF2-40B4-BE49-F238E27FC236}">
                <a16:creationId xmlns:a16="http://schemas.microsoft.com/office/drawing/2014/main" id="{0B9DAF2C-71B6-4682-87A7-8595CAAEC7FB}"/>
              </a:ext>
            </a:extLst>
          </p:cNvPr>
          <p:cNvSpPr>
            <a:spLocks noGrp="1"/>
          </p:cNvSpPr>
          <p:nvPr>
            <p:ph type="body" sz="quarter" idx="16"/>
          </p:nvPr>
        </p:nvSpPr>
        <p:spPr>
          <a:xfrm>
            <a:off x="432000" y="3809154"/>
            <a:ext cx="4039716" cy="26820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client 1">
    <p:spTree>
      <p:nvGrpSpPr>
        <p:cNvPr id="1" name=""/>
        <p:cNvGrpSpPr/>
        <p:nvPr/>
      </p:nvGrpSpPr>
      <p:grpSpPr>
        <a:xfrm>
          <a:off x="0" y="0"/>
          <a:ext cx="0" cy="0"/>
          <a:chOff x="0" y="0"/>
          <a:chExt cx="0" cy="0"/>
        </a:xfrm>
      </p:grpSpPr>
      <p:sp>
        <p:nvSpPr>
          <p:cNvPr id="2" name="Titre 1"/>
          <p:cNvSpPr>
            <a:spLocks noGrp="1"/>
          </p:cNvSpPr>
          <p:nvPr>
            <p:ph type="ctrTitle"/>
          </p:nvPr>
        </p:nvSpPr>
        <p:spPr>
          <a:xfrm>
            <a:off x="2425700" y="3722400"/>
            <a:ext cx="5575300" cy="393954"/>
          </a:xfrm>
        </p:spPr>
        <p:txBody>
          <a:bodyPr wrap="square" anchor="t" anchorCtr="0">
            <a:spAutoFit/>
          </a:bodyPr>
          <a:lstStyle>
            <a:lvl1pPr algn="l">
              <a:lnSpc>
                <a:spcPct val="80000"/>
              </a:lnSpc>
              <a:defRPr sz="3200" cap="none" baseline="0"/>
            </a:lvl1pPr>
          </a:lstStyle>
          <a:p>
            <a:r>
              <a:rPr lang="fr-FR"/>
              <a:t>Modifiez le style du titre</a:t>
            </a:r>
          </a:p>
        </p:txBody>
      </p:sp>
      <p:sp>
        <p:nvSpPr>
          <p:cNvPr id="3" name="Sous-titre 2"/>
          <p:cNvSpPr>
            <a:spLocks noGrp="1"/>
          </p:cNvSpPr>
          <p:nvPr>
            <p:ph type="subTitle" idx="1" hasCustomPrompt="1"/>
          </p:nvPr>
        </p:nvSpPr>
        <p:spPr>
          <a:xfrm>
            <a:off x="2425700" y="3156010"/>
            <a:ext cx="5575300" cy="276999"/>
          </a:xfrm>
        </p:spPr>
        <p:txBody>
          <a:bodyPr wrap="square">
            <a:spAutoFit/>
          </a:bodyPr>
          <a:lstStyle>
            <a:lvl1pPr marL="0" indent="0" algn="l">
              <a:buNone/>
              <a:defRPr sz="2000" b="1"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SUR-TITRE</a:t>
            </a:r>
          </a:p>
        </p:txBody>
      </p:sp>
      <p:sp>
        <p:nvSpPr>
          <p:cNvPr id="4" name="Espace réservé de la date 3"/>
          <p:cNvSpPr>
            <a:spLocks noGrp="1"/>
          </p:cNvSpPr>
          <p:nvPr>
            <p:ph type="dt" sz="half" idx="10"/>
          </p:nvPr>
        </p:nvSpPr>
        <p:spPr>
          <a:xfrm>
            <a:off x="640556" y="3156010"/>
            <a:ext cx="764382" cy="276999"/>
          </a:xfrm>
        </p:spPr>
        <p:txBody>
          <a:bodyPr/>
          <a:lstStyle>
            <a:lvl1pPr algn="l">
              <a:defRPr cap="all" baseline="0">
                <a:solidFill>
                  <a:schemeClr val="bg2"/>
                </a:solidFill>
              </a:defRPr>
            </a:lvl1pPr>
          </a:lstStyle>
          <a:p>
            <a:r>
              <a:rPr lang="fr-FR" smtClean="0"/>
              <a:t>Septembre 2019</a:t>
            </a:r>
            <a:endParaRPr lang="fr-FR" dirty="0"/>
          </a:p>
        </p:txBody>
      </p:sp>
      <p:cxnSp>
        <p:nvCxnSpPr>
          <p:cNvPr id="10" name="Connecteur droit 9">
            <a:extLst>
              <a:ext uri="{FF2B5EF4-FFF2-40B4-BE49-F238E27FC236}">
                <a16:creationId xmlns:a16="http://schemas.microsoft.com/office/drawing/2014/main" id="{4C762705-E26A-4F07-9CD6-8E6CCC0D0D6E}"/>
              </a:ext>
            </a:extLst>
          </p:cNvPr>
          <p:cNvCxnSpPr/>
          <p:nvPr userDrawn="1"/>
        </p:nvCxnSpPr>
        <p:spPr>
          <a:xfrm>
            <a:off x="2422525" y="3566640"/>
            <a:ext cx="38404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4DC3649A-FB54-4529-999D-B4B6A59DDAD2}"/>
              </a:ext>
            </a:extLst>
          </p:cNvPr>
          <p:cNvPicPr>
            <a:picLocks noChangeAspect="1"/>
          </p:cNvPicPr>
          <p:nvPr userDrawn="1"/>
        </p:nvPicPr>
        <p:blipFill rotWithShape="1">
          <a:blip r:embed="rId2"/>
          <a:srcRect l="24263" t="58789" r="16050"/>
          <a:stretch/>
        </p:blipFill>
        <p:spPr>
          <a:xfrm>
            <a:off x="1353787" y="0"/>
            <a:ext cx="7790213" cy="233252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117508"/>
            <a:ext cx="1485900" cy="1176639"/>
          </a:xfrm>
          <a:prstGeom prst="rect">
            <a:avLst/>
          </a:prstGeom>
        </p:spPr>
      </p:pic>
      <p:pic>
        <p:nvPicPr>
          <p:cNvPr id="13" name="Imag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0837" y="6184444"/>
            <a:ext cx="822132" cy="55051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nse_3 (1tab/1gra/1tex/1im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1" name="Espace réservé du tableau 3">
            <a:extLst>
              <a:ext uri="{FF2B5EF4-FFF2-40B4-BE49-F238E27FC236}">
                <a16:creationId xmlns:a16="http://schemas.microsoft.com/office/drawing/2014/main" id="{68DB4065-DF8C-4043-9B17-6ADE486F38B8}"/>
              </a:ext>
            </a:extLst>
          </p:cNvPr>
          <p:cNvSpPr>
            <a:spLocks noGrp="1"/>
          </p:cNvSpPr>
          <p:nvPr>
            <p:ph type="tbl" sz="quarter" idx="14"/>
          </p:nvPr>
        </p:nvSpPr>
        <p:spPr>
          <a:xfrm>
            <a:off x="4639783" y="1015712"/>
            <a:ext cx="4039716" cy="2682081"/>
          </a:xfrm>
        </p:spPr>
        <p:txBody>
          <a:bodyPr/>
          <a:lstStyle/>
          <a:p>
            <a:r>
              <a:rPr lang="fr-FR" dirty="0"/>
              <a:t>Cliquez sur l'icône pour ajouter un tableau</a:t>
            </a:r>
          </a:p>
        </p:txBody>
      </p:sp>
      <p:sp>
        <p:nvSpPr>
          <p:cNvPr id="12" name="Espace réservé du graphique 3">
            <a:extLst>
              <a:ext uri="{FF2B5EF4-FFF2-40B4-BE49-F238E27FC236}">
                <a16:creationId xmlns:a16="http://schemas.microsoft.com/office/drawing/2014/main" id="{D3D980B7-57ED-4033-B162-2F159862FEAA}"/>
              </a:ext>
            </a:extLst>
          </p:cNvPr>
          <p:cNvSpPr>
            <a:spLocks noGrp="1"/>
          </p:cNvSpPr>
          <p:nvPr>
            <p:ph type="chart" sz="quarter" idx="16"/>
          </p:nvPr>
        </p:nvSpPr>
        <p:spPr>
          <a:xfrm>
            <a:off x="422151" y="1015712"/>
            <a:ext cx="4049565" cy="2682081"/>
          </a:xfrm>
        </p:spPr>
        <p:txBody>
          <a:bodyPr/>
          <a:lstStyle/>
          <a:p>
            <a:r>
              <a:rPr lang="fr-FR" dirty="0"/>
              <a:t>Cliquez sur l'icône pour ajouter un graphique</a:t>
            </a:r>
          </a:p>
        </p:txBody>
      </p:sp>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2000" y="3813734"/>
            <a:ext cx="4039716" cy="26775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pour une image  3">
            <a:extLst>
              <a:ext uri="{FF2B5EF4-FFF2-40B4-BE49-F238E27FC236}">
                <a16:creationId xmlns:a16="http://schemas.microsoft.com/office/drawing/2014/main" id="{4D6381D0-20AC-42CF-969F-9817C9764A41}"/>
              </a:ext>
            </a:extLst>
          </p:cNvPr>
          <p:cNvSpPr>
            <a:spLocks noGrp="1"/>
          </p:cNvSpPr>
          <p:nvPr>
            <p:ph type="pic" sz="quarter" idx="15"/>
          </p:nvPr>
        </p:nvSpPr>
        <p:spPr>
          <a:xfrm>
            <a:off x="4660079" y="3813734"/>
            <a:ext cx="4019420" cy="2677501"/>
          </a:xfrm>
        </p:spPr>
        <p:txBody>
          <a:bodyPr/>
          <a:lstStyle/>
          <a:p>
            <a:r>
              <a:rPr lang="fr-FR" dirty="0"/>
              <a:t>Cliquez sur l'icône pour ajouter une image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nse_4 (3gra/1tex)">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2" name="Espace réservé du graphique 3">
            <a:extLst>
              <a:ext uri="{FF2B5EF4-FFF2-40B4-BE49-F238E27FC236}">
                <a16:creationId xmlns:a16="http://schemas.microsoft.com/office/drawing/2014/main" id="{D3D980B7-57ED-4033-B162-2F159862FEAA}"/>
              </a:ext>
            </a:extLst>
          </p:cNvPr>
          <p:cNvSpPr>
            <a:spLocks noGrp="1"/>
          </p:cNvSpPr>
          <p:nvPr>
            <p:ph type="chart" sz="quarter" idx="16"/>
          </p:nvPr>
        </p:nvSpPr>
        <p:spPr>
          <a:xfrm>
            <a:off x="4662434" y="1015712"/>
            <a:ext cx="4049565" cy="2682081"/>
          </a:xfrm>
        </p:spPr>
        <p:txBody>
          <a:bodyPr/>
          <a:lstStyle/>
          <a:p>
            <a:r>
              <a:rPr lang="fr-FR" dirty="0"/>
              <a:t>Cliquez sur l'icône pour ajouter un graphique</a:t>
            </a:r>
          </a:p>
        </p:txBody>
      </p:sp>
      <p:sp>
        <p:nvSpPr>
          <p:cNvPr id="13" name="Espace réservé du graphique 3">
            <a:extLst>
              <a:ext uri="{FF2B5EF4-FFF2-40B4-BE49-F238E27FC236}">
                <a16:creationId xmlns:a16="http://schemas.microsoft.com/office/drawing/2014/main" id="{D3D980B7-57ED-4033-B162-2F159862FEAA}"/>
              </a:ext>
            </a:extLst>
          </p:cNvPr>
          <p:cNvSpPr>
            <a:spLocks noGrp="1"/>
          </p:cNvSpPr>
          <p:nvPr>
            <p:ph type="chart" sz="quarter" idx="17"/>
          </p:nvPr>
        </p:nvSpPr>
        <p:spPr>
          <a:xfrm>
            <a:off x="432000" y="1015711"/>
            <a:ext cx="4049565" cy="2682081"/>
          </a:xfrm>
        </p:spPr>
        <p:txBody>
          <a:bodyPr/>
          <a:lstStyle/>
          <a:p>
            <a:r>
              <a:rPr lang="fr-FR" dirty="0"/>
              <a:t>Cliquez sur l'icône pour ajouter un graphique</a:t>
            </a:r>
          </a:p>
        </p:txBody>
      </p:sp>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689947" y="3809154"/>
            <a:ext cx="4039716" cy="26775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graphique 3">
            <a:extLst>
              <a:ext uri="{FF2B5EF4-FFF2-40B4-BE49-F238E27FC236}">
                <a16:creationId xmlns:a16="http://schemas.microsoft.com/office/drawing/2014/main" id="{D3D980B7-57ED-4033-B162-2F159862FEAA}"/>
              </a:ext>
            </a:extLst>
          </p:cNvPr>
          <p:cNvSpPr>
            <a:spLocks noGrp="1"/>
          </p:cNvSpPr>
          <p:nvPr>
            <p:ph type="chart" sz="quarter" idx="18"/>
          </p:nvPr>
        </p:nvSpPr>
        <p:spPr>
          <a:xfrm>
            <a:off x="432000" y="3809154"/>
            <a:ext cx="4049565" cy="2682081"/>
          </a:xfrm>
        </p:spPr>
        <p:txBody>
          <a:bodyPr/>
          <a:lstStyle/>
          <a:p>
            <a:r>
              <a:rPr lang="fr-FR" dirty="0"/>
              <a:t>Cliquez sur l'icône pour ajouter un graphique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ynthèse_1">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6"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709373" y="1485472"/>
            <a:ext cx="2009749" cy="4536000"/>
          </a:xfrm>
          <a:solidFill>
            <a:schemeClr val="tx2"/>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
        <p:nvSpPr>
          <p:cNvPr id="3" name="Triangle 2"/>
          <p:cNvSpPr/>
          <p:nvPr userDrawn="1"/>
        </p:nvSpPr>
        <p:spPr>
          <a:xfrm rot="5400000">
            <a:off x="1031178" y="3467095"/>
            <a:ext cx="4079631" cy="572756"/>
          </a:xfrm>
          <a:prstGeom prst="triangl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2"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3657314" y="1485472"/>
            <a:ext cx="1985875" cy="4536001"/>
          </a:xfrm>
          <a:ln w="3175">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Triangle 13"/>
          <p:cNvSpPr/>
          <p:nvPr userDrawn="1"/>
        </p:nvSpPr>
        <p:spPr>
          <a:xfrm rot="5400000">
            <a:off x="5672116" y="3591029"/>
            <a:ext cx="605839" cy="324886"/>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5"/>
          </p:nvPr>
        </p:nvSpPr>
        <p:spPr>
          <a:xfrm>
            <a:off x="6296491" y="1485472"/>
            <a:ext cx="1985875" cy="4536001"/>
          </a:xfrm>
          <a:ln w="3175">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3"/>
          <p:cNvSpPr/>
          <p:nvPr userDrawn="1"/>
        </p:nvSpPr>
        <p:spPr>
          <a:xfrm>
            <a:off x="3584864" y="1407480"/>
            <a:ext cx="2140527" cy="4691984"/>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3" name="Rectangle 12"/>
          <p:cNvSpPr/>
          <p:nvPr userDrawn="1"/>
        </p:nvSpPr>
        <p:spPr>
          <a:xfrm>
            <a:off x="6227519" y="1407480"/>
            <a:ext cx="2123817" cy="4691984"/>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ynthèse_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5"/>
          </p:nvPr>
        </p:nvSpPr>
        <p:spPr>
          <a:xfrm>
            <a:off x="3636000" y="1485470"/>
            <a:ext cx="4809174" cy="1810387"/>
          </a:xfrm>
          <a:solidFill>
            <a:schemeClr val="bg1"/>
          </a:solidFill>
          <a:ln w="3175">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13">
            <a:extLst>
              <a:ext uri="{FF2B5EF4-FFF2-40B4-BE49-F238E27FC236}">
                <a16:creationId xmlns:a16="http://schemas.microsoft.com/office/drawing/2014/main" id="{0B9DAF2C-71B6-4682-87A7-8595CAAEC7FB}"/>
              </a:ext>
            </a:extLst>
          </p:cNvPr>
          <p:cNvSpPr>
            <a:spLocks noGrp="1"/>
          </p:cNvSpPr>
          <p:nvPr>
            <p:ph type="body" sz="quarter" idx="16"/>
          </p:nvPr>
        </p:nvSpPr>
        <p:spPr>
          <a:xfrm>
            <a:off x="3636000" y="3881555"/>
            <a:ext cx="4809174" cy="1810387"/>
          </a:xfrm>
          <a:solidFill>
            <a:schemeClr val="bg1"/>
          </a:solidFill>
          <a:ln w="3175">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Triangle 12"/>
          <p:cNvSpPr/>
          <p:nvPr userDrawn="1"/>
        </p:nvSpPr>
        <p:spPr>
          <a:xfrm rot="5400000">
            <a:off x="2682054" y="2228221"/>
            <a:ext cx="605839" cy="324886"/>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709373" y="1485471"/>
            <a:ext cx="2009749" cy="1810387"/>
          </a:xfrm>
          <a:solidFill>
            <a:schemeClr val="accent1"/>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
        <p:nvSpPr>
          <p:cNvPr id="18" name="Espace réservé du texte 13">
            <a:extLst>
              <a:ext uri="{FF2B5EF4-FFF2-40B4-BE49-F238E27FC236}">
                <a16:creationId xmlns:a16="http://schemas.microsoft.com/office/drawing/2014/main" id="{5ED461C6-2B3A-4431-8BA9-00CBCA44D8B9}"/>
              </a:ext>
            </a:extLst>
          </p:cNvPr>
          <p:cNvSpPr>
            <a:spLocks noGrp="1"/>
          </p:cNvSpPr>
          <p:nvPr>
            <p:ph type="body" sz="quarter" idx="17"/>
          </p:nvPr>
        </p:nvSpPr>
        <p:spPr>
          <a:xfrm>
            <a:off x="709372" y="3881556"/>
            <a:ext cx="2009749" cy="1810387"/>
          </a:xfrm>
          <a:solidFill>
            <a:schemeClr val="accent2"/>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
        <p:nvSpPr>
          <p:cNvPr id="19" name="Triangle 18"/>
          <p:cNvSpPr/>
          <p:nvPr userDrawn="1"/>
        </p:nvSpPr>
        <p:spPr>
          <a:xfrm rot="5400000">
            <a:off x="2682053" y="4624305"/>
            <a:ext cx="605839" cy="324886"/>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cxnSp>
        <p:nvCxnSpPr>
          <p:cNvPr id="12" name="Connecteur droit 11"/>
          <p:cNvCxnSpPr/>
          <p:nvPr userDrawn="1"/>
        </p:nvCxnSpPr>
        <p:spPr>
          <a:xfrm>
            <a:off x="3553835" y="1485470"/>
            <a:ext cx="0" cy="18103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userDrawn="1"/>
        </p:nvCxnSpPr>
        <p:spPr>
          <a:xfrm>
            <a:off x="3553835" y="3891946"/>
            <a:ext cx="0" cy="18103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ynthèse_3">
    <p:spTree>
      <p:nvGrpSpPr>
        <p:cNvPr id="1" name=""/>
        <p:cNvGrpSpPr/>
        <p:nvPr/>
      </p:nvGrpSpPr>
      <p:grpSpPr>
        <a:xfrm>
          <a:off x="0" y="0"/>
          <a:ext cx="0" cy="0"/>
          <a:chOff x="0" y="0"/>
          <a:chExt cx="0" cy="0"/>
        </a:xfrm>
      </p:grpSpPr>
      <p:sp>
        <p:nvSpPr>
          <p:cNvPr id="15" name="Espace réservé du texte 13">
            <a:extLst>
              <a:ext uri="{FF2B5EF4-FFF2-40B4-BE49-F238E27FC236}">
                <a16:creationId xmlns:a16="http://schemas.microsoft.com/office/drawing/2014/main" id="{0B9DAF2C-71B6-4682-87A7-8595CAAEC7FB}"/>
              </a:ext>
            </a:extLst>
          </p:cNvPr>
          <p:cNvSpPr>
            <a:spLocks noGrp="1"/>
          </p:cNvSpPr>
          <p:nvPr>
            <p:ph type="body" sz="quarter" idx="15"/>
          </p:nvPr>
        </p:nvSpPr>
        <p:spPr>
          <a:xfrm>
            <a:off x="693258" y="3232139"/>
            <a:ext cx="2502118" cy="2585857"/>
          </a:xfrm>
          <a:noFill/>
          <a:ln w="3175">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texte 13">
            <a:extLst>
              <a:ext uri="{FF2B5EF4-FFF2-40B4-BE49-F238E27FC236}">
                <a16:creationId xmlns:a16="http://schemas.microsoft.com/office/drawing/2014/main" id="{0B9DAF2C-71B6-4682-87A7-8595CAAEC7FB}"/>
              </a:ext>
            </a:extLst>
          </p:cNvPr>
          <p:cNvSpPr>
            <a:spLocks noGrp="1"/>
          </p:cNvSpPr>
          <p:nvPr>
            <p:ph type="body" sz="quarter" idx="16"/>
          </p:nvPr>
        </p:nvSpPr>
        <p:spPr>
          <a:xfrm>
            <a:off x="3320940" y="3232138"/>
            <a:ext cx="2502118" cy="2585857"/>
          </a:xfrm>
          <a:noFill/>
          <a:ln w="3175">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2" name="Espace réservé du texte 13">
            <a:extLst>
              <a:ext uri="{FF2B5EF4-FFF2-40B4-BE49-F238E27FC236}">
                <a16:creationId xmlns:a16="http://schemas.microsoft.com/office/drawing/2014/main" id="{0B9DAF2C-71B6-4682-87A7-8595CAAEC7FB}"/>
              </a:ext>
            </a:extLst>
          </p:cNvPr>
          <p:cNvSpPr>
            <a:spLocks noGrp="1"/>
          </p:cNvSpPr>
          <p:nvPr>
            <p:ph type="body" sz="quarter" idx="17"/>
          </p:nvPr>
        </p:nvSpPr>
        <p:spPr>
          <a:xfrm>
            <a:off x="5948622" y="3232137"/>
            <a:ext cx="2502118" cy="2585857"/>
          </a:xfrm>
          <a:noFill/>
          <a:ln w="3175">
            <a:noFill/>
          </a:ln>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p:cNvSpPr>
            <a:spLocks noGrp="1"/>
          </p:cNvSpPr>
          <p:nvPr>
            <p:ph type="title"/>
          </p:nvPr>
        </p:nvSpPr>
        <p:spPr/>
        <p:txBody>
          <a:bodyPr/>
          <a:lstStyle/>
          <a:p>
            <a:r>
              <a:rPr lang="fr-FR"/>
              <a:t>Modifiez le style du titre</a:t>
            </a:r>
            <a:endParaRPr lang="fr-FR" dirty="0"/>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3" name="Triangle 12"/>
          <p:cNvSpPr/>
          <p:nvPr userDrawn="1"/>
        </p:nvSpPr>
        <p:spPr>
          <a:xfrm rot="10800000">
            <a:off x="4269080" y="2046000"/>
            <a:ext cx="605839" cy="324886"/>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432000" y="1371600"/>
            <a:ext cx="8280000" cy="600497"/>
          </a:xfrm>
          <a:solidFill>
            <a:schemeClr val="tx2"/>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
        <p:nvSpPr>
          <p:cNvPr id="3" name="Ellipse 2"/>
          <p:cNvSpPr/>
          <p:nvPr userDrawn="1"/>
        </p:nvSpPr>
        <p:spPr>
          <a:xfrm>
            <a:off x="693258" y="2454844"/>
            <a:ext cx="693337" cy="6933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4" name="Ellipse 23"/>
          <p:cNvSpPr/>
          <p:nvPr userDrawn="1"/>
        </p:nvSpPr>
        <p:spPr>
          <a:xfrm>
            <a:off x="3322031" y="2454844"/>
            <a:ext cx="693337" cy="6933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7" name="Ellipse 26"/>
          <p:cNvSpPr/>
          <p:nvPr userDrawn="1"/>
        </p:nvSpPr>
        <p:spPr>
          <a:xfrm>
            <a:off x="5944726" y="2444790"/>
            <a:ext cx="693337" cy="6933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cxnSp>
        <p:nvCxnSpPr>
          <p:cNvPr id="14" name="Connecteur droit 13"/>
          <p:cNvCxnSpPr/>
          <p:nvPr userDrawn="1"/>
        </p:nvCxnSpPr>
        <p:spPr>
          <a:xfrm>
            <a:off x="3262890" y="3232137"/>
            <a:ext cx="0" cy="258585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userDrawn="1"/>
        </p:nvCxnSpPr>
        <p:spPr>
          <a:xfrm>
            <a:off x="5877935" y="3228673"/>
            <a:ext cx="0" cy="2585857"/>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de rupture 1">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4D6381D0-20AC-42CF-969F-9817C9764A41}"/>
              </a:ext>
            </a:extLst>
          </p:cNvPr>
          <p:cNvSpPr>
            <a:spLocks noGrp="1"/>
          </p:cNvSpPr>
          <p:nvPr>
            <p:ph type="pic" sz="quarter" idx="15"/>
          </p:nvPr>
        </p:nvSpPr>
        <p:spPr>
          <a:xfrm>
            <a:off x="0" y="637623"/>
            <a:ext cx="9144000" cy="6182277"/>
          </a:xfrm>
        </p:spPr>
        <p:txBody>
          <a:bodyPr/>
          <a:lstStyle/>
          <a:p>
            <a:r>
              <a:rPr lang="fr-FR" dirty="0"/>
              <a:t>Cliquez sur l'icône pour ajouter une image</a:t>
            </a:r>
          </a:p>
        </p:txBody>
      </p:sp>
      <p:sp>
        <p:nvSpPr>
          <p:cNvPr id="11" name="Espace réservé du texte 13">
            <a:extLst>
              <a:ext uri="{FF2B5EF4-FFF2-40B4-BE49-F238E27FC236}">
                <a16:creationId xmlns:a16="http://schemas.microsoft.com/office/drawing/2014/main" id="{2F27F452-7E74-4E70-9405-68097119C4DE}"/>
              </a:ext>
            </a:extLst>
          </p:cNvPr>
          <p:cNvSpPr>
            <a:spLocks noGrp="1"/>
          </p:cNvSpPr>
          <p:nvPr>
            <p:ph type="body" sz="quarter" idx="14"/>
          </p:nvPr>
        </p:nvSpPr>
        <p:spPr>
          <a:xfrm>
            <a:off x="6096000" y="1904400"/>
            <a:ext cx="3048000" cy="3049200"/>
          </a:xfrm>
          <a:solidFill>
            <a:schemeClr val="tx2"/>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Tree>
    <p:extLst>
      <p:ext uri="{BB962C8B-B14F-4D97-AF65-F5344CB8AC3E}">
        <p14:creationId xmlns:p14="http://schemas.microsoft.com/office/powerpoint/2010/main" val="41020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lide de ruptur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31E66D1-4DD6-4F91-AA2F-A1802A2CE6D5}"/>
              </a:ext>
            </a:extLst>
          </p:cNvPr>
          <p:cNvSpPr/>
          <p:nvPr userDrawn="1"/>
        </p:nvSpPr>
        <p:spPr>
          <a:xfrm>
            <a:off x="5506871" y="0"/>
            <a:ext cx="270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8" name="Espace réservé pour une image  17">
            <a:extLst>
              <a:ext uri="{FF2B5EF4-FFF2-40B4-BE49-F238E27FC236}">
                <a16:creationId xmlns:a16="http://schemas.microsoft.com/office/drawing/2014/main" id="{42EFD6EC-A659-4225-B10B-11844EC9E0AB}"/>
              </a:ext>
            </a:extLst>
          </p:cNvPr>
          <p:cNvSpPr>
            <a:spLocks noGrp="1"/>
          </p:cNvSpPr>
          <p:nvPr>
            <p:ph type="pic" sz="quarter" idx="15"/>
          </p:nvPr>
        </p:nvSpPr>
        <p:spPr>
          <a:xfrm>
            <a:off x="0" y="637624"/>
            <a:ext cx="9144000" cy="6190166"/>
          </a:xfrm>
          <a:custGeom>
            <a:avLst/>
            <a:gdLst>
              <a:gd name="connsiteX0" fmla="*/ 0 w 9144000"/>
              <a:gd name="connsiteY0" fmla="*/ 0 h 6220800"/>
              <a:gd name="connsiteX1" fmla="*/ 5506871 w 9144000"/>
              <a:gd name="connsiteY1" fmla="*/ 0 h 6220800"/>
              <a:gd name="connsiteX2" fmla="*/ 5506871 w 9144000"/>
              <a:gd name="connsiteY2" fmla="*/ 314325 h 6220800"/>
              <a:gd name="connsiteX3" fmla="*/ 8206871 w 9144000"/>
              <a:gd name="connsiteY3" fmla="*/ 314325 h 6220800"/>
              <a:gd name="connsiteX4" fmla="*/ 8206871 w 9144000"/>
              <a:gd name="connsiteY4" fmla="*/ 0 h 6220800"/>
              <a:gd name="connsiteX5" fmla="*/ 9144000 w 9144000"/>
              <a:gd name="connsiteY5" fmla="*/ 0 h 6220800"/>
              <a:gd name="connsiteX6" fmla="*/ 9144000 w 9144000"/>
              <a:gd name="connsiteY6" fmla="*/ 6220800 h 6220800"/>
              <a:gd name="connsiteX7" fmla="*/ 0 w 9144000"/>
              <a:gd name="connsiteY7" fmla="*/ 6220800 h 62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6220800">
                <a:moveTo>
                  <a:pt x="0" y="0"/>
                </a:moveTo>
                <a:lnTo>
                  <a:pt x="5506871" y="0"/>
                </a:lnTo>
                <a:lnTo>
                  <a:pt x="5506871" y="314325"/>
                </a:lnTo>
                <a:lnTo>
                  <a:pt x="8206871" y="314325"/>
                </a:lnTo>
                <a:lnTo>
                  <a:pt x="8206871" y="0"/>
                </a:lnTo>
                <a:lnTo>
                  <a:pt x="9144000" y="0"/>
                </a:lnTo>
                <a:lnTo>
                  <a:pt x="9144000" y="6220800"/>
                </a:lnTo>
                <a:lnTo>
                  <a:pt x="0" y="6220800"/>
                </a:lnTo>
                <a:close/>
              </a:path>
            </a:pathLst>
          </a:custGeom>
        </p:spPr>
        <p:txBody>
          <a:bodyPr wrap="square">
            <a:noAutofit/>
          </a:bodyPr>
          <a:lstStyle/>
          <a:p>
            <a:r>
              <a:rPr lang="fr-FR" dirty="0"/>
              <a:t>Cliquez sur l'icône pour ajouter une image</a:t>
            </a:r>
          </a:p>
        </p:txBody>
      </p:sp>
      <p:sp>
        <p:nvSpPr>
          <p:cNvPr id="14" name="Rectangle 13">
            <a:extLst>
              <a:ext uri="{FF2B5EF4-FFF2-40B4-BE49-F238E27FC236}">
                <a16:creationId xmlns:a16="http://schemas.microsoft.com/office/drawing/2014/main" id="{4E3B3597-CE5B-46DD-889D-9E3AC13CBA02}"/>
              </a:ext>
            </a:extLst>
          </p:cNvPr>
          <p:cNvSpPr/>
          <p:nvPr userDrawn="1"/>
        </p:nvSpPr>
        <p:spPr>
          <a:xfrm>
            <a:off x="0" y="6822000"/>
            <a:ext cx="9144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1" name="Espace réservé du texte 13">
            <a:extLst>
              <a:ext uri="{FF2B5EF4-FFF2-40B4-BE49-F238E27FC236}">
                <a16:creationId xmlns:a16="http://schemas.microsoft.com/office/drawing/2014/main" id="{39E9A236-50C8-4365-B0D2-FAC5352376AB}"/>
              </a:ext>
            </a:extLst>
          </p:cNvPr>
          <p:cNvSpPr>
            <a:spLocks noGrp="1"/>
          </p:cNvSpPr>
          <p:nvPr>
            <p:ph type="body" sz="quarter" idx="14"/>
          </p:nvPr>
        </p:nvSpPr>
        <p:spPr>
          <a:xfrm>
            <a:off x="5506871" y="856690"/>
            <a:ext cx="2700000" cy="2521509"/>
          </a:xfrm>
          <a:solidFill>
            <a:schemeClr val="bg1"/>
          </a:solidFill>
        </p:spPr>
        <p:txBody>
          <a:bodyPr lIns="360000" tIns="360000" rIns="360000" bIns="360000" anchor="ctr" anchorCtr="0"/>
          <a:lstStyle>
            <a:lvl1pPr>
              <a:defRPr sz="2800" i="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pic>
        <p:nvPicPr>
          <p:cNvPr id="9" name="Image 8">
            <a:extLst>
              <a:ext uri="{FF2B5EF4-FFF2-40B4-BE49-F238E27FC236}">
                <a16:creationId xmlns:a16="http://schemas.microsoft.com/office/drawing/2014/main" id="{C715C091-22C4-4BCC-B370-EC11F9E70AEE}"/>
              </a:ext>
            </a:extLst>
          </p:cNvPr>
          <p:cNvPicPr>
            <a:picLocks noChangeAspect="1"/>
          </p:cNvPicPr>
          <p:nvPr userDrawn="1"/>
        </p:nvPicPr>
        <p:blipFill rotWithShape="1">
          <a:blip r:embed="rId2"/>
          <a:srcRect l="24131" t="56006" r="8342"/>
          <a:stretch/>
        </p:blipFill>
        <p:spPr>
          <a:xfrm>
            <a:off x="5444118" y="-2"/>
            <a:ext cx="3032218" cy="856693"/>
          </a:xfrm>
          <a:prstGeom prst="rect">
            <a:avLst/>
          </a:prstGeom>
        </p:spPr>
      </p:pic>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084"/>
            <a:ext cx="650933" cy="515454"/>
          </a:xfrm>
          <a:prstGeom prst="rect">
            <a:avLst/>
          </a:prstGeom>
        </p:spPr>
      </p:pic>
      <p:pic>
        <p:nvPicPr>
          <p:cNvPr id="10" name="Imag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0" y="116395"/>
            <a:ext cx="616133" cy="412573"/>
          </a:xfrm>
          <a:prstGeom prst="rect">
            <a:avLst/>
          </a:prstGeom>
        </p:spPr>
      </p:pic>
    </p:spTree>
    <p:extLst>
      <p:ext uri="{BB962C8B-B14F-4D97-AF65-F5344CB8AC3E}">
        <p14:creationId xmlns:p14="http://schemas.microsoft.com/office/powerpoint/2010/main" val="135073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s et merci">
    <p:spTree>
      <p:nvGrpSpPr>
        <p:cNvPr id="1" name=""/>
        <p:cNvGrpSpPr/>
        <p:nvPr/>
      </p:nvGrpSpPr>
      <p:grpSpPr>
        <a:xfrm>
          <a:off x="0" y="0"/>
          <a:ext cx="0" cy="0"/>
          <a:chOff x="0" y="0"/>
          <a:chExt cx="0" cy="0"/>
        </a:xfrm>
      </p:grpSpPr>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6" name="Content Placeholder 2"/>
          <p:cNvSpPr txBox="1">
            <a:spLocks/>
          </p:cNvSpPr>
          <p:nvPr userDrawn="1"/>
        </p:nvSpPr>
        <p:spPr>
          <a:xfrm>
            <a:off x="4772966" y="2822638"/>
            <a:ext cx="3779189" cy="1323439"/>
          </a:xfrm>
          <a:prstGeom prst="rect">
            <a:avLst/>
          </a:prstGeom>
        </p:spPr>
        <p:txBody>
          <a:bodyPr wrap="square" anchor="ctr">
            <a:spAutoFit/>
          </a:bodyPr>
          <a:lstStyle>
            <a:lvl1pPr marL="257175" indent="-257175" algn="l" rtl="0" eaLnBrk="0" fontAlgn="base" hangingPunct="0">
              <a:spcBef>
                <a:spcPct val="20000"/>
              </a:spcBef>
              <a:spcAft>
                <a:spcPct val="0"/>
              </a:spcAft>
              <a:defRPr sz="1500">
                <a:solidFill>
                  <a:schemeClr val="tx1"/>
                </a:solidFill>
                <a:latin typeface="Calibri" pitchFamily="34" charset="0"/>
                <a:ea typeface="ＭＳ Ｐゴシック" pitchFamily="34" charset="-128"/>
                <a:cs typeface="Calibri" pitchFamily="34" charset="0"/>
              </a:defRPr>
            </a:lvl1pPr>
            <a:lvl2pPr marL="557213" indent="-214313" algn="l" rtl="0" eaLnBrk="0" fontAlgn="base" hangingPunct="0">
              <a:spcBef>
                <a:spcPct val="20000"/>
              </a:spcBef>
              <a:spcAft>
                <a:spcPct val="0"/>
              </a:spcAft>
              <a:buChar char="–"/>
              <a:defRPr>
                <a:solidFill>
                  <a:schemeClr val="tx1"/>
                </a:solidFill>
                <a:latin typeface="Calibri" pitchFamily="34" charset="0"/>
                <a:ea typeface="ＭＳ Ｐゴシック" pitchFamily="34" charset="-128"/>
                <a:cs typeface="Calibri" pitchFamily="34" charset="0"/>
              </a:defRPr>
            </a:lvl2pPr>
            <a:lvl3pPr marL="857250" indent="-171450" algn="l" rtl="0" eaLnBrk="0" fontAlgn="base" hangingPunct="0">
              <a:spcBef>
                <a:spcPct val="20000"/>
              </a:spcBef>
              <a:spcAft>
                <a:spcPct val="0"/>
              </a:spcAft>
              <a:buChar char="•"/>
              <a:defRPr sz="1200">
                <a:solidFill>
                  <a:schemeClr val="tx1"/>
                </a:solidFill>
                <a:latin typeface="Calibri" pitchFamily="34" charset="0"/>
                <a:ea typeface="ＭＳ Ｐゴシック" pitchFamily="34" charset="-128"/>
                <a:cs typeface="Calibri" pitchFamily="34" charset="0"/>
              </a:defRPr>
            </a:lvl3pPr>
            <a:lvl4pPr marL="1200150" indent="-171450" algn="l" rtl="0" eaLnBrk="0" fontAlgn="base" hangingPunct="0">
              <a:spcBef>
                <a:spcPct val="20000"/>
              </a:spcBef>
              <a:spcAft>
                <a:spcPct val="0"/>
              </a:spcAft>
              <a:buChar char="–"/>
              <a:defRPr sz="1050">
                <a:solidFill>
                  <a:schemeClr val="tx1"/>
                </a:solidFill>
                <a:latin typeface="Calibri" pitchFamily="34" charset="0"/>
                <a:ea typeface="ＭＳ Ｐゴシック" pitchFamily="34" charset="-128"/>
                <a:cs typeface="Calibri" pitchFamily="34" charset="0"/>
              </a:defRPr>
            </a:lvl4pPr>
            <a:lvl5pPr marL="1543050" indent="-171450" algn="l" rtl="0" eaLnBrk="0" fontAlgn="base" hangingPunct="0">
              <a:spcBef>
                <a:spcPct val="20000"/>
              </a:spcBef>
              <a:spcAft>
                <a:spcPct val="0"/>
              </a:spcAft>
              <a:buChar char="»"/>
              <a:defRPr sz="900">
                <a:solidFill>
                  <a:schemeClr val="tx1"/>
                </a:solidFill>
                <a:latin typeface="Calibri" pitchFamily="34" charset="0"/>
                <a:ea typeface="ＭＳ Ｐゴシック" pitchFamily="34" charset="-128"/>
                <a:cs typeface="Calibri" pitchFamily="34" charset="0"/>
              </a:defRPr>
            </a:lvl5pPr>
            <a:lvl6pPr marL="1885950" indent="-171450" algn="l" rtl="0" fontAlgn="base">
              <a:spcBef>
                <a:spcPct val="20000"/>
              </a:spcBef>
              <a:spcAft>
                <a:spcPct val="0"/>
              </a:spcAft>
              <a:buChar char="»"/>
              <a:defRPr sz="900">
                <a:solidFill>
                  <a:schemeClr val="tx1"/>
                </a:solidFill>
                <a:latin typeface="+mn-lt"/>
                <a:ea typeface="+mn-ea"/>
              </a:defRPr>
            </a:lvl6pPr>
            <a:lvl7pPr marL="2228850" indent="-171450" algn="l" rtl="0" fontAlgn="base">
              <a:spcBef>
                <a:spcPct val="20000"/>
              </a:spcBef>
              <a:spcAft>
                <a:spcPct val="0"/>
              </a:spcAft>
              <a:buChar char="»"/>
              <a:defRPr sz="900">
                <a:solidFill>
                  <a:schemeClr val="tx1"/>
                </a:solidFill>
                <a:latin typeface="+mn-lt"/>
                <a:ea typeface="+mn-ea"/>
              </a:defRPr>
            </a:lvl7pPr>
            <a:lvl8pPr marL="2571750" indent="-171450" algn="l" rtl="0" fontAlgn="base">
              <a:spcBef>
                <a:spcPct val="20000"/>
              </a:spcBef>
              <a:spcAft>
                <a:spcPct val="0"/>
              </a:spcAft>
              <a:buChar char="»"/>
              <a:defRPr sz="900">
                <a:solidFill>
                  <a:schemeClr val="tx1"/>
                </a:solidFill>
                <a:latin typeface="+mn-lt"/>
                <a:ea typeface="+mn-ea"/>
              </a:defRPr>
            </a:lvl8pPr>
            <a:lvl9pPr marL="2914650" indent="-171450" algn="l" rtl="0" fontAlgn="base">
              <a:spcBef>
                <a:spcPct val="20000"/>
              </a:spcBef>
              <a:spcAft>
                <a:spcPct val="0"/>
              </a:spcAft>
              <a:buChar char="»"/>
              <a:defRPr sz="900">
                <a:solidFill>
                  <a:schemeClr val="tx1"/>
                </a:solidFill>
                <a:latin typeface="+mn-lt"/>
                <a:ea typeface="+mn-ea"/>
              </a:defRPr>
            </a:lvl9pPr>
          </a:lstStyle>
          <a:p>
            <a:pPr marL="0" indent="0" algn="ctr"/>
            <a:r>
              <a:rPr lang="en-US" sz="8000" b="1" kern="0" dirty="0">
                <a:solidFill>
                  <a:schemeClr val="accent1"/>
                </a:solidFill>
                <a:latin typeface="Calibri" panose="020F0502020204030204" pitchFamily="34" charset="0"/>
                <a:cs typeface="Calibri" panose="020F0502020204030204" pitchFamily="34" charset="0"/>
              </a:rPr>
              <a:t>MERCI</a:t>
            </a:r>
            <a:endParaRPr lang="en-US" sz="8000" kern="0" dirty="0">
              <a:solidFill>
                <a:schemeClr val="accent1"/>
              </a:solidFill>
              <a:latin typeface="Calibri" panose="020F0502020204030204" pitchFamily="34" charset="0"/>
              <a:cs typeface="Calibri" panose="020F0502020204030204" pitchFamily="34" charset="0"/>
              <a:sym typeface="Wingdings" panose="05000000000000000000" pitchFamily="2" charset="2"/>
            </a:endParaRPr>
          </a:p>
        </p:txBody>
      </p:sp>
      <p:sp>
        <p:nvSpPr>
          <p:cNvPr id="11"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709373" y="1485471"/>
            <a:ext cx="3490838" cy="1810387"/>
          </a:xfrm>
          <a:solidFill>
            <a:schemeClr val="accent1"/>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Modifier les styles du texte du masque</a:t>
            </a:r>
          </a:p>
        </p:txBody>
      </p:sp>
      <p:sp>
        <p:nvSpPr>
          <p:cNvPr id="12" name="Espace réservé du texte 13">
            <a:extLst>
              <a:ext uri="{FF2B5EF4-FFF2-40B4-BE49-F238E27FC236}">
                <a16:creationId xmlns:a16="http://schemas.microsoft.com/office/drawing/2014/main" id="{5ED461C6-2B3A-4431-8BA9-00CBCA44D8B9}"/>
              </a:ext>
            </a:extLst>
          </p:cNvPr>
          <p:cNvSpPr>
            <a:spLocks noGrp="1"/>
          </p:cNvSpPr>
          <p:nvPr>
            <p:ph type="body" sz="quarter" idx="17"/>
          </p:nvPr>
        </p:nvSpPr>
        <p:spPr>
          <a:xfrm>
            <a:off x="709372" y="3881556"/>
            <a:ext cx="3490838" cy="1810387"/>
          </a:xfrm>
          <a:solidFill>
            <a:schemeClr val="accent2"/>
          </a:solidFill>
        </p:spPr>
        <p:txBody>
          <a:bodyPr lIns="360000" tIns="360000" rIns="360000" bIns="360000" anchor="ctr" anchorCtr="1"/>
          <a:lstStyle>
            <a:lvl1pPr>
              <a:defRPr sz="2000" i="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sp>
        <p:nvSpPr>
          <p:cNvPr id="8" name="Content Placeholder 2"/>
          <p:cNvSpPr txBox="1">
            <a:spLocks/>
          </p:cNvSpPr>
          <p:nvPr userDrawn="1"/>
        </p:nvSpPr>
        <p:spPr>
          <a:xfrm>
            <a:off x="0" y="2970207"/>
            <a:ext cx="9100159" cy="1323439"/>
          </a:xfrm>
          <a:prstGeom prst="rect">
            <a:avLst/>
          </a:prstGeom>
        </p:spPr>
        <p:txBody>
          <a:bodyPr wrap="square" anchor="ctr">
            <a:spAutoFit/>
          </a:bodyPr>
          <a:lstStyle>
            <a:lvl1pPr marL="257175" indent="-257175" algn="l" rtl="0" eaLnBrk="0" fontAlgn="base" hangingPunct="0">
              <a:spcBef>
                <a:spcPct val="20000"/>
              </a:spcBef>
              <a:spcAft>
                <a:spcPct val="0"/>
              </a:spcAft>
              <a:defRPr sz="1500">
                <a:solidFill>
                  <a:schemeClr val="tx1"/>
                </a:solidFill>
                <a:latin typeface="Calibri" pitchFamily="34" charset="0"/>
                <a:ea typeface="ＭＳ Ｐゴシック" pitchFamily="34" charset="-128"/>
                <a:cs typeface="Calibri" pitchFamily="34" charset="0"/>
              </a:defRPr>
            </a:lvl1pPr>
            <a:lvl2pPr marL="557213" indent="-214313" algn="l" rtl="0" eaLnBrk="0" fontAlgn="base" hangingPunct="0">
              <a:spcBef>
                <a:spcPct val="20000"/>
              </a:spcBef>
              <a:spcAft>
                <a:spcPct val="0"/>
              </a:spcAft>
              <a:buChar char="–"/>
              <a:defRPr>
                <a:solidFill>
                  <a:schemeClr val="tx1"/>
                </a:solidFill>
                <a:latin typeface="Calibri" pitchFamily="34" charset="0"/>
                <a:ea typeface="ＭＳ Ｐゴシック" pitchFamily="34" charset="-128"/>
                <a:cs typeface="Calibri" pitchFamily="34" charset="0"/>
              </a:defRPr>
            </a:lvl2pPr>
            <a:lvl3pPr marL="857250" indent="-171450" algn="l" rtl="0" eaLnBrk="0" fontAlgn="base" hangingPunct="0">
              <a:spcBef>
                <a:spcPct val="20000"/>
              </a:spcBef>
              <a:spcAft>
                <a:spcPct val="0"/>
              </a:spcAft>
              <a:buChar char="•"/>
              <a:defRPr sz="1200">
                <a:solidFill>
                  <a:schemeClr val="tx1"/>
                </a:solidFill>
                <a:latin typeface="Calibri" pitchFamily="34" charset="0"/>
                <a:ea typeface="ＭＳ Ｐゴシック" pitchFamily="34" charset="-128"/>
                <a:cs typeface="Calibri" pitchFamily="34" charset="0"/>
              </a:defRPr>
            </a:lvl3pPr>
            <a:lvl4pPr marL="1200150" indent="-171450" algn="l" rtl="0" eaLnBrk="0" fontAlgn="base" hangingPunct="0">
              <a:spcBef>
                <a:spcPct val="20000"/>
              </a:spcBef>
              <a:spcAft>
                <a:spcPct val="0"/>
              </a:spcAft>
              <a:buChar char="–"/>
              <a:defRPr sz="1050">
                <a:solidFill>
                  <a:schemeClr val="tx1"/>
                </a:solidFill>
                <a:latin typeface="Calibri" pitchFamily="34" charset="0"/>
                <a:ea typeface="ＭＳ Ｐゴシック" pitchFamily="34" charset="-128"/>
                <a:cs typeface="Calibri" pitchFamily="34" charset="0"/>
              </a:defRPr>
            </a:lvl4pPr>
            <a:lvl5pPr marL="1543050" indent="-171450" algn="l" rtl="0" eaLnBrk="0" fontAlgn="base" hangingPunct="0">
              <a:spcBef>
                <a:spcPct val="20000"/>
              </a:spcBef>
              <a:spcAft>
                <a:spcPct val="0"/>
              </a:spcAft>
              <a:buChar char="»"/>
              <a:defRPr sz="900">
                <a:solidFill>
                  <a:schemeClr val="tx1"/>
                </a:solidFill>
                <a:latin typeface="Calibri" pitchFamily="34" charset="0"/>
                <a:ea typeface="ＭＳ Ｐゴシック" pitchFamily="34" charset="-128"/>
                <a:cs typeface="Calibri" pitchFamily="34" charset="0"/>
              </a:defRPr>
            </a:lvl5pPr>
            <a:lvl6pPr marL="1885950" indent="-171450" algn="l" rtl="0" fontAlgn="base">
              <a:spcBef>
                <a:spcPct val="20000"/>
              </a:spcBef>
              <a:spcAft>
                <a:spcPct val="0"/>
              </a:spcAft>
              <a:buChar char="»"/>
              <a:defRPr sz="900">
                <a:solidFill>
                  <a:schemeClr val="tx1"/>
                </a:solidFill>
                <a:latin typeface="+mn-lt"/>
                <a:ea typeface="+mn-ea"/>
              </a:defRPr>
            </a:lvl6pPr>
            <a:lvl7pPr marL="2228850" indent="-171450" algn="l" rtl="0" fontAlgn="base">
              <a:spcBef>
                <a:spcPct val="20000"/>
              </a:spcBef>
              <a:spcAft>
                <a:spcPct val="0"/>
              </a:spcAft>
              <a:buChar char="»"/>
              <a:defRPr sz="900">
                <a:solidFill>
                  <a:schemeClr val="tx1"/>
                </a:solidFill>
                <a:latin typeface="+mn-lt"/>
                <a:ea typeface="+mn-ea"/>
              </a:defRPr>
            </a:lvl7pPr>
            <a:lvl8pPr marL="2571750" indent="-171450" algn="l" rtl="0" fontAlgn="base">
              <a:spcBef>
                <a:spcPct val="20000"/>
              </a:spcBef>
              <a:spcAft>
                <a:spcPct val="0"/>
              </a:spcAft>
              <a:buChar char="»"/>
              <a:defRPr sz="900">
                <a:solidFill>
                  <a:schemeClr val="tx1"/>
                </a:solidFill>
                <a:latin typeface="+mn-lt"/>
                <a:ea typeface="+mn-ea"/>
              </a:defRPr>
            </a:lvl8pPr>
            <a:lvl9pPr marL="2914650" indent="-171450" algn="l" rtl="0" fontAlgn="base">
              <a:spcBef>
                <a:spcPct val="20000"/>
              </a:spcBef>
              <a:spcAft>
                <a:spcPct val="0"/>
              </a:spcAft>
              <a:buChar char="»"/>
              <a:defRPr sz="900">
                <a:solidFill>
                  <a:schemeClr val="tx1"/>
                </a:solidFill>
                <a:latin typeface="+mn-lt"/>
                <a:ea typeface="+mn-ea"/>
              </a:defRPr>
            </a:lvl9pPr>
          </a:lstStyle>
          <a:p>
            <a:pPr marL="0" indent="0" algn="ctr"/>
            <a:r>
              <a:rPr lang="en-US" sz="8000" b="1" kern="0" dirty="0">
                <a:solidFill>
                  <a:schemeClr val="accent1"/>
                </a:solidFill>
                <a:latin typeface="Calibri" panose="020F0502020204030204" pitchFamily="34" charset="0"/>
                <a:cs typeface="Calibri" panose="020F0502020204030204" pitchFamily="34" charset="0"/>
              </a:rPr>
              <a:t>MERCI</a:t>
            </a:r>
            <a:endParaRPr lang="en-US" sz="8000" kern="0" dirty="0">
              <a:solidFill>
                <a:schemeClr val="accent1"/>
              </a:solidFill>
              <a:latin typeface="Calibri" panose="020F0502020204030204" pitchFamily="34" charset="0"/>
              <a:cs typeface="Calibri" panose="020F0502020204030204" pitchFamily="34" charset="0"/>
              <a:sym typeface="Wingdings" panose="05000000000000000000" pitchFamily="2" charset="2"/>
            </a:endParaRPr>
          </a:p>
        </p:txBody>
      </p:sp>
      <p:pic>
        <p:nvPicPr>
          <p:cNvPr id="5" name="Image 4">
            <a:extLst>
              <a:ext uri="{FF2B5EF4-FFF2-40B4-BE49-F238E27FC236}">
                <a16:creationId xmlns:a16="http://schemas.microsoft.com/office/drawing/2014/main" id="{4DC3649A-FB54-4529-999D-B4B6A59DDAD2}"/>
              </a:ext>
            </a:extLst>
          </p:cNvPr>
          <p:cNvPicPr>
            <a:picLocks noChangeAspect="1"/>
          </p:cNvPicPr>
          <p:nvPr userDrawn="1"/>
        </p:nvPicPr>
        <p:blipFill rotWithShape="1">
          <a:blip r:embed="rId2"/>
          <a:srcRect l="24130" t="57867" r="15608"/>
          <a:stretch/>
        </p:blipFill>
        <p:spPr>
          <a:xfrm>
            <a:off x="4001445" y="-1"/>
            <a:ext cx="5142555" cy="1559185"/>
          </a:xfrm>
          <a:prstGeom prst="rect">
            <a:avLst/>
          </a:prstGeom>
        </p:spPr>
      </p:pic>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5088" y="5093791"/>
            <a:ext cx="2075071" cy="1643186"/>
          </a:xfrm>
          <a:prstGeom prst="rect">
            <a:avLst/>
          </a:prstGeom>
        </p:spPr>
      </p:pic>
      <p:pic>
        <p:nvPicPr>
          <p:cNvPr id="7" name="Imag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3784" y="5605058"/>
            <a:ext cx="1305563" cy="874227"/>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Tree>
    <p:extLst>
      <p:ext uri="{BB962C8B-B14F-4D97-AF65-F5344CB8AC3E}">
        <p14:creationId xmlns:p14="http://schemas.microsoft.com/office/powerpoint/2010/main" val="197566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25563" y="2983656"/>
            <a:ext cx="6761173" cy="1046440"/>
          </a:xfrm>
        </p:spPr>
        <p:txBody>
          <a:bodyPr wrap="square" anchor="t" anchorCtr="0">
            <a:spAutoFit/>
          </a:bodyPr>
          <a:lstStyle>
            <a:lvl1pPr algn="l">
              <a:lnSpc>
                <a:spcPct val="85000"/>
              </a:lnSpc>
              <a:defRPr sz="4000" b="1" cap="all" baseline="0">
                <a:solidFill>
                  <a:schemeClr val="tx2"/>
                </a:solidFill>
              </a:defRPr>
            </a:lvl1pPr>
          </a:lstStyle>
          <a:p>
            <a:r>
              <a:rPr lang="fr-FR" dirty="0"/>
              <a:t>Titre </a:t>
            </a:r>
            <a:br>
              <a:rPr lang="fr-FR" dirty="0"/>
            </a:br>
            <a:r>
              <a:rPr lang="fr-FR" dirty="0"/>
              <a:t>du chapitre</a:t>
            </a:r>
          </a:p>
        </p:txBody>
      </p:sp>
      <p:sp>
        <p:nvSpPr>
          <p:cNvPr id="3" name="Sous-titre 2"/>
          <p:cNvSpPr>
            <a:spLocks noGrp="1"/>
          </p:cNvSpPr>
          <p:nvPr>
            <p:ph type="subTitle" idx="1" hasCustomPrompt="1"/>
          </p:nvPr>
        </p:nvSpPr>
        <p:spPr>
          <a:xfrm>
            <a:off x="1325564" y="4218760"/>
            <a:ext cx="4017818" cy="276999"/>
          </a:xfrm>
        </p:spPr>
        <p:txBody>
          <a:bodyPr wrap="square">
            <a:spAutoFit/>
          </a:bodyPr>
          <a:lstStyle>
            <a:lvl1pPr marL="0" indent="0" algn="l">
              <a:buNone/>
              <a:defRPr sz="20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Sous-Titre</a:t>
            </a:r>
          </a:p>
        </p:txBody>
      </p:sp>
      <p:pic>
        <p:nvPicPr>
          <p:cNvPr id="10" name="Image 9">
            <a:extLst>
              <a:ext uri="{FF2B5EF4-FFF2-40B4-BE49-F238E27FC236}">
                <a16:creationId xmlns:a16="http://schemas.microsoft.com/office/drawing/2014/main" id="{4DC3649A-FB54-4529-999D-B4B6A59DDAD2}"/>
              </a:ext>
            </a:extLst>
          </p:cNvPr>
          <p:cNvPicPr>
            <a:picLocks noChangeAspect="1"/>
          </p:cNvPicPr>
          <p:nvPr userDrawn="1"/>
        </p:nvPicPr>
        <p:blipFill rotWithShape="1">
          <a:blip r:embed="rId2">
            <a:duotone>
              <a:schemeClr val="accent6">
                <a:shade val="45000"/>
                <a:satMod val="135000"/>
              </a:schemeClr>
              <a:prstClr val="white"/>
            </a:duotone>
          </a:blip>
          <a:srcRect l="24130" t="58272" r="16379"/>
          <a:stretch/>
        </p:blipFill>
        <p:spPr>
          <a:xfrm>
            <a:off x="3136798" y="523807"/>
            <a:ext cx="6007202" cy="1827240"/>
          </a:xfrm>
          <a:prstGeom prst="rect">
            <a:avLst/>
          </a:prstGeom>
        </p:spPr>
      </p:pic>
      <p:cxnSp>
        <p:nvCxnSpPr>
          <p:cNvPr id="11" name="Connecteur droit 10"/>
          <p:cNvCxnSpPr/>
          <p:nvPr userDrawn="1"/>
        </p:nvCxnSpPr>
        <p:spPr>
          <a:xfrm>
            <a:off x="0" y="523807"/>
            <a:ext cx="9144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56" y="0"/>
            <a:ext cx="601454" cy="476273"/>
          </a:xfrm>
          <a:prstGeom prst="rect">
            <a:avLst/>
          </a:prstGeom>
        </p:spPr>
      </p:pic>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0" y="49155"/>
            <a:ext cx="616133" cy="412573"/>
          </a:xfrm>
          <a:prstGeom prst="rect">
            <a:avLst/>
          </a:prstGeom>
        </p:spPr>
      </p:pic>
    </p:spTree>
    <p:extLst>
      <p:ext uri="{BB962C8B-B14F-4D97-AF65-F5344CB8AC3E}">
        <p14:creationId xmlns:p14="http://schemas.microsoft.com/office/powerpoint/2010/main" val="4350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7221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uverture_2">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4222" y="2871628"/>
            <a:ext cx="4017818" cy="1046440"/>
          </a:xfrm>
        </p:spPr>
        <p:txBody>
          <a:bodyPr wrap="square" anchor="t" anchorCtr="0">
            <a:spAutoFit/>
          </a:bodyPr>
          <a:lstStyle>
            <a:lvl1pPr algn="l">
              <a:lnSpc>
                <a:spcPct val="85000"/>
              </a:lnSpc>
              <a:defRPr sz="4000" b="1" cap="all" baseline="0">
                <a:solidFill>
                  <a:schemeClr val="tx2"/>
                </a:solidFill>
              </a:defRPr>
            </a:lvl1pPr>
          </a:lstStyle>
          <a:p>
            <a:r>
              <a:rPr lang="fr-FR" dirty="0"/>
              <a:t>Titre du chapitre</a:t>
            </a:r>
          </a:p>
        </p:txBody>
      </p:sp>
      <p:sp>
        <p:nvSpPr>
          <p:cNvPr id="3" name="Sous-titre 2"/>
          <p:cNvSpPr>
            <a:spLocks noGrp="1"/>
          </p:cNvSpPr>
          <p:nvPr>
            <p:ph type="subTitle" idx="1" hasCustomPrompt="1"/>
          </p:nvPr>
        </p:nvSpPr>
        <p:spPr>
          <a:xfrm>
            <a:off x="294222" y="4227234"/>
            <a:ext cx="4017818" cy="276999"/>
          </a:xfrm>
        </p:spPr>
        <p:txBody>
          <a:bodyPr wrap="square">
            <a:spAutoFit/>
          </a:bodyPr>
          <a:lstStyle>
            <a:lvl1pPr marL="0" indent="0" algn="l">
              <a:buNone/>
              <a:defRPr sz="20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Sous-Titre</a:t>
            </a:r>
          </a:p>
        </p:txBody>
      </p:sp>
      <p:sp>
        <p:nvSpPr>
          <p:cNvPr id="9" name="Espace réservé pour une image  3">
            <a:extLst>
              <a:ext uri="{FF2B5EF4-FFF2-40B4-BE49-F238E27FC236}">
                <a16:creationId xmlns:a16="http://schemas.microsoft.com/office/drawing/2014/main" id="{4D6381D0-20AC-42CF-969F-9817C9764A41}"/>
              </a:ext>
            </a:extLst>
          </p:cNvPr>
          <p:cNvSpPr>
            <a:spLocks noGrp="1"/>
          </p:cNvSpPr>
          <p:nvPr>
            <p:ph type="pic" sz="quarter" idx="15"/>
          </p:nvPr>
        </p:nvSpPr>
        <p:spPr>
          <a:xfrm>
            <a:off x="4663732" y="526216"/>
            <a:ext cx="4480268" cy="6331783"/>
          </a:xfrm>
        </p:spPr>
        <p:txBody>
          <a:bodyPr/>
          <a:lstStyle/>
          <a:p>
            <a:r>
              <a:rPr lang="fr-FR" dirty="0"/>
              <a:t>Cliquez sur l'icône pour ajouter une image</a:t>
            </a:r>
          </a:p>
        </p:txBody>
      </p:sp>
      <p:cxnSp>
        <p:nvCxnSpPr>
          <p:cNvPr id="11" name="Connecteur droit 10"/>
          <p:cNvCxnSpPr/>
          <p:nvPr userDrawn="1"/>
        </p:nvCxnSpPr>
        <p:spPr>
          <a:xfrm>
            <a:off x="0" y="523807"/>
            <a:ext cx="9144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4DC3649A-FB54-4529-999D-B4B6A59DDAD2}"/>
              </a:ext>
            </a:extLst>
          </p:cNvPr>
          <p:cNvPicPr>
            <a:picLocks noChangeAspect="1"/>
          </p:cNvPicPr>
          <p:nvPr userDrawn="1"/>
        </p:nvPicPr>
        <p:blipFill rotWithShape="1">
          <a:blip r:embed="rId2">
            <a:duotone>
              <a:schemeClr val="accent6">
                <a:shade val="45000"/>
                <a:satMod val="135000"/>
              </a:schemeClr>
              <a:prstClr val="white"/>
            </a:duotone>
          </a:blip>
          <a:srcRect l="29541" t="56006" r="11357"/>
          <a:stretch/>
        </p:blipFill>
        <p:spPr>
          <a:xfrm>
            <a:off x="0" y="534304"/>
            <a:ext cx="3358896" cy="1084250"/>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656" y="0"/>
            <a:ext cx="601454" cy="476273"/>
          </a:xfrm>
          <a:prstGeom prst="rect">
            <a:avLst/>
          </a:prstGeom>
        </p:spPr>
      </p:pic>
      <p:pic>
        <p:nvPicPr>
          <p:cNvPr id="15" name="Imag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0" y="49155"/>
            <a:ext cx="616133" cy="41257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uverture_3">
    <p:spTree>
      <p:nvGrpSpPr>
        <p:cNvPr id="1" name=""/>
        <p:cNvGrpSpPr/>
        <p:nvPr/>
      </p:nvGrpSpPr>
      <p:grpSpPr>
        <a:xfrm>
          <a:off x="0" y="0"/>
          <a:ext cx="0" cy="0"/>
          <a:chOff x="0" y="0"/>
          <a:chExt cx="0" cy="0"/>
        </a:xfrm>
      </p:grpSpPr>
      <p:sp>
        <p:nvSpPr>
          <p:cNvPr id="10" name="Espace réservé pour une image  3">
            <a:extLst>
              <a:ext uri="{FF2B5EF4-FFF2-40B4-BE49-F238E27FC236}">
                <a16:creationId xmlns:a16="http://schemas.microsoft.com/office/drawing/2014/main" id="{4D6381D0-20AC-42CF-969F-9817C9764A41}"/>
              </a:ext>
            </a:extLst>
          </p:cNvPr>
          <p:cNvSpPr>
            <a:spLocks noGrp="1"/>
          </p:cNvSpPr>
          <p:nvPr>
            <p:ph type="pic" sz="quarter" idx="15"/>
          </p:nvPr>
        </p:nvSpPr>
        <p:spPr>
          <a:xfrm>
            <a:off x="0" y="1702899"/>
            <a:ext cx="4594225" cy="5155099"/>
          </a:xfrm>
        </p:spPr>
        <p:txBody>
          <a:bodyPr/>
          <a:lstStyle/>
          <a:p>
            <a:r>
              <a:rPr lang="fr-FR" dirty="0"/>
              <a:t>Cliquez sur l'icône pour ajouter une image</a:t>
            </a:r>
          </a:p>
        </p:txBody>
      </p:sp>
      <p:pic>
        <p:nvPicPr>
          <p:cNvPr id="9" name="Image 8">
            <a:extLst>
              <a:ext uri="{FF2B5EF4-FFF2-40B4-BE49-F238E27FC236}">
                <a16:creationId xmlns:a16="http://schemas.microsoft.com/office/drawing/2014/main" id="{4DC3649A-FB54-4529-999D-B4B6A59DDAD2}"/>
              </a:ext>
            </a:extLst>
          </p:cNvPr>
          <p:cNvPicPr>
            <a:picLocks noChangeAspect="1"/>
          </p:cNvPicPr>
          <p:nvPr userDrawn="1"/>
        </p:nvPicPr>
        <p:blipFill rotWithShape="1">
          <a:blip r:embed="rId2"/>
          <a:srcRect l="24130" t="56006" r="11357"/>
          <a:stretch/>
        </p:blipFill>
        <p:spPr>
          <a:xfrm>
            <a:off x="3888711" y="0"/>
            <a:ext cx="5505325" cy="1628078"/>
          </a:xfrm>
          <a:prstGeom prst="rect">
            <a:avLst/>
          </a:prstGeom>
        </p:spPr>
      </p:pic>
      <p:sp>
        <p:nvSpPr>
          <p:cNvPr id="2" name="Titre 1"/>
          <p:cNvSpPr>
            <a:spLocks noGrp="1"/>
          </p:cNvSpPr>
          <p:nvPr>
            <p:ph type="ctrTitle" hasCustomPrompt="1"/>
          </p:nvPr>
        </p:nvSpPr>
        <p:spPr>
          <a:xfrm>
            <a:off x="4836075" y="2259183"/>
            <a:ext cx="4017818" cy="1046440"/>
          </a:xfrm>
          <a:solidFill>
            <a:schemeClr val="bg1"/>
          </a:solidFill>
        </p:spPr>
        <p:txBody>
          <a:bodyPr wrap="square" anchor="t" anchorCtr="0">
            <a:spAutoFit/>
          </a:bodyPr>
          <a:lstStyle>
            <a:lvl1pPr algn="l">
              <a:lnSpc>
                <a:spcPct val="85000"/>
              </a:lnSpc>
              <a:defRPr sz="4000" b="1" cap="all" baseline="0">
                <a:solidFill>
                  <a:schemeClr val="tx2"/>
                </a:solidFill>
              </a:defRPr>
            </a:lvl1pPr>
          </a:lstStyle>
          <a:p>
            <a:r>
              <a:rPr lang="fr-FR"/>
              <a:t>Titre du chapitre</a:t>
            </a:r>
          </a:p>
        </p:txBody>
      </p:sp>
      <p:sp>
        <p:nvSpPr>
          <p:cNvPr id="3" name="Sous-titre 2"/>
          <p:cNvSpPr>
            <a:spLocks noGrp="1"/>
          </p:cNvSpPr>
          <p:nvPr>
            <p:ph type="subTitle" idx="1" hasCustomPrompt="1"/>
          </p:nvPr>
        </p:nvSpPr>
        <p:spPr>
          <a:xfrm>
            <a:off x="4836075" y="3614789"/>
            <a:ext cx="4017818" cy="276999"/>
          </a:xfrm>
          <a:solidFill>
            <a:schemeClr val="bg1"/>
          </a:solidFill>
        </p:spPr>
        <p:txBody>
          <a:bodyPr wrap="square">
            <a:spAutoFit/>
          </a:bodyPr>
          <a:lstStyle>
            <a:lvl1pPr marL="0" indent="0" algn="l">
              <a:buNone/>
              <a:defRPr sz="20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Sous-Titre</a:t>
            </a: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124232"/>
            <a:ext cx="1485900" cy="1176639"/>
          </a:xfrm>
          <a:prstGeom prst="rect">
            <a:avLst/>
          </a:prstGeom>
        </p:spPr>
      </p:pic>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0837" y="6184444"/>
            <a:ext cx="822132" cy="55051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8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439737" y="972000"/>
            <a:ext cx="5587320" cy="287771"/>
          </a:xfrm>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1080000" y="1512000"/>
            <a:ext cx="6840000" cy="4536000"/>
          </a:xfrm>
        </p:spPr>
        <p:txBody>
          <a:bodyPr anchor="ctr" anchorCtr="0"/>
          <a:lstStyle>
            <a:lvl1pPr marL="324000" indent="-324000">
              <a:spcBef>
                <a:spcPts val="3000"/>
              </a:spcBef>
              <a:tabLst>
                <a:tab pos="6840000" algn="r"/>
              </a:tabLst>
              <a:defRPr sz="2400" cap="all" baseline="0"/>
            </a:lvl1pPr>
          </a:lstStyle>
          <a:p>
            <a:pPr lvl="0"/>
            <a:r>
              <a:rPr lang="fr-FR"/>
              <a:t>Modifier les styles du texte du masque</a:t>
            </a:r>
          </a:p>
        </p:txBody>
      </p:sp>
    </p:spTree>
    <p:extLst>
      <p:ext uri="{BB962C8B-B14F-4D97-AF65-F5344CB8AC3E}">
        <p14:creationId xmlns:p14="http://schemas.microsoft.com/office/powerpoint/2010/main" val="99724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12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263918"/>
          </a:xfrm>
        </p:spPr>
        <p:txBody>
          <a:bodyPr/>
          <a:lstStyle>
            <a:lvl1pPr>
              <a:defRPr sz="2000"/>
            </a:lvl1pPr>
          </a:lstStyle>
          <a:p>
            <a:r>
              <a:rPr lang="fr-FR" dirty="0"/>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8280400" cy="4536000"/>
          </a:xfrm>
        </p:spPr>
        <p:txBody>
          <a:bodyPr/>
          <a:lstStyle>
            <a:lvl4pPr>
              <a:buSzPct val="65000"/>
              <a:defRPr/>
            </a:lvl4pPr>
            <a:lvl5pPr marL="539388">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52478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a16="http://schemas.microsoft.com/office/drawing/2014/main" id="{F9738D10-B9B6-4601-87AC-FEEEAB249019}"/>
              </a:ext>
            </a:extLst>
          </p:cNvPr>
          <p:cNvSpPr>
            <a:spLocks noGrp="1"/>
          </p:cNvSpPr>
          <p:nvPr>
            <p:ph type="dt" sz="half" idx="10"/>
          </p:nvPr>
        </p:nvSpPr>
        <p:spPr/>
        <p:txBody>
          <a:bodyPr/>
          <a:lstStyle/>
          <a:p>
            <a:pPr algn="r"/>
            <a:r>
              <a:rPr lang="fr-FR" smtClean="0"/>
              <a:t>Septembre 2019</a:t>
            </a:r>
            <a:endParaRPr lang="fr-FR" dirty="0"/>
          </a:p>
        </p:txBody>
      </p:sp>
      <p:sp>
        <p:nvSpPr>
          <p:cNvPr id="9" name="Espace réservé du pied de page 8">
            <a:extLst>
              <a:ext uri="{FF2B5EF4-FFF2-40B4-BE49-F238E27FC236}">
                <a16:creationId xmlns:a16="http://schemas.microsoft.com/office/drawing/2014/main" id="{E80B15F1-6A00-4A4A-B1F9-1F4CE37C0FE9}"/>
              </a:ext>
            </a:extLst>
          </p:cNvPr>
          <p:cNvSpPr>
            <a:spLocks noGrp="1"/>
          </p:cNvSpPr>
          <p:nvPr>
            <p:ph type="ftr" sz="quarter" idx="11"/>
          </p:nvPr>
        </p:nvSpPr>
        <p:spPr/>
        <p:txBody>
          <a:bodyPr/>
          <a:lstStyle/>
          <a:p>
            <a:endParaRPr lang="fr-FR" dirty="0"/>
          </a:p>
        </p:txBody>
      </p:sp>
      <p:sp>
        <p:nvSpPr>
          <p:cNvPr id="10" name="Espace réservé du numéro de diapositive 9">
            <a:extLst>
              <a:ext uri="{FF2B5EF4-FFF2-40B4-BE49-F238E27FC236}">
                <a16:creationId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dirty="0"/>
          </a:p>
        </p:txBody>
      </p:sp>
      <p:sp>
        <p:nvSpPr>
          <p:cNvPr id="14" name="Espace réservé du texte 13">
            <a:extLst>
              <a:ext uri="{FF2B5EF4-FFF2-40B4-BE49-F238E27FC236}">
                <a16:creationId xmlns:a16="http://schemas.microsoft.com/office/drawing/2014/main" id="{0B9DAF2C-71B6-4682-87A7-8595CAAEC7FB}"/>
              </a:ext>
            </a:extLst>
          </p:cNvPr>
          <p:cNvSpPr>
            <a:spLocks noGrp="1"/>
          </p:cNvSpPr>
          <p:nvPr>
            <p:ph type="body" sz="quarter" idx="13"/>
          </p:nvPr>
        </p:nvSpPr>
        <p:spPr>
          <a:xfrm>
            <a:off x="431800" y="1511300"/>
            <a:ext cx="3942200" cy="4536000"/>
          </a:xfrm>
        </p:spPr>
        <p:txBody>
          <a:bodyPr/>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texte 13">
            <a:extLst>
              <a:ext uri="{FF2B5EF4-FFF2-40B4-BE49-F238E27FC236}">
                <a16:creationId xmlns:a16="http://schemas.microsoft.com/office/drawing/2014/main" id="{5ED461C6-2B3A-4431-8BA9-00CBCA44D8B9}"/>
              </a:ext>
            </a:extLst>
          </p:cNvPr>
          <p:cNvSpPr>
            <a:spLocks noGrp="1"/>
          </p:cNvSpPr>
          <p:nvPr>
            <p:ph type="body" sz="quarter" idx="14"/>
          </p:nvPr>
        </p:nvSpPr>
        <p:spPr>
          <a:xfrm>
            <a:off x="4770000" y="1511300"/>
            <a:ext cx="3942000" cy="4536000"/>
          </a:xfrm>
        </p:spPr>
        <p:txBody>
          <a:bodyPr/>
          <a:lstStyle>
            <a:lvl4pPr>
              <a:buSzPct val="65000"/>
              <a:defRPr/>
            </a:lvl4pPr>
            <a:lvl5pPr marL="540000">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15547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32000" y="612000"/>
            <a:ext cx="8280000" cy="287771"/>
          </a:xfrm>
          <a:prstGeom prst="rect">
            <a:avLst/>
          </a:prstGeom>
        </p:spPr>
        <p:txBody>
          <a:bodyPr vert="horz" wrap="square" lIns="0" tIns="0" rIns="0" bIns="0" rtlCol="0" anchor="t" anchorCtr="0">
            <a:spAutoFit/>
          </a:bodyPr>
          <a:lstStyle/>
          <a:p>
            <a:r>
              <a:rPr lang="fr-FR" dirty="0"/>
              <a:t>MODIFIEZ LE STYLE DU TITRE</a:t>
            </a:r>
          </a:p>
        </p:txBody>
      </p:sp>
      <p:sp>
        <p:nvSpPr>
          <p:cNvPr id="3" name="Espace réservé du texte 2"/>
          <p:cNvSpPr>
            <a:spLocks noGrp="1"/>
          </p:cNvSpPr>
          <p:nvPr>
            <p:ph type="body" idx="1"/>
          </p:nvPr>
        </p:nvSpPr>
        <p:spPr>
          <a:xfrm>
            <a:off x="432000" y="1512000"/>
            <a:ext cx="8280000" cy="4536000"/>
          </a:xfrm>
          <a:prstGeom prst="rect">
            <a:avLst/>
          </a:prstGeom>
        </p:spPr>
        <p:txBody>
          <a:bodyPr vert="horz" lIns="0" tIns="0" rIns="0" bIns="0" rtlCol="0" anchor="t" anchorCtr="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559475" y="6607176"/>
            <a:ext cx="1152525" cy="138499"/>
          </a:xfrm>
          <a:prstGeom prst="rect">
            <a:avLst/>
          </a:prstGeom>
        </p:spPr>
        <p:txBody>
          <a:bodyPr vert="horz" wrap="square" lIns="0" tIns="0" rIns="0" bIns="0" rtlCol="0" anchor="t" anchorCtr="0">
            <a:spAutoFit/>
          </a:bodyPr>
          <a:lstStyle>
            <a:lvl1pPr algn="l">
              <a:defRPr sz="900" cap="all" baseline="0">
                <a:solidFill>
                  <a:schemeClr val="tx1">
                    <a:tint val="75000"/>
                  </a:schemeClr>
                </a:solidFill>
                <a:latin typeface="Calibri" panose="020F0502020204030204" pitchFamily="34" charset="0"/>
              </a:defRPr>
            </a:lvl1pPr>
          </a:lstStyle>
          <a:p>
            <a:pPr algn="r"/>
            <a:r>
              <a:rPr lang="fr-FR" smtClean="0"/>
              <a:t>Septembre 2019</a:t>
            </a:r>
            <a:endParaRPr lang="fr-FR" dirty="0"/>
          </a:p>
        </p:txBody>
      </p:sp>
      <p:sp>
        <p:nvSpPr>
          <p:cNvPr id="5" name="Espace réservé du pied de page 4"/>
          <p:cNvSpPr>
            <a:spLocks noGrp="1"/>
          </p:cNvSpPr>
          <p:nvPr>
            <p:ph type="ftr" sz="quarter" idx="3"/>
          </p:nvPr>
        </p:nvSpPr>
        <p:spPr>
          <a:xfrm>
            <a:off x="180000" y="6607176"/>
            <a:ext cx="6912000" cy="138499"/>
          </a:xfrm>
          <a:prstGeom prst="rect">
            <a:avLst/>
          </a:prstGeom>
        </p:spPr>
        <p:txBody>
          <a:bodyPr vert="horz" lIns="0" tIns="0" rIns="0" bIns="0" rtlCol="0" anchor="t" anchorCtr="0">
            <a:spAutoFit/>
          </a:bodyPr>
          <a:lstStyle>
            <a:lvl1pPr algn="l">
              <a:defRPr sz="900" cap="all" baseline="0">
                <a:solidFill>
                  <a:schemeClr val="tx1">
                    <a:tint val="75000"/>
                  </a:schemeClr>
                </a:solidFill>
                <a:latin typeface="Calibri" panose="020F0502020204030204" pitchFamily="34" charset="0"/>
              </a:defRPr>
            </a:lvl1pPr>
          </a:lstStyle>
          <a:p>
            <a:endParaRPr lang="fr-FR" dirty="0"/>
          </a:p>
        </p:txBody>
      </p:sp>
      <p:sp>
        <p:nvSpPr>
          <p:cNvPr id="6" name="Espace réservé du numéro de diapositive 5"/>
          <p:cNvSpPr>
            <a:spLocks noGrp="1"/>
          </p:cNvSpPr>
          <p:nvPr>
            <p:ph type="sldNum" sz="quarter" idx="4"/>
          </p:nvPr>
        </p:nvSpPr>
        <p:spPr>
          <a:xfrm>
            <a:off x="8729663" y="6607176"/>
            <a:ext cx="230186" cy="138499"/>
          </a:xfrm>
          <a:prstGeom prst="rect">
            <a:avLst/>
          </a:prstGeom>
        </p:spPr>
        <p:txBody>
          <a:bodyPr vert="horz" wrap="square" lIns="0" tIns="0" rIns="0" bIns="0" rtlCol="0" anchor="t" anchorCtr="0">
            <a:spAutoFit/>
          </a:bodyPr>
          <a:lstStyle>
            <a:lvl1pPr algn="r">
              <a:defRPr sz="900">
                <a:solidFill>
                  <a:schemeClr val="tx1">
                    <a:tint val="75000"/>
                  </a:schemeClr>
                </a:solidFill>
                <a:latin typeface="Calibri" panose="020F0502020204030204" pitchFamily="34" charset="0"/>
              </a:defRPr>
            </a:lvl1pPr>
          </a:lstStyle>
          <a:p>
            <a:fld id="{7E3B350E-657F-41D5-BCB6-877D8C3AF71C}" type="slidenum">
              <a:rPr lang="fr-FR" smtClean="0"/>
              <a:pPr/>
              <a:t>‹N°›</a:t>
            </a:fld>
            <a:endParaRPr lang="fr-FR" dirty="0"/>
          </a:p>
        </p:txBody>
      </p:sp>
      <p:sp>
        <p:nvSpPr>
          <p:cNvPr id="12" name="Rectangle 11">
            <a:extLst>
              <a:ext uri="{FF2B5EF4-FFF2-40B4-BE49-F238E27FC236}">
                <a16:creationId xmlns:a16="http://schemas.microsoft.com/office/drawing/2014/main" id="{78194AF0-E091-44F5-BFF0-41CFD66DB354}"/>
              </a:ext>
            </a:extLst>
          </p:cNvPr>
          <p:cNvSpPr/>
          <p:nvPr userDrawn="1"/>
        </p:nvSpPr>
        <p:spPr>
          <a:xfrm>
            <a:off x="0" y="6822000"/>
            <a:ext cx="9144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pic>
        <p:nvPicPr>
          <p:cNvPr id="13" name="Image 12">
            <a:extLst>
              <a:ext uri="{FF2B5EF4-FFF2-40B4-BE49-F238E27FC236}">
                <a16:creationId xmlns:a16="http://schemas.microsoft.com/office/drawing/2014/main" id="{4DC3649A-FB54-4529-999D-B4B6A59DDAD2}"/>
              </a:ext>
            </a:extLst>
          </p:cNvPr>
          <p:cNvPicPr>
            <a:picLocks noChangeAspect="1"/>
          </p:cNvPicPr>
          <p:nvPr userDrawn="1"/>
        </p:nvPicPr>
        <p:blipFill rotWithShape="1">
          <a:blip r:embed="rId42"/>
          <a:srcRect l="24130" t="56006" r="11357"/>
          <a:stretch/>
        </p:blipFill>
        <p:spPr>
          <a:xfrm>
            <a:off x="1487267" y="0"/>
            <a:ext cx="1606453" cy="475073"/>
          </a:xfrm>
          <a:prstGeom prst="rect">
            <a:avLst/>
          </a:prstGeom>
        </p:spPr>
      </p:pic>
      <p:pic>
        <p:nvPicPr>
          <p:cNvPr id="10" name="Image 9"/>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0" y="0"/>
            <a:ext cx="646625" cy="512043"/>
          </a:xfrm>
          <a:prstGeom prst="rect">
            <a:avLst/>
          </a:prstGeom>
        </p:spPr>
      </p:pic>
      <p:pic>
        <p:nvPicPr>
          <p:cNvPr id="11" name="Image 10"/>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646625" y="62598"/>
            <a:ext cx="615987" cy="412475"/>
          </a:xfrm>
          <a:prstGeom prst="rect">
            <a:avLst/>
          </a:prstGeom>
        </p:spPr>
      </p:pic>
    </p:spTree>
    <p:extLst>
      <p:ext uri="{BB962C8B-B14F-4D97-AF65-F5344CB8AC3E}">
        <p14:creationId xmlns:p14="http://schemas.microsoft.com/office/powerpoint/2010/main" val="12994147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654" r:id="rId4"/>
    <p:sldLayoutId id="2147483670" r:id="rId5"/>
    <p:sldLayoutId id="2147483671" r:id="rId6"/>
    <p:sldLayoutId id="2147483655" r:id="rId7"/>
    <p:sldLayoutId id="2147483650" r:id="rId8"/>
    <p:sldLayoutId id="2147483652" r:id="rId9"/>
    <p:sldLayoutId id="2147483653" r:id="rId10"/>
    <p:sldLayoutId id="2147483656" r:id="rId11"/>
    <p:sldLayoutId id="2147483657" r:id="rId12"/>
    <p:sldLayoutId id="2147483658" r:id="rId13"/>
    <p:sldLayoutId id="2147483686" r:id="rId14"/>
    <p:sldLayoutId id="2147483687" r:id="rId15"/>
    <p:sldLayoutId id="2147483659" r:id="rId16"/>
    <p:sldLayoutId id="2147483660" r:id="rId17"/>
    <p:sldLayoutId id="2147483664" r:id="rId18"/>
    <p:sldLayoutId id="2147483661" r:id="rId19"/>
    <p:sldLayoutId id="2147483662" r:id="rId20"/>
    <p:sldLayoutId id="2147483663" r:id="rId21"/>
    <p:sldLayoutId id="2147483665" r:id="rId22"/>
    <p:sldLayoutId id="2147483666" r:id="rId23"/>
    <p:sldLayoutId id="2147483688"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67" r:id="rId35"/>
    <p:sldLayoutId id="2147483668" r:id="rId36"/>
    <p:sldLayoutId id="2147483683" r:id="rId37"/>
    <p:sldLayoutId id="2147483684" r:id="rId38"/>
    <p:sldLayoutId id="2147483669" r:id="rId39"/>
    <p:sldLayoutId id="214748368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85000"/>
        </a:lnSpc>
        <a:spcBef>
          <a:spcPct val="0"/>
        </a:spcBef>
        <a:buNone/>
        <a:defRPr sz="2200" kern="1200" cap="all" baseline="0">
          <a:solidFill>
            <a:schemeClr val="accent1"/>
          </a:solidFill>
          <a:latin typeface="Calibri" panose="020F0502020204030204" pitchFamily="34" charset="0"/>
          <a:ea typeface="+mj-ea"/>
          <a:cs typeface="+mj-cs"/>
        </a:defRPr>
      </a:lvl1pPr>
    </p:titleStyle>
    <p:bodyStyle>
      <a:lvl1pPr marL="0" indent="0" algn="l" defTabSz="685800" rtl="0" eaLnBrk="1" latinLnBrk="0" hangingPunct="1">
        <a:lnSpc>
          <a:spcPct val="90000"/>
        </a:lnSpc>
        <a:spcBef>
          <a:spcPts val="1200"/>
        </a:spcBef>
        <a:buFont typeface="Arial" panose="020B0604020202020204" pitchFamily="34" charset="0"/>
        <a:buNone/>
        <a:defRPr sz="1800" kern="1200">
          <a:solidFill>
            <a:schemeClr val="bg2"/>
          </a:solidFill>
          <a:latin typeface="Calibri" panose="020F0502020204030204" pitchFamily="34" charset="0"/>
          <a:ea typeface="+mn-ea"/>
          <a:cs typeface="+mn-cs"/>
        </a:defRPr>
      </a:lvl1pPr>
      <a:lvl2pPr marL="0" indent="0" algn="l" defTabSz="685800" rtl="0" eaLnBrk="1" latinLnBrk="0" hangingPunct="1">
        <a:lnSpc>
          <a:spcPct val="90000"/>
        </a:lnSpc>
        <a:spcBef>
          <a:spcPts val="1200"/>
        </a:spcBef>
        <a:buFont typeface="Arial" panose="020B0604020202020204" pitchFamily="34" charset="0"/>
        <a:buNone/>
        <a:defRPr sz="1600" b="1" kern="1200" cap="all" baseline="0">
          <a:solidFill>
            <a:schemeClr val="tx2"/>
          </a:solidFill>
          <a:latin typeface="Calibri" panose="020F0502020204030204" pitchFamily="34" charset="0"/>
          <a:ea typeface="+mn-ea"/>
          <a:cs typeface="+mn-cs"/>
        </a:defRPr>
      </a:lvl2pPr>
      <a:lvl3pPr marL="0" indent="0" algn="l" defTabSz="685800" rtl="0" eaLnBrk="1" latinLnBrk="0" hangingPunct="1">
        <a:lnSpc>
          <a:spcPct val="90000"/>
        </a:lnSpc>
        <a:spcBef>
          <a:spcPts val="600"/>
        </a:spcBef>
        <a:buFont typeface="Arial" panose="020B0604020202020204" pitchFamily="34" charset="0"/>
        <a:buNone/>
        <a:defRPr sz="1400" kern="1200">
          <a:solidFill>
            <a:schemeClr val="bg2"/>
          </a:solidFill>
          <a:latin typeface="Calibri" panose="020F0502020204030204" pitchFamily="34" charset="0"/>
          <a:ea typeface="+mn-ea"/>
          <a:cs typeface="+mn-cs"/>
        </a:defRPr>
      </a:lvl3pPr>
      <a:lvl4pPr marL="360000" indent="-180000" algn="l" defTabSz="685800" rtl="0" eaLnBrk="1" latinLnBrk="0" hangingPunct="1">
        <a:lnSpc>
          <a:spcPct val="90000"/>
        </a:lnSpc>
        <a:spcBef>
          <a:spcPts val="500"/>
        </a:spcBef>
        <a:buClr>
          <a:schemeClr val="tx2"/>
        </a:buClr>
        <a:buSzPct val="65000"/>
        <a:buFont typeface="Wingdings 2" panose="05020102010507070707" pitchFamily="18" charset="2"/>
        <a:buChar char=""/>
        <a:defRPr sz="1400" kern="1200">
          <a:solidFill>
            <a:schemeClr val="bg2"/>
          </a:solidFill>
          <a:latin typeface="Calibri" panose="020F0502020204030204" pitchFamily="34" charset="0"/>
          <a:ea typeface="+mn-ea"/>
          <a:cs typeface="+mn-cs"/>
        </a:defRPr>
      </a:lvl4pPr>
      <a:lvl5pPr marL="540000" indent="-180000" algn="l" defTabSz="685800" rtl="0" eaLnBrk="1" latinLnBrk="0" hangingPunct="1">
        <a:lnSpc>
          <a:spcPct val="90000"/>
        </a:lnSpc>
        <a:spcBef>
          <a:spcPts val="500"/>
        </a:spcBef>
        <a:buClr>
          <a:schemeClr val="bg2"/>
        </a:buClr>
        <a:buSzPct val="65000"/>
        <a:buFont typeface="Wingdings 2" panose="05020102010507070707" pitchFamily="18" charset="2"/>
        <a:buChar char=""/>
        <a:defRPr sz="1200" kern="1200">
          <a:solidFill>
            <a:schemeClr val="bg2"/>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13" userDrawn="1">
          <p15:clr>
            <a:srgbClr val="F26B43"/>
          </p15:clr>
        </p15:guide>
        <p15:guide id="2" pos="5647" userDrawn="1">
          <p15:clr>
            <a:srgbClr val="F26B43"/>
          </p15:clr>
        </p15:guide>
        <p15:guide id="4" orient="horz" pos="4178" userDrawn="1">
          <p15:clr>
            <a:srgbClr val="F26B43"/>
          </p15:clr>
        </p15:guide>
        <p15:guide id="5" orient="horz" pos="952" userDrawn="1">
          <p15:clr>
            <a:srgbClr val="F26B43"/>
          </p15:clr>
        </p15:guide>
        <p15:guide id="6" pos="269" userDrawn="1">
          <p15:clr>
            <a:srgbClr val="F26B43"/>
          </p15:clr>
        </p15:guide>
        <p15:guide id="8" orient="horz" pos="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xml"/><Relationship Id="rId5" Type="http://schemas.openxmlformats.org/officeDocument/2006/relationships/chart" Target="../charts/chart14.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xml"/><Relationship Id="rId5" Type="http://schemas.openxmlformats.org/officeDocument/2006/relationships/chart" Target="../charts/chart18.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hart" Target="../charts/char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chart" Target="../charts/chart26.xml"/><Relationship Id="rId4" Type="http://schemas.openxmlformats.org/officeDocument/2006/relationships/chart" Target="../charts/char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chart" Target="../charts/chart29.xml"/><Relationship Id="rId4" Type="http://schemas.openxmlformats.org/officeDocument/2006/relationships/chart" Target="../charts/chart28.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emf"/></Relationships>
</file>

<file path=ppt/slides/_rels/slide7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734F0-497B-4B95-A062-7DFECEBD9A1D}"/>
              </a:ext>
            </a:extLst>
          </p:cNvPr>
          <p:cNvSpPr>
            <a:spLocks noGrp="1"/>
          </p:cNvSpPr>
          <p:nvPr>
            <p:ph type="ctrTitle"/>
          </p:nvPr>
        </p:nvSpPr>
        <p:spPr>
          <a:xfrm>
            <a:off x="2425700" y="3722400"/>
            <a:ext cx="6149500" cy="787908"/>
          </a:xfrm>
        </p:spPr>
        <p:txBody>
          <a:bodyPr/>
          <a:lstStyle/>
          <a:p>
            <a:r>
              <a:rPr lang="fr-FR" b="1" cap="small" dirty="0" smtClean="0"/>
              <a:t/>
            </a:r>
            <a:br>
              <a:rPr lang="fr-FR" b="1" cap="small" dirty="0" smtClean="0"/>
            </a:br>
            <a:endParaRPr lang="fr-FR" dirty="0">
              <a:solidFill>
                <a:schemeClr val="bg2">
                  <a:lumMod val="75000"/>
                </a:schemeClr>
              </a:solidFill>
            </a:endParaRPr>
          </a:p>
        </p:txBody>
      </p:sp>
      <p:sp>
        <p:nvSpPr>
          <p:cNvPr id="3" name="Sous-titre 2">
            <a:extLst>
              <a:ext uri="{FF2B5EF4-FFF2-40B4-BE49-F238E27FC236}">
                <a16:creationId xmlns:a16="http://schemas.microsoft.com/office/drawing/2014/main" id="{20C97ED9-12FE-4569-A955-ACF1A0B283E1}"/>
              </a:ext>
            </a:extLst>
          </p:cNvPr>
          <p:cNvSpPr>
            <a:spLocks noGrp="1"/>
          </p:cNvSpPr>
          <p:nvPr>
            <p:ph type="subTitle" idx="1"/>
          </p:nvPr>
        </p:nvSpPr>
        <p:spPr>
          <a:xfrm>
            <a:off x="1404938" y="2558265"/>
            <a:ext cx="7170262" cy="2332946"/>
          </a:xfrm>
        </p:spPr>
        <p:txBody>
          <a:bodyPr/>
          <a:lstStyle/>
          <a:p>
            <a:r>
              <a:rPr lang="fr-FR" sz="2400" dirty="0" smtClean="0">
                <a:solidFill>
                  <a:srgbClr val="002060"/>
                </a:solidFill>
                <a:latin typeface="+mj-lt"/>
              </a:rPr>
              <a:t>ETUDE  REGIONALE SUR LES SERVICES </a:t>
            </a:r>
            <a:endParaRPr lang="fr-FR" sz="2400" dirty="0">
              <a:solidFill>
                <a:srgbClr val="002060"/>
              </a:solidFill>
              <a:latin typeface="+mj-lt"/>
            </a:endParaRPr>
          </a:p>
          <a:p>
            <a:r>
              <a:rPr lang="fr-FR" sz="2400" dirty="0" smtClean="0">
                <a:solidFill>
                  <a:srgbClr val="002060"/>
                </a:solidFill>
                <a:latin typeface="+mj-lt"/>
              </a:rPr>
              <a:t>DE SOINS INFIRMIERS A DOMICILE </a:t>
            </a:r>
            <a:r>
              <a:rPr lang="fr-FR" sz="2400" dirty="0">
                <a:solidFill>
                  <a:srgbClr val="002060"/>
                </a:solidFill>
                <a:latin typeface="+mj-lt"/>
              </a:rPr>
              <a:t>(</a:t>
            </a:r>
            <a:r>
              <a:rPr lang="fr-FR" sz="2400" dirty="0" smtClean="0">
                <a:solidFill>
                  <a:srgbClr val="002060"/>
                </a:solidFill>
                <a:latin typeface="+mj-lt"/>
              </a:rPr>
              <a:t>SSIAD)</a:t>
            </a:r>
          </a:p>
          <a:p>
            <a:endParaRPr lang="fr-FR" sz="2800" dirty="0" smtClean="0">
              <a:solidFill>
                <a:srgbClr val="7030A0"/>
              </a:solidFill>
            </a:endParaRPr>
          </a:p>
          <a:p>
            <a:r>
              <a:rPr lang="fr-FR" sz="2400" dirty="0" smtClean="0">
                <a:solidFill>
                  <a:srgbClr val="7030A0"/>
                </a:solidFill>
                <a:latin typeface="+mj-lt"/>
              </a:rPr>
              <a:t>REUNION DE Restitution </a:t>
            </a:r>
          </a:p>
          <a:p>
            <a:r>
              <a:rPr lang="fr-FR" sz="2400" dirty="0" smtClean="0">
                <a:solidFill>
                  <a:srgbClr val="005696"/>
                </a:solidFill>
                <a:latin typeface="+mj-lt"/>
              </a:rPr>
              <a:t>Mardi 24 septembre 2019</a:t>
            </a:r>
            <a:endParaRPr lang="fr-FR" sz="2400" dirty="0">
              <a:solidFill>
                <a:srgbClr val="005696"/>
              </a:solidFill>
              <a:latin typeface="+mj-lt"/>
            </a:endParaRPr>
          </a:p>
        </p:txBody>
      </p:sp>
    </p:spTree>
    <p:extLst>
      <p:ext uri="{BB962C8B-B14F-4D97-AF65-F5344CB8AC3E}">
        <p14:creationId xmlns:p14="http://schemas.microsoft.com/office/powerpoint/2010/main" val="405412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523982"/>
            <a:ext cx="8280000" cy="313932"/>
          </a:xfrm>
        </p:spPr>
        <p:txBody>
          <a:bodyPr/>
          <a:lstStyle/>
          <a:p>
            <a:pPr algn="just"/>
            <a:r>
              <a:rPr lang="fr-FR" sz="2400" dirty="0" smtClean="0"/>
              <a:t>LES SSIAD: RAPPORT CONCERTATION AUTONOMIE ET GRAND AGE</a:t>
            </a:r>
            <a:endParaRPr lang="fr-FR" sz="2400" dirty="0"/>
          </a:p>
        </p:txBody>
      </p:sp>
      <p:graphicFrame>
        <p:nvGraphicFramePr>
          <p:cNvPr id="6" name="Tableau 5"/>
          <p:cNvGraphicFramePr>
            <a:graphicFrameLocks noGrp="1"/>
          </p:cNvGraphicFramePr>
          <p:nvPr>
            <p:extLst>
              <p:ext uri="{D42A27DB-BD31-4B8C-83A1-F6EECF244321}">
                <p14:modId xmlns:p14="http://schemas.microsoft.com/office/powerpoint/2010/main" val="103004648"/>
              </p:ext>
            </p:extLst>
          </p:nvPr>
        </p:nvGraphicFramePr>
        <p:xfrm>
          <a:off x="143838" y="837914"/>
          <a:ext cx="8856324" cy="5831328"/>
        </p:xfrm>
        <a:graphic>
          <a:graphicData uri="http://schemas.openxmlformats.org/drawingml/2006/table">
            <a:tbl>
              <a:tblPr firstRow="1" firstCol="1" bandRow="1">
                <a:tableStyleId>{5C22544A-7EE6-4342-B048-85BDC9FD1C3A}</a:tableStyleId>
              </a:tblPr>
              <a:tblGrid>
                <a:gridCol w="4637760">
                  <a:extLst>
                    <a:ext uri="{9D8B030D-6E8A-4147-A177-3AD203B41FA5}">
                      <a16:colId xmlns:a16="http://schemas.microsoft.com/office/drawing/2014/main" val="3587676970"/>
                    </a:ext>
                  </a:extLst>
                </a:gridCol>
                <a:gridCol w="4218564">
                  <a:extLst>
                    <a:ext uri="{9D8B030D-6E8A-4147-A177-3AD203B41FA5}">
                      <a16:colId xmlns:a16="http://schemas.microsoft.com/office/drawing/2014/main" val="2822286310"/>
                    </a:ext>
                  </a:extLst>
                </a:gridCol>
              </a:tblGrid>
              <a:tr h="165924">
                <a:tc>
                  <a:txBody>
                    <a:bodyPr/>
                    <a:lstStyle/>
                    <a:p>
                      <a:pPr algn="ctr">
                        <a:spcAft>
                          <a:spcPts val="0"/>
                        </a:spcAft>
                      </a:pPr>
                      <a:r>
                        <a:rPr lang="fr-FR" sz="1050" b="1" dirty="0">
                          <a:effectLst/>
                          <a:latin typeface="Calibri" panose="020F0502020204030204" pitchFamily="34" charset="0"/>
                          <a:ea typeface="Times New Roman" panose="02020603050405020304" pitchFamily="18" charset="0"/>
                        </a:rPr>
                        <a:t>MESURES</a:t>
                      </a:r>
                      <a:endParaRPr lang="fr-FR" sz="1100" dirty="0">
                        <a:effectLst/>
                        <a:latin typeface="Calibri" panose="020F0502020204030204" pitchFamily="34" charset="0"/>
                      </a:endParaRPr>
                    </a:p>
                  </a:txBody>
                  <a:tcPr marL="68580" marR="68580" marT="0" marB="0"/>
                </a:tc>
                <a:tc>
                  <a:txBody>
                    <a:bodyPr/>
                    <a:lstStyle/>
                    <a:p>
                      <a:pPr algn="ctr">
                        <a:spcAft>
                          <a:spcPts val="0"/>
                        </a:spcAft>
                      </a:pPr>
                      <a:r>
                        <a:rPr lang="fr-FR" sz="1050" b="1">
                          <a:effectLst/>
                          <a:latin typeface="Calibri" panose="020F0502020204030204" pitchFamily="34" charset="0"/>
                          <a:ea typeface="Times New Roman" panose="02020603050405020304" pitchFamily="18" charset="0"/>
                        </a:rPr>
                        <a:t>PROPOSITIONS</a:t>
                      </a:r>
                      <a:endParaRPr lang="fr-FR" sz="1100">
                        <a:effectLst/>
                        <a:latin typeface="Calibri" panose="020F0502020204030204" pitchFamily="34" charset="0"/>
                      </a:endParaRPr>
                    </a:p>
                  </a:txBody>
                  <a:tcPr marL="68580" marR="68580" marT="0" marB="0"/>
                </a:tc>
                <a:extLst>
                  <a:ext uri="{0D108BD9-81ED-4DB2-BD59-A6C34878D82A}">
                    <a16:rowId xmlns:a16="http://schemas.microsoft.com/office/drawing/2014/main" val="3324728103"/>
                  </a:ext>
                </a:extLst>
              </a:tr>
              <a:tr h="829617">
                <a:tc>
                  <a:txBody>
                    <a:bodyPr/>
                    <a:lstStyle/>
                    <a:p>
                      <a:pPr algn="just">
                        <a:spcAft>
                          <a:spcPts val="0"/>
                        </a:spcAft>
                      </a:pPr>
                      <a:r>
                        <a:rPr lang="fr-FR" sz="1050" b="1" u="sng" dirty="0">
                          <a:solidFill>
                            <a:schemeClr val="tx1"/>
                          </a:solidFill>
                          <a:effectLst/>
                          <a:latin typeface="Calibri" panose="020F0502020204030204" pitchFamily="34" charset="0"/>
                          <a:ea typeface="Times New Roman" panose="02020603050405020304" pitchFamily="18" charset="0"/>
                        </a:rPr>
                        <a:t>Mesure </a:t>
                      </a:r>
                      <a:r>
                        <a:rPr lang="fr-FR" sz="1050" b="1" u="sng" dirty="0" smtClean="0">
                          <a:solidFill>
                            <a:schemeClr val="tx1"/>
                          </a:solidFill>
                          <a:effectLst/>
                          <a:latin typeface="Calibri" panose="020F0502020204030204" pitchFamily="34" charset="0"/>
                          <a:ea typeface="Times New Roman" panose="02020603050405020304" pitchFamily="18" charset="0"/>
                        </a:rPr>
                        <a:t>38 :</a:t>
                      </a:r>
                      <a:r>
                        <a:rPr lang="fr-FR" sz="1050" b="1" u="none" baseline="0" dirty="0" smtClean="0">
                          <a:solidFill>
                            <a:schemeClr val="tx1"/>
                          </a:solidFill>
                          <a:effectLst/>
                          <a:latin typeface="Calibri" panose="020F0502020204030204" pitchFamily="34" charset="0"/>
                          <a:ea typeface="Times New Roman" panose="02020603050405020304" pitchFamily="18" charset="0"/>
                        </a:rPr>
                        <a:t> </a:t>
                      </a:r>
                      <a:r>
                        <a:rPr lang="fr-FR" sz="1050" b="0" dirty="0" smtClean="0">
                          <a:solidFill>
                            <a:schemeClr val="tx1"/>
                          </a:solidFill>
                          <a:effectLst/>
                          <a:latin typeface="Calibri" panose="020F0502020204030204" pitchFamily="34" charset="0"/>
                          <a:ea typeface="Times New Roman" panose="02020603050405020304" pitchFamily="18" charset="0"/>
                        </a:rPr>
                        <a:t>Réformer </a:t>
                      </a:r>
                      <a:r>
                        <a:rPr lang="fr-FR" sz="1050" b="0" dirty="0">
                          <a:solidFill>
                            <a:schemeClr val="tx1"/>
                          </a:solidFill>
                          <a:effectLst/>
                          <a:latin typeface="Calibri" panose="020F0502020204030204" pitchFamily="34" charset="0"/>
                          <a:ea typeface="Times New Roman" panose="02020603050405020304" pitchFamily="18" charset="0"/>
                        </a:rPr>
                        <a:t>le financement des SSIAD pour garantir la prise en compte des besoins des personnes accompagnées.</a:t>
                      </a:r>
                      <a:endParaRPr lang="fr-FR" sz="1100" b="0" dirty="0">
                        <a:solidFill>
                          <a:schemeClr val="tx1"/>
                        </a:solidFill>
                        <a:effectLst/>
                        <a:latin typeface="Calibri" panose="020F0502020204030204" pitchFamily="34" charset="0"/>
                      </a:endParaRPr>
                    </a:p>
                  </a:txBody>
                  <a:tcPr marL="68580" marR="68580" marT="0" marB="0">
                    <a:solidFill>
                      <a:srgbClr val="FAC4C8"/>
                    </a:solidFill>
                  </a:tcPr>
                </a:tc>
                <a:tc>
                  <a:txBody>
                    <a:bodyPr/>
                    <a:lstStyle/>
                    <a:p>
                      <a:pPr algn="just">
                        <a:spcAft>
                          <a:spcPts val="0"/>
                        </a:spcAft>
                      </a:pPr>
                      <a:r>
                        <a:rPr lang="fr-FR" sz="1050" dirty="0">
                          <a:effectLst/>
                          <a:latin typeface="Calibri" panose="020F0502020204030204" pitchFamily="34" charset="0"/>
                          <a:ea typeface="Times New Roman" panose="02020603050405020304" pitchFamily="18" charset="0"/>
                        </a:rPr>
                        <a:t>→ Intégrer de manière progressive les besoins en soins des personnes accompagnées dans l’équation tarifaire. </a:t>
                      </a:r>
                      <a:endParaRPr lang="fr-FR" sz="1100" dirty="0">
                        <a:effectLst/>
                        <a:latin typeface="Calibri" panose="020F0502020204030204" pitchFamily="34" charset="0"/>
                      </a:endParaRPr>
                    </a:p>
                    <a:p>
                      <a:pPr algn="just">
                        <a:spcAft>
                          <a:spcPts val="0"/>
                        </a:spcAft>
                      </a:pPr>
                      <a:r>
                        <a:rPr lang="fr-FR" sz="1050" dirty="0">
                          <a:effectLst/>
                          <a:latin typeface="Calibri" panose="020F0502020204030204" pitchFamily="34" charset="0"/>
                          <a:ea typeface="Times New Roman" panose="02020603050405020304" pitchFamily="18" charset="0"/>
                        </a:rPr>
                        <a:t>→ Faire évoluer le cahier des charges des SSIAD en incluant des passages de nuit à domicile des personnes et en sécurisant la permanence des services le soir et les jours fériés. </a:t>
                      </a:r>
                      <a:endParaRPr lang="fr-FR" sz="1100" dirty="0">
                        <a:effectLst/>
                        <a:latin typeface="Calibri" panose="020F0502020204030204" pitchFamily="34" charset="0"/>
                      </a:endParaRPr>
                    </a:p>
                  </a:txBody>
                  <a:tcPr marL="68580" marR="68580" marT="0" marB="0"/>
                </a:tc>
                <a:extLst>
                  <a:ext uri="{0D108BD9-81ED-4DB2-BD59-A6C34878D82A}">
                    <a16:rowId xmlns:a16="http://schemas.microsoft.com/office/drawing/2014/main" val="2841950037"/>
                  </a:ext>
                </a:extLst>
              </a:tr>
              <a:tr h="1142922">
                <a:tc>
                  <a:txBody>
                    <a:bodyPr/>
                    <a:lstStyle/>
                    <a:p>
                      <a:pPr algn="just">
                        <a:spcAft>
                          <a:spcPts val="0"/>
                        </a:spcAft>
                      </a:pPr>
                      <a:r>
                        <a:rPr lang="fr-FR" sz="1050" b="1" u="sng" dirty="0">
                          <a:solidFill>
                            <a:schemeClr val="tx1"/>
                          </a:solidFill>
                          <a:effectLst/>
                          <a:latin typeface="Calibri" panose="020F0502020204030204" pitchFamily="34" charset="0"/>
                          <a:ea typeface="Times New Roman" panose="02020603050405020304" pitchFamily="18" charset="0"/>
                        </a:rPr>
                        <a:t>Mesure </a:t>
                      </a:r>
                      <a:r>
                        <a:rPr lang="fr-FR" sz="1050" b="1" u="sng" dirty="0" smtClean="0">
                          <a:solidFill>
                            <a:schemeClr val="tx1"/>
                          </a:solidFill>
                          <a:effectLst/>
                          <a:latin typeface="Calibri" panose="020F0502020204030204" pitchFamily="34" charset="0"/>
                          <a:ea typeface="Times New Roman" panose="02020603050405020304" pitchFamily="18" charset="0"/>
                        </a:rPr>
                        <a:t>49 :</a:t>
                      </a:r>
                      <a:r>
                        <a:rPr lang="fr-FR" sz="1050" b="1" dirty="0" smtClean="0">
                          <a:solidFill>
                            <a:schemeClr val="tx1"/>
                          </a:solidFill>
                          <a:effectLst/>
                          <a:latin typeface="Calibri" panose="020F0502020204030204" pitchFamily="34" charset="0"/>
                          <a:ea typeface="Times New Roman" panose="02020603050405020304" pitchFamily="18" charset="0"/>
                        </a:rPr>
                        <a:t> </a:t>
                      </a:r>
                      <a:r>
                        <a:rPr lang="fr-FR" sz="1050" b="0" dirty="0">
                          <a:solidFill>
                            <a:schemeClr val="tx1"/>
                          </a:solidFill>
                          <a:effectLst/>
                          <a:latin typeface="Calibri" panose="020F0502020204030204" pitchFamily="34" charset="0"/>
                        </a:rPr>
                        <a:t>Accentuer le décloisonnement des SSIAD et SAAD au sein des SPASAD. </a:t>
                      </a:r>
                      <a:endParaRPr lang="fr-FR" sz="1100" b="0" dirty="0">
                        <a:solidFill>
                          <a:schemeClr val="tx1"/>
                        </a:solidFill>
                        <a:effectLst/>
                        <a:latin typeface="Calibri" panose="020F0502020204030204" pitchFamily="34" charset="0"/>
                      </a:endParaRPr>
                    </a:p>
                  </a:txBody>
                  <a:tcPr marL="68580" marR="68580" marT="0" marB="0">
                    <a:solidFill>
                      <a:srgbClr val="FAC4C8"/>
                    </a:solidFill>
                  </a:tcPr>
                </a:tc>
                <a:tc>
                  <a:txBody>
                    <a:bodyPr/>
                    <a:lstStyle/>
                    <a:p>
                      <a:pPr algn="just">
                        <a:lnSpc>
                          <a:spcPct val="115000"/>
                        </a:lnSpc>
                        <a:spcAft>
                          <a:spcPts val="0"/>
                        </a:spcAf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050" i="1" dirty="0">
                          <a:effectLst/>
                          <a:latin typeface="Calibri" panose="020F0502020204030204" pitchFamily="34" charset="0"/>
                          <a:ea typeface="Calibri" panose="020F0502020204030204" pitchFamily="34" charset="0"/>
                          <a:cs typeface="Times New Roman" panose="02020603050405020304" pitchFamily="18" charset="0"/>
                        </a:rPr>
                        <a:t>A court terme</a:t>
                      </a:r>
                      <a:r>
                        <a:rPr lang="fr-FR" sz="1050" dirty="0">
                          <a:effectLst/>
                          <a:latin typeface="Calibri" panose="020F0502020204030204" pitchFamily="34" charset="0"/>
                          <a:ea typeface="Calibri" panose="020F0502020204030204" pitchFamily="34" charset="0"/>
                          <a:cs typeface="Times New Roman" panose="02020603050405020304" pitchFamily="18" charset="0"/>
                        </a:rPr>
                        <a:t>, pour aller plus loin dans le décloisonnement, autoriser la fongibilité des résultats entre la partie SSIAD et SAAD dans le cadre d’un CPOM SPASAD unifié.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050" i="1" dirty="0">
                          <a:effectLst/>
                          <a:latin typeface="Calibri" panose="020F0502020204030204" pitchFamily="34" charset="0"/>
                          <a:ea typeface="Calibri" panose="020F0502020204030204" pitchFamily="34" charset="0"/>
                          <a:cs typeface="Times New Roman" panose="02020603050405020304" pitchFamily="18" charset="0"/>
                        </a:rPr>
                        <a:t>A long terme</a:t>
                      </a:r>
                      <a:r>
                        <a:rPr lang="fr-FR" sz="1050" dirty="0">
                          <a:effectLst/>
                          <a:latin typeface="Calibri" panose="020F0502020204030204" pitchFamily="34" charset="0"/>
                          <a:ea typeface="Calibri" panose="020F0502020204030204" pitchFamily="34" charset="0"/>
                          <a:cs typeface="Times New Roman" panose="02020603050405020304" pitchFamily="18" charset="0"/>
                        </a:rPr>
                        <a:t>, appliquer la fongibilité sur l’ensemble des crédits avec la mise en place d’un régime d’autorisation unique (mode de financement et de pilotage unifié).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4296677"/>
                  </a:ext>
                </a:extLst>
              </a:tr>
              <a:tr h="1043538">
                <a:tc>
                  <a:txBody>
                    <a:bodyPr/>
                    <a:lstStyle/>
                    <a:p>
                      <a:pPr algn="just">
                        <a:spcAft>
                          <a:spcPts val="0"/>
                        </a:spcAft>
                      </a:pPr>
                      <a:r>
                        <a:rPr lang="fr-FR" sz="1050" b="1" u="sng" dirty="0">
                          <a:solidFill>
                            <a:schemeClr val="tx1"/>
                          </a:solidFill>
                          <a:effectLst/>
                          <a:latin typeface="Calibri" panose="020F0502020204030204" pitchFamily="34" charset="0"/>
                          <a:ea typeface="Times New Roman" panose="02020603050405020304" pitchFamily="18" charset="0"/>
                        </a:rPr>
                        <a:t>Mesure </a:t>
                      </a:r>
                      <a:r>
                        <a:rPr lang="fr-FR" sz="1050" b="1" u="sng" dirty="0" smtClean="0">
                          <a:solidFill>
                            <a:schemeClr val="tx1"/>
                          </a:solidFill>
                          <a:effectLst/>
                          <a:latin typeface="Calibri" panose="020F0502020204030204" pitchFamily="34" charset="0"/>
                          <a:ea typeface="Times New Roman" panose="02020603050405020304" pitchFamily="18" charset="0"/>
                        </a:rPr>
                        <a:t>56 :</a:t>
                      </a:r>
                      <a:r>
                        <a:rPr lang="fr-FR" sz="1050" b="1" dirty="0" smtClean="0">
                          <a:solidFill>
                            <a:schemeClr val="tx1"/>
                          </a:solidFill>
                          <a:effectLst/>
                          <a:latin typeface="Calibri" panose="020F0502020204030204" pitchFamily="34" charset="0"/>
                          <a:ea typeface="Times New Roman" panose="02020603050405020304" pitchFamily="18" charset="0"/>
                        </a:rPr>
                        <a:t> </a:t>
                      </a:r>
                      <a:r>
                        <a:rPr lang="fr-FR" sz="1050" b="0" dirty="0">
                          <a:solidFill>
                            <a:schemeClr val="tx1"/>
                          </a:solidFill>
                          <a:effectLst/>
                          <a:latin typeface="Calibri" panose="020F0502020204030204" pitchFamily="34" charset="0"/>
                        </a:rPr>
                        <a:t>Créer un fonds qualité géré par la CNSA et attribué par les ARS aux EHPAD SSIAD et SPASAD pour financer les actions relatives à la qualité de vie au travail, à la prévention ou à la formation préalable à l’obtention de labels. </a:t>
                      </a:r>
                      <a:endParaRPr lang="fr-FR" sz="1100" b="0" dirty="0">
                        <a:solidFill>
                          <a:schemeClr val="tx1"/>
                        </a:solidFill>
                        <a:effectLst/>
                        <a:latin typeface="Calibri" panose="020F0502020204030204" pitchFamily="34" charset="0"/>
                      </a:endParaRPr>
                    </a:p>
                    <a:p>
                      <a:pPr algn="just">
                        <a:lnSpc>
                          <a:spcPct val="115000"/>
                        </a:lnSpc>
                        <a:spcAft>
                          <a:spcPts val="0"/>
                        </a:spcAft>
                      </a:pPr>
                      <a:r>
                        <a:rPr lang="fr-FR"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05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Mesure </a:t>
                      </a:r>
                      <a:r>
                        <a:rPr lang="fr-FR" sz="1050" b="1"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57 :</a:t>
                      </a:r>
                      <a:r>
                        <a:rPr lang="fr-FR" sz="105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Améliorer la qualité de service en EHPAD et à domicile à travers le financement de démarches de labellisation</a:t>
                      </a:r>
                      <a:r>
                        <a:rPr lang="fr-FR" sz="105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solidFill>
                      <a:srgbClr val="FAC4C8"/>
                    </a:solidFill>
                  </a:tcPr>
                </a:tc>
                <a:tc>
                  <a:txBody>
                    <a:bodyPr/>
                    <a:lstStyle/>
                    <a:p>
                      <a:pPr algn="just">
                        <a:spcAft>
                          <a:spcPts val="0"/>
                        </a:spcAft>
                      </a:pPr>
                      <a:r>
                        <a:rPr lang="fr-FR" sz="105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ndParaRPr>
                    </a:p>
                    <a:p>
                      <a:pPr algn="just">
                        <a:spcAft>
                          <a:spcPts val="0"/>
                        </a:spcAft>
                      </a:pPr>
                      <a:r>
                        <a:rPr lang="fr-FR" sz="105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ndParaRPr>
                    </a:p>
                    <a:p>
                      <a:pPr algn="just">
                        <a:lnSpc>
                          <a:spcPct val="115000"/>
                        </a:lnSpc>
                        <a:spcAft>
                          <a:spcPts val="0"/>
                        </a:spcAft>
                      </a:pPr>
                      <a:r>
                        <a:rPr lang="fr-FR" sz="1050" dirty="0">
                          <a:effectLst/>
                          <a:latin typeface="Calibri" panose="020F0502020204030204" pitchFamily="34" charset="0"/>
                          <a:ea typeface="Times New Roman" panose="02020603050405020304" pitchFamily="18" charset="0"/>
                          <a:cs typeface="Times New Roman" panose="02020603050405020304" pitchFamily="18" charset="0"/>
                        </a:rPr>
                        <a:t>→ </a:t>
                      </a:r>
                      <a:r>
                        <a:rPr lang="fr-FR" sz="1050" dirty="0">
                          <a:effectLst/>
                          <a:latin typeface="Calibri" panose="020F0502020204030204" pitchFamily="34" charset="0"/>
                          <a:ea typeface="Calibri" panose="020F0502020204030204" pitchFamily="34" charset="0"/>
                          <a:cs typeface="Times New Roman" panose="02020603050405020304" pitchFamily="18" charset="0"/>
                        </a:rPr>
                        <a:t>Financer des formations collectives engageant l’ensemble des personnels d’une structure permettant l’obtention de ces labels. </a:t>
                      </a:r>
                      <a:endParaRPr lang="fr-FR" sz="1100" dirty="0">
                        <a:effectLst/>
                        <a:latin typeface="Calibri" panose="020F0502020204030204" pitchFamily="34" charset="0"/>
                      </a:endParaRPr>
                    </a:p>
                    <a:p>
                      <a:pPr algn="just">
                        <a:spcAft>
                          <a:spcPts val="0"/>
                        </a:spcAft>
                      </a:pPr>
                      <a:r>
                        <a:rPr lang="fr-FR" sz="105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ndParaRPr>
                    </a:p>
                  </a:txBody>
                  <a:tcPr marL="68580" marR="68580" marT="0" marB="0"/>
                </a:tc>
                <a:extLst>
                  <a:ext uri="{0D108BD9-81ED-4DB2-BD59-A6C34878D82A}">
                    <a16:rowId xmlns:a16="http://schemas.microsoft.com/office/drawing/2014/main" val="2812210921"/>
                  </a:ext>
                </a:extLst>
              </a:tr>
              <a:tr h="422272">
                <a:tc>
                  <a:txBody>
                    <a:bodyPr/>
                    <a:lstStyle/>
                    <a:p>
                      <a:pPr algn="just">
                        <a:spcAft>
                          <a:spcPts val="0"/>
                        </a:spcAft>
                      </a:pPr>
                      <a:r>
                        <a:rPr lang="fr-FR" sz="1050" b="1" u="sng" dirty="0">
                          <a:solidFill>
                            <a:schemeClr val="tx1"/>
                          </a:solidFill>
                          <a:effectLst/>
                          <a:latin typeface="Calibri" panose="020F0502020204030204" pitchFamily="34" charset="0"/>
                          <a:ea typeface="Times New Roman" panose="02020603050405020304" pitchFamily="18" charset="0"/>
                        </a:rPr>
                        <a:t>Mesure </a:t>
                      </a:r>
                      <a:r>
                        <a:rPr lang="fr-FR" sz="1050" b="1" u="sng" dirty="0" smtClean="0">
                          <a:solidFill>
                            <a:schemeClr val="tx1"/>
                          </a:solidFill>
                          <a:effectLst/>
                          <a:latin typeface="Calibri" panose="020F0502020204030204" pitchFamily="34" charset="0"/>
                          <a:ea typeface="Times New Roman" panose="02020603050405020304" pitchFamily="18" charset="0"/>
                        </a:rPr>
                        <a:t>75 :</a:t>
                      </a:r>
                      <a:r>
                        <a:rPr lang="fr-FR" sz="1050" b="1" dirty="0" smtClean="0">
                          <a:solidFill>
                            <a:schemeClr val="tx1"/>
                          </a:solidFill>
                          <a:effectLst/>
                          <a:latin typeface="Calibri" panose="020F0502020204030204" pitchFamily="34" charset="0"/>
                          <a:ea typeface="Times New Roman" panose="02020603050405020304" pitchFamily="18" charset="0"/>
                        </a:rPr>
                        <a:t> </a:t>
                      </a:r>
                      <a:r>
                        <a:rPr lang="fr-FR" sz="1050" b="0" dirty="0">
                          <a:solidFill>
                            <a:schemeClr val="tx1"/>
                          </a:solidFill>
                          <a:effectLst/>
                          <a:latin typeface="Calibri" panose="020F0502020204030204" pitchFamily="34" charset="0"/>
                        </a:rPr>
                        <a:t>Imposer dans la CPOM un volet sur la formation des personnels au repérage des fragilités (EHPAD, SSIAD, SAAD, SPASAD). </a:t>
                      </a:r>
                      <a:endParaRPr lang="fr-FR" sz="1100" b="0" dirty="0">
                        <a:solidFill>
                          <a:schemeClr val="tx1"/>
                        </a:solidFill>
                        <a:effectLst/>
                        <a:latin typeface="Calibri" panose="020F0502020204030204" pitchFamily="34" charset="0"/>
                      </a:endParaRPr>
                    </a:p>
                  </a:txBody>
                  <a:tcPr marL="68580" marR="68580" marT="0" marB="0">
                    <a:solidFill>
                      <a:srgbClr val="FAC4C8"/>
                    </a:solidFill>
                  </a:tcPr>
                </a:tc>
                <a:tc>
                  <a:txBody>
                    <a:bodyPr/>
                    <a:lstStyle/>
                    <a:p>
                      <a:pPr algn="just">
                        <a:spcAft>
                          <a:spcPts val="0"/>
                        </a:spcAft>
                      </a:pPr>
                      <a:r>
                        <a:rPr lang="fr-FR" sz="105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ndParaRPr>
                    </a:p>
                  </a:txBody>
                  <a:tcPr marL="68580" marR="68580" marT="0" marB="0"/>
                </a:tc>
                <a:extLst>
                  <a:ext uri="{0D108BD9-81ED-4DB2-BD59-A6C34878D82A}">
                    <a16:rowId xmlns:a16="http://schemas.microsoft.com/office/drawing/2014/main" val="1761481846"/>
                  </a:ext>
                </a:extLst>
              </a:tr>
              <a:tr h="509957">
                <a:tc>
                  <a:txBody>
                    <a:bodyPr/>
                    <a:lstStyle/>
                    <a:p>
                      <a:pPr algn="just">
                        <a:spcAft>
                          <a:spcPts val="0"/>
                        </a:spcAft>
                      </a:pPr>
                      <a:r>
                        <a:rPr lang="fr-FR" sz="1050" b="1" u="sng" dirty="0">
                          <a:solidFill>
                            <a:schemeClr val="tx1"/>
                          </a:solidFill>
                          <a:effectLst/>
                          <a:latin typeface="Calibri" panose="020F0502020204030204" pitchFamily="34" charset="0"/>
                          <a:ea typeface="Times New Roman" panose="02020603050405020304" pitchFamily="18" charset="0"/>
                        </a:rPr>
                        <a:t>Mesure </a:t>
                      </a:r>
                      <a:r>
                        <a:rPr lang="fr-FR" sz="1050" b="1" u="sng" dirty="0" smtClean="0">
                          <a:solidFill>
                            <a:schemeClr val="tx1"/>
                          </a:solidFill>
                          <a:effectLst/>
                          <a:latin typeface="Calibri" panose="020F0502020204030204" pitchFamily="34" charset="0"/>
                          <a:ea typeface="Times New Roman" panose="02020603050405020304" pitchFamily="18" charset="0"/>
                        </a:rPr>
                        <a:t>76 :</a:t>
                      </a:r>
                      <a:r>
                        <a:rPr lang="fr-FR" sz="1050" b="1" dirty="0" smtClean="0">
                          <a:solidFill>
                            <a:schemeClr val="tx1"/>
                          </a:solidFill>
                          <a:effectLst/>
                          <a:latin typeface="Calibri" panose="020F0502020204030204" pitchFamily="34" charset="0"/>
                          <a:ea typeface="Times New Roman" panose="02020603050405020304" pitchFamily="18" charset="0"/>
                        </a:rPr>
                        <a:t> </a:t>
                      </a:r>
                      <a:r>
                        <a:rPr lang="fr-FR" sz="1050" b="0" dirty="0">
                          <a:solidFill>
                            <a:schemeClr val="tx1"/>
                          </a:solidFill>
                          <a:effectLst/>
                          <a:latin typeface="Calibri" panose="020F0502020204030204" pitchFamily="34" charset="0"/>
                        </a:rPr>
                        <a:t>Conforter et préciser le rôle des intervenants à domicile en tant que lanceurs d’alerte à travers les CPOM pour les SSIAD, les SAAD et les SPASAD, en lien avec les médecins traitants ou les instances de parcours mises en place. </a:t>
                      </a:r>
                      <a:endParaRPr lang="fr-FR" sz="1100" b="0" dirty="0">
                        <a:solidFill>
                          <a:schemeClr val="tx1"/>
                        </a:solidFill>
                        <a:effectLst/>
                        <a:latin typeface="Calibri" panose="020F0502020204030204" pitchFamily="34" charset="0"/>
                      </a:endParaRPr>
                    </a:p>
                  </a:txBody>
                  <a:tcPr marL="68580" marR="68580" marT="0" marB="0">
                    <a:solidFill>
                      <a:srgbClr val="FAC4C8"/>
                    </a:solidFill>
                  </a:tcPr>
                </a:tc>
                <a:tc>
                  <a:txBody>
                    <a:bodyPr/>
                    <a:lstStyle/>
                    <a:p>
                      <a:pPr algn="just">
                        <a:spcAft>
                          <a:spcPts val="0"/>
                        </a:spcAft>
                      </a:pPr>
                      <a:r>
                        <a:rPr lang="fr-FR" sz="1050" dirty="0">
                          <a:effectLst/>
                          <a:latin typeface="Calibri" panose="020F0502020204030204" pitchFamily="34" charset="0"/>
                          <a:ea typeface="Times New Roman" panose="02020603050405020304" pitchFamily="18" charset="0"/>
                        </a:rPr>
                        <a:t> </a:t>
                      </a:r>
                      <a:endParaRPr lang="fr-FR" sz="1100" dirty="0">
                        <a:effectLst/>
                        <a:latin typeface="Calibri" panose="020F0502020204030204" pitchFamily="34" charset="0"/>
                      </a:endParaRPr>
                    </a:p>
                  </a:txBody>
                  <a:tcPr marL="68580" marR="68580" marT="0" marB="0"/>
                </a:tc>
                <a:extLst>
                  <a:ext uri="{0D108BD9-81ED-4DB2-BD59-A6C34878D82A}">
                    <a16:rowId xmlns:a16="http://schemas.microsoft.com/office/drawing/2014/main" val="2341355162"/>
                  </a:ext>
                </a:extLst>
              </a:tr>
              <a:tr h="995539">
                <a:tc>
                  <a:txBody>
                    <a:bodyPr/>
                    <a:lstStyle/>
                    <a:p>
                      <a:pPr algn="just">
                        <a:spcAft>
                          <a:spcPts val="0"/>
                        </a:spcAft>
                      </a:pPr>
                      <a:r>
                        <a:rPr lang="fr-FR" sz="1050" b="1" u="sng" dirty="0">
                          <a:solidFill>
                            <a:schemeClr val="tx1"/>
                          </a:solidFill>
                          <a:effectLst/>
                          <a:latin typeface="Calibri" panose="020F0502020204030204" pitchFamily="34" charset="0"/>
                          <a:ea typeface="Times New Roman" panose="02020603050405020304" pitchFamily="18" charset="0"/>
                        </a:rPr>
                        <a:t>Mesure </a:t>
                      </a:r>
                      <a:r>
                        <a:rPr lang="fr-FR" sz="1050" b="1" u="sng" dirty="0" smtClean="0">
                          <a:solidFill>
                            <a:schemeClr val="tx1"/>
                          </a:solidFill>
                          <a:effectLst/>
                          <a:latin typeface="Calibri" panose="020F0502020204030204" pitchFamily="34" charset="0"/>
                          <a:ea typeface="Times New Roman" panose="02020603050405020304" pitchFamily="18" charset="0"/>
                        </a:rPr>
                        <a:t>46 :</a:t>
                      </a:r>
                      <a:r>
                        <a:rPr lang="fr-FR" sz="1050" b="1" dirty="0" smtClean="0">
                          <a:solidFill>
                            <a:schemeClr val="tx1"/>
                          </a:solidFill>
                          <a:effectLst/>
                          <a:latin typeface="Calibri" panose="020F0502020204030204" pitchFamily="34" charset="0"/>
                          <a:ea typeface="Times New Roman" panose="02020603050405020304" pitchFamily="18" charset="0"/>
                        </a:rPr>
                        <a:t> </a:t>
                      </a:r>
                      <a:r>
                        <a:rPr lang="fr-FR" sz="1050" b="0" dirty="0">
                          <a:solidFill>
                            <a:schemeClr val="tx1"/>
                          </a:solidFill>
                          <a:effectLst/>
                          <a:latin typeface="Calibri" panose="020F0502020204030204" pitchFamily="34" charset="0"/>
                        </a:rPr>
                        <a:t>Créer un nouveau statut pour des EHPAD territoriaux pour personnes âgées qui recevraient une autorisation et un financement global pour délivrer une palette de services et constituer des centres de ressources du grand âge SSIAD, SAAD, hébergement permanent, hébergement temporaire, accueil de jour, télémédecine et services médicaux → soutien des expérimentations dans le cadre de l’article 51. </a:t>
                      </a:r>
                      <a:endParaRPr lang="fr-FR" sz="1100" b="0" dirty="0">
                        <a:solidFill>
                          <a:schemeClr val="tx1"/>
                        </a:solidFill>
                        <a:effectLst/>
                        <a:latin typeface="Calibri" panose="020F0502020204030204" pitchFamily="34" charset="0"/>
                      </a:endParaRPr>
                    </a:p>
                  </a:txBody>
                  <a:tcPr marL="68580" marR="68580" marT="0" marB="0">
                    <a:solidFill>
                      <a:srgbClr val="FAC4C8"/>
                    </a:solidFill>
                  </a:tcPr>
                </a:tc>
                <a:tc>
                  <a:txBody>
                    <a:bodyPr/>
                    <a:lstStyle/>
                    <a:p>
                      <a:pPr algn="just">
                        <a:spcAft>
                          <a:spcPts val="0"/>
                        </a:spcAft>
                      </a:pPr>
                      <a:r>
                        <a:rPr lang="fr-FR" sz="1050">
                          <a:effectLst/>
                          <a:latin typeface="Calibri" panose="020F0502020204030204" pitchFamily="34" charset="0"/>
                          <a:ea typeface="Times New Roman" panose="02020603050405020304" pitchFamily="18" charset="0"/>
                        </a:rPr>
                        <a:t> </a:t>
                      </a:r>
                      <a:endParaRPr lang="fr-FR" sz="1100">
                        <a:effectLst/>
                        <a:latin typeface="Calibri" panose="020F0502020204030204" pitchFamily="34" charset="0"/>
                      </a:endParaRPr>
                    </a:p>
                  </a:txBody>
                  <a:tcPr marL="68580" marR="68580" marT="0" marB="0"/>
                </a:tc>
                <a:extLst>
                  <a:ext uri="{0D108BD9-81ED-4DB2-BD59-A6C34878D82A}">
                    <a16:rowId xmlns:a16="http://schemas.microsoft.com/office/drawing/2014/main" val="3296541297"/>
                  </a:ext>
                </a:extLst>
              </a:tr>
              <a:tr h="721559">
                <a:tc>
                  <a:txBody>
                    <a:bodyPr/>
                    <a:lstStyle/>
                    <a:p>
                      <a:pPr algn="just">
                        <a:spcAft>
                          <a:spcPts val="0"/>
                        </a:spcAft>
                      </a:pPr>
                      <a:r>
                        <a:rPr lang="fr-FR" sz="1050" b="1" u="sng" dirty="0">
                          <a:solidFill>
                            <a:schemeClr val="tx1"/>
                          </a:solidFill>
                          <a:effectLst/>
                          <a:latin typeface="Calibri" panose="020F0502020204030204" pitchFamily="34" charset="0"/>
                          <a:ea typeface="Times New Roman" panose="02020603050405020304" pitchFamily="18" charset="0"/>
                        </a:rPr>
                        <a:t>Mesure </a:t>
                      </a:r>
                      <a:r>
                        <a:rPr lang="fr-FR" sz="1050" b="1" u="sng" dirty="0" smtClean="0">
                          <a:solidFill>
                            <a:schemeClr val="tx1"/>
                          </a:solidFill>
                          <a:effectLst/>
                          <a:latin typeface="Calibri" panose="020F0502020204030204" pitchFamily="34" charset="0"/>
                          <a:ea typeface="Times New Roman" panose="02020603050405020304" pitchFamily="18" charset="0"/>
                        </a:rPr>
                        <a:t>111 :</a:t>
                      </a:r>
                      <a:r>
                        <a:rPr lang="fr-FR" sz="1050" b="1" dirty="0" smtClean="0">
                          <a:solidFill>
                            <a:schemeClr val="tx1"/>
                          </a:solidFill>
                          <a:effectLst/>
                          <a:latin typeface="Calibri" panose="020F0502020204030204" pitchFamily="34" charset="0"/>
                          <a:ea typeface="Times New Roman" panose="02020603050405020304" pitchFamily="18" charset="0"/>
                        </a:rPr>
                        <a:t> </a:t>
                      </a:r>
                      <a:r>
                        <a:rPr lang="fr-FR" sz="1050" b="0" dirty="0">
                          <a:solidFill>
                            <a:schemeClr val="tx1"/>
                          </a:solidFill>
                          <a:effectLst/>
                          <a:latin typeface="Calibri" panose="020F0502020204030204" pitchFamily="34" charset="0"/>
                          <a:ea typeface="Times New Roman" panose="02020603050405020304" pitchFamily="18" charset="0"/>
                        </a:rPr>
                        <a:t>Organiser une montée en compétences des personnels sur les troubles cognitifs en généralisant la formation d’adaptation à l’emploi d’assistant de soin en gérontologie.</a:t>
                      </a:r>
                      <a:endParaRPr lang="fr-FR" sz="1100" b="0" dirty="0">
                        <a:solidFill>
                          <a:schemeClr val="tx1"/>
                        </a:solidFill>
                        <a:effectLst/>
                        <a:latin typeface="Calibri" panose="020F0502020204030204" pitchFamily="34" charset="0"/>
                      </a:endParaRPr>
                    </a:p>
                  </a:txBody>
                  <a:tcPr marL="68580" marR="68580" marT="0" marB="0">
                    <a:solidFill>
                      <a:srgbClr val="FAC4C8"/>
                    </a:solidFill>
                  </a:tcPr>
                </a:tc>
                <a:tc>
                  <a:txBody>
                    <a:bodyPr/>
                    <a:lstStyle/>
                    <a:p>
                      <a:pPr algn="just">
                        <a:spcAft>
                          <a:spcPts val="0"/>
                        </a:spcAft>
                      </a:pPr>
                      <a:r>
                        <a:rPr lang="fr-FR" sz="1050" dirty="0">
                          <a:effectLst/>
                          <a:latin typeface="Calibri" panose="020F0502020204030204" pitchFamily="34" charset="0"/>
                          <a:ea typeface="Times New Roman" panose="02020603050405020304" pitchFamily="18" charset="0"/>
                        </a:rPr>
                        <a:t>→ Etendre la formation d’adaptation à l’emploi d’ASG à toutes les structures spécialisées dans la prise en charge des personnes âgées (établissements et services d’aide à domicile) et ouvrir ce dispositif aux accompagnants éducatifs et sociaux. </a:t>
                      </a:r>
                      <a:endParaRPr lang="fr-FR" sz="1100" dirty="0">
                        <a:effectLst/>
                        <a:latin typeface="Calibri" panose="020F0502020204030204" pitchFamily="34" charset="0"/>
                      </a:endParaRPr>
                    </a:p>
                  </a:txBody>
                  <a:tcPr marL="68580" marR="68580" marT="0" marB="0"/>
                </a:tc>
                <a:extLst>
                  <a:ext uri="{0D108BD9-81ED-4DB2-BD59-A6C34878D82A}">
                    <a16:rowId xmlns:a16="http://schemas.microsoft.com/office/drawing/2014/main" val="953158890"/>
                  </a:ext>
                </a:extLst>
              </a:tr>
            </a:tbl>
          </a:graphicData>
        </a:graphic>
      </p:graphicFrame>
      <p:sp>
        <p:nvSpPr>
          <p:cNvPr id="4" name="Espace réservé du numéro de diapositive 3"/>
          <p:cNvSpPr>
            <a:spLocks noGrp="1"/>
          </p:cNvSpPr>
          <p:nvPr>
            <p:ph type="sldNum" sz="quarter" idx="12"/>
          </p:nvPr>
        </p:nvSpPr>
        <p:spPr/>
        <p:txBody>
          <a:bodyPr/>
          <a:lstStyle/>
          <a:p>
            <a:fld id="{7E3B350E-657F-41D5-BCB6-877D8C3AF71C}" type="slidenum">
              <a:rPr lang="fr-FR" smtClean="0"/>
              <a:t>10</a:t>
            </a:fld>
            <a:endParaRPr lang="fr-FR" dirty="0"/>
          </a:p>
        </p:txBody>
      </p:sp>
    </p:spTree>
    <p:extLst>
      <p:ext uri="{BB962C8B-B14F-4D97-AF65-F5344CB8AC3E}">
        <p14:creationId xmlns:p14="http://schemas.microsoft.com/office/powerpoint/2010/main" val="73925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734F0-497B-4B95-A062-7DFECEBD9A1D}"/>
              </a:ext>
            </a:extLst>
          </p:cNvPr>
          <p:cNvSpPr>
            <a:spLocks noGrp="1"/>
          </p:cNvSpPr>
          <p:nvPr>
            <p:ph type="ctrTitle"/>
          </p:nvPr>
        </p:nvSpPr>
        <p:spPr>
          <a:xfrm>
            <a:off x="2425700" y="3722400"/>
            <a:ext cx="6149500" cy="1191736"/>
          </a:xfrm>
        </p:spPr>
        <p:txBody>
          <a:bodyPr/>
          <a:lstStyle/>
          <a:p>
            <a:r>
              <a:rPr lang="fr-FR" cap="small" dirty="0" smtClean="0"/>
              <a:t>P</a:t>
            </a:r>
            <a:r>
              <a:rPr lang="fr-FR" b="1" cap="small" dirty="0" smtClean="0"/>
              <a:t>anorama de l’offre et présentation synthétique des résultats a partir de questions </a:t>
            </a:r>
            <a:r>
              <a:rPr lang="fr-FR" b="1" cap="small" dirty="0" err="1" smtClean="0"/>
              <a:t>cles</a:t>
            </a:r>
            <a:endParaRPr lang="fr-FR" dirty="0">
              <a:solidFill>
                <a:schemeClr val="bg2">
                  <a:lumMod val="75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059" y="6061492"/>
            <a:ext cx="1129554" cy="756368"/>
          </a:xfrm>
          <a:prstGeom prst="rect">
            <a:avLst/>
          </a:prstGeom>
        </p:spPr>
      </p:pic>
    </p:spTree>
    <p:extLst>
      <p:ext uri="{BB962C8B-B14F-4D97-AF65-F5344CB8AC3E}">
        <p14:creationId xmlns:p14="http://schemas.microsoft.com/office/powerpoint/2010/main" val="256168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 PUBLIC CIBLE DES SSIAD </a:t>
            </a:r>
            <a:endParaRPr lang="fr-FR" sz="2400" dirty="0"/>
          </a:p>
        </p:txBody>
      </p:sp>
      <p:sp>
        <p:nvSpPr>
          <p:cNvPr id="4" name="Espace réservé du texte 3"/>
          <p:cNvSpPr>
            <a:spLocks noGrp="1"/>
          </p:cNvSpPr>
          <p:nvPr>
            <p:ph type="body" sz="quarter" idx="13"/>
          </p:nvPr>
        </p:nvSpPr>
        <p:spPr>
          <a:xfrm>
            <a:off x="431800" y="1058238"/>
            <a:ext cx="8280400" cy="5548938"/>
          </a:xfrm>
        </p:spPr>
        <p:txBody>
          <a:bodyPr/>
          <a:lstStyle/>
          <a:p>
            <a:pPr algn="just">
              <a:spcBef>
                <a:spcPts val="0"/>
              </a:spcBef>
            </a:pPr>
            <a:r>
              <a:rPr lang="fr-FR" sz="1400" dirty="0" smtClean="0">
                <a:solidFill>
                  <a:schemeClr val="tx1"/>
                </a:solidFill>
                <a:latin typeface="Arial" panose="020B0604020202020204" pitchFamily="34" charset="0"/>
                <a:cs typeface="Arial" panose="020B0604020202020204" pitchFamily="34" charset="0"/>
              </a:rPr>
              <a:t>- En 2016, </a:t>
            </a:r>
            <a:r>
              <a:rPr lang="fr-FR" sz="1400" b="1" dirty="0" smtClean="0">
                <a:solidFill>
                  <a:schemeClr val="tx1"/>
                </a:solidFill>
                <a:latin typeface="Arial" panose="020B0604020202020204" pitchFamily="34" charset="0"/>
                <a:cs typeface="Arial" panose="020B0604020202020204" pitchFamily="34" charset="0"/>
              </a:rPr>
              <a:t>la Bretagne compte 344 386 personnes de plus de 75 ans</a:t>
            </a:r>
            <a:r>
              <a:rPr lang="fr-FR" sz="1400" dirty="0" smtClean="0">
                <a:solidFill>
                  <a:schemeClr val="tx1"/>
                </a:solidFill>
                <a:latin typeface="Arial" panose="020B0604020202020204" pitchFamily="34" charset="0"/>
                <a:cs typeface="Arial" panose="020B0604020202020204" pitchFamily="34" charset="0"/>
              </a:rPr>
              <a:t>: 21,4% dans le 22, 28,4% dans le 29, 25,8% dans le 35 et 24,4% dans le 56 → + 74,8% à horizon 2040 avec une progression plus marquée dans le Morbihan (+ 76%) et l’Ille-et-Vilaine (+ 87,7%). </a:t>
            </a:r>
          </a:p>
          <a:p>
            <a:pPr algn="just">
              <a:spcBef>
                <a:spcPts val="0"/>
              </a:spcBef>
            </a:pPr>
            <a:endParaRPr lang="fr-FR" sz="800" dirty="0" smtClean="0">
              <a:solidFill>
                <a:schemeClr val="tx1"/>
              </a:solidFill>
              <a:latin typeface="Arial" panose="020B0604020202020204" pitchFamily="34" charset="0"/>
              <a:cs typeface="Arial" panose="020B0604020202020204" pitchFamily="34" charset="0"/>
            </a:endParaRPr>
          </a:p>
          <a:p>
            <a:pPr algn="just">
              <a:spcBef>
                <a:spcPts val="0"/>
              </a:spcBef>
            </a:pPr>
            <a:r>
              <a:rPr lang="fr-FR" sz="1400" dirty="0" smtClean="0">
                <a:solidFill>
                  <a:schemeClr val="tx1"/>
                </a:solidFill>
                <a:latin typeface="Arial" panose="020B0604020202020204" pitchFamily="34" charset="0"/>
                <a:cs typeface="Arial" panose="020B0604020202020204" pitchFamily="34" charset="0"/>
              </a:rPr>
              <a:t>▪ 11,6% des plus de 75 ans vivent en institution et 39,1% vivent seules → proportions plus importantes qu’au niveau national (10,8% en institution et 38,5% seules) avec des écarts entre départements (institution plus marquée dans le 35 à l’inverse dans le 56). </a:t>
            </a:r>
          </a:p>
          <a:p>
            <a:pPr algn="just">
              <a:spcBef>
                <a:spcPts val="0"/>
              </a:spcBef>
            </a:pP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r>
              <a:rPr 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Le nombre de bénéficiaires de l’APA à domicile est de 31 583 personnes</a:t>
            </a:r>
            <a:r>
              <a:rPr lang="fr-FR" sz="1400" dirty="0" smtClean="0">
                <a:solidFill>
                  <a:schemeClr val="tx1"/>
                </a:solidFill>
                <a:latin typeface="Arial" panose="020B0604020202020204" pitchFamily="34" charset="0"/>
                <a:cs typeface="Arial" panose="020B0604020202020204" pitchFamily="34" charset="0"/>
              </a:rPr>
              <a:t>: 19,2% dans le 22, 29,9% dans le 29, 28,9% dans le 35 et 22,0% dans le 56. </a:t>
            </a:r>
          </a:p>
          <a:p>
            <a:pPr algn="just">
              <a:spcBef>
                <a:spcPts val="0"/>
              </a:spcBef>
            </a:pPr>
            <a:endParaRPr lang="fr-FR" sz="800" dirty="0" smtClean="0">
              <a:solidFill>
                <a:schemeClr val="tx1"/>
              </a:solidFill>
              <a:latin typeface="Arial" panose="020B0604020202020204" pitchFamily="34" charset="0"/>
              <a:cs typeface="Arial" panose="020B0604020202020204" pitchFamily="34" charset="0"/>
            </a:endParaRPr>
          </a:p>
          <a:p>
            <a:pPr algn="just">
              <a:spcBef>
                <a:spcPts val="0"/>
              </a:spcBef>
            </a:pPr>
            <a:r>
              <a:rPr lang="fr-FR" sz="1400" dirty="0" smtClean="0">
                <a:solidFill>
                  <a:schemeClr val="tx1"/>
                </a:solidFill>
                <a:latin typeface="Arial" panose="020B0604020202020204" pitchFamily="34" charset="0"/>
                <a:cs typeface="Arial" panose="020B0604020202020204" pitchFamily="34" charset="0"/>
              </a:rPr>
              <a:t>▪ Le taux de bénéficiaires APA à domicile est de 9,1 pour 100 personnes de plus de 75 ans → taux inférieur au taux national (11,9) avec des écarts entre département (taux plus marqué dans le 35 à l’inverse dans le 22). </a:t>
            </a:r>
          </a:p>
          <a:p>
            <a:pPr algn="just">
              <a:spcBef>
                <a:spcPts val="0"/>
              </a:spcBef>
            </a:pPr>
            <a:r>
              <a:rPr lang="fr-FR" sz="1400" dirty="0" smtClean="0">
                <a:solidFill>
                  <a:schemeClr val="tx1"/>
                </a:solidFill>
                <a:latin typeface="Arial" panose="020B0604020202020204" pitchFamily="34" charset="0"/>
                <a:cs typeface="Arial" panose="020B0604020202020204" pitchFamily="34" charset="0"/>
              </a:rPr>
              <a:t>▪ La part des personnes les plus dépendantes correspond à 18,6% des bénéficiaires de l’APA à domicile équivalente à la part nationale →  proportion plus importante dans le 56 que dans le 35. </a:t>
            </a:r>
          </a:p>
          <a:p>
            <a:pPr algn="just">
              <a:spcBef>
                <a:spcPts val="0"/>
              </a:spcBef>
            </a:pP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483657" y="2476072"/>
            <a:ext cx="8280000" cy="1109609"/>
          </a:xfrm>
          <a:prstGeom prst="rect">
            <a:avLst/>
          </a:prstGeom>
        </p:spPr>
      </p:pic>
      <p:pic>
        <p:nvPicPr>
          <p:cNvPr id="8" name="Image 7"/>
          <p:cNvPicPr>
            <a:picLocks noChangeAspect="1"/>
          </p:cNvPicPr>
          <p:nvPr/>
        </p:nvPicPr>
        <p:blipFill>
          <a:blip r:embed="rId3"/>
          <a:stretch>
            <a:fillRect/>
          </a:stretch>
        </p:blipFill>
        <p:spPr>
          <a:xfrm>
            <a:off x="483657" y="5332288"/>
            <a:ext cx="8228343" cy="1136389"/>
          </a:xfrm>
          <a:prstGeom prst="rect">
            <a:avLst/>
          </a:prstGeom>
        </p:spPr>
      </p:pic>
      <p:sp>
        <p:nvSpPr>
          <p:cNvPr id="5" name="Espace réservé du numéro de diapositive 4"/>
          <p:cNvSpPr>
            <a:spLocks noGrp="1"/>
          </p:cNvSpPr>
          <p:nvPr>
            <p:ph type="sldNum" sz="quarter" idx="12"/>
          </p:nvPr>
        </p:nvSpPr>
        <p:spPr/>
        <p:txBody>
          <a:bodyPr/>
          <a:lstStyle/>
          <a:p>
            <a:fld id="{7E3B350E-657F-41D5-BCB6-877D8C3AF71C}" type="slidenum">
              <a:rPr lang="fr-FR" smtClean="0"/>
              <a:t>12</a:t>
            </a:fld>
            <a:endParaRPr lang="fr-FR" dirty="0"/>
          </a:p>
        </p:txBody>
      </p:sp>
    </p:spTree>
    <p:extLst>
      <p:ext uri="{BB962C8B-B14F-4D97-AF65-F5344CB8AC3E}">
        <p14:creationId xmlns:p14="http://schemas.microsoft.com/office/powerpoint/2010/main" val="308080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a:t>LE PUBLIC CIBLE DES SSIAD </a:t>
            </a:r>
          </a:p>
        </p:txBody>
      </p:sp>
      <p:sp>
        <p:nvSpPr>
          <p:cNvPr id="4" name="Espace réservé du texte 3"/>
          <p:cNvSpPr>
            <a:spLocks noGrp="1"/>
          </p:cNvSpPr>
          <p:nvPr>
            <p:ph type="body" sz="quarter" idx="13"/>
          </p:nvPr>
        </p:nvSpPr>
        <p:spPr>
          <a:xfrm>
            <a:off x="432000" y="1058237"/>
            <a:ext cx="8280400" cy="5697711"/>
          </a:xfrm>
        </p:spPr>
        <p:txBody>
          <a:bodyPr/>
          <a:lstStyle/>
          <a:p>
            <a:r>
              <a:rPr lang="fr-FR" sz="1400" dirty="0" smtClean="0">
                <a:solidFill>
                  <a:schemeClr val="tx1"/>
                </a:solidFill>
                <a:latin typeface="Arial" panose="020B0604020202020204" pitchFamily="34" charset="0"/>
                <a:cs typeface="Arial" panose="020B0604020202020204" pitchFamily="34" charset="0"/>
              </a:rPr>
              <a:t>- En </a:t>
            </a:r>
            <a:r>
              <a:rPr lang="fr-FR" sz="1400" dirty="0">
                <a:solidFill>
                  <a:schemeClr val="tx1"/>
                </a:solidFill>
                <a:latin typeface="Arial" panose="020B0604020202020204" pitchFamily="34" charset="0"/>
                <a:cs typeface="Arial" panose="020B0604020202020204" pitchFamily="34" charset="0"/>
              </a:rPr>
              <a:t>2016, </a:t>
            </a:r>
            <a:r>
              <a:rPr lang="fr-FR" sz="1400" b="1" dirty="0">
                <a:solidFill>
                  <a:schemeClr val="tx1"/>
                </a:solidFill>
                <a:latin typeface="Arial" panose="020B0604020202020204" pitchFamily="34" charset="0"/>
                <a:cs typeface="Arial" panose="020B0604020202020204" pitchFamily="34" charset="0"/>
              </a:rPr>
              <a:t>la Bretagne </a:t>
            </a:r>
            <a:r>
              <a:rPr lang="fr-FR" sz="1400" b="1" dirty="0" smtClean="0">
                <a:solidFill>
                  <a:schemeClr val="tx1"/>
                </a:solidFill>
                <a:latin typeface="Arial" panose="020B0604020202020204" pitchFamily="34" charset="0"/>
                <a:cs typeface="Arial" panose="020B0604020202020204" pitchFamily="34" charset="0"/>
              </a:rPr>
              <a:t>compte 1 602 547 personnes âgées de 20 à 59 ans:</a:t>
            </a:r>
            <a:r>
              <a:rPr lang="fr-FR" sz="1400" dirty="0" smtClean="0">
                <a:solidFill>
                  <a:schemeClr val="tx1"/>
                </a:solidFill>
                <a:latin typeface="Arial" panose="020B0604020202020204" pitchFamily="34" charset="0"/>
                <a:cs typeface="Arial" panose="020B0604020202020204" pitchFamily="34" charset="0"/>
              </a:rPr>
              <a:t> 16,7% </a:t>
            </a:r>
            <a:r>
              <a:rPr lang="fr-FR" sz="1400" dirty="0">
                <a:solidFill>
                  <a:schemeClr val="tx1"/>
                </a:solidFill>
                <a:latin typeface="Arial" panose="020B0604020202020204" pitchFamily="34" charset="0"/>
                <a:cs typeface="Arial" panose="020B0604020202020204" pitchFamily="34" charset="0"/>
              </a:rPr>
              <a:t>dans le 22, </a:t>
            </a:r>
            <a:r>
              <a:rPr lang="fr-FR" sz="1400" dirty="0" smtClean="0">
                <a:solidFill>
                  <a:schemeClr val="tx1"/>
                </a:solidFill>
                <a:latin typeface="Arial" panose="020B0604020202020204" pitchFamily="34" charset="0"/>
                <a:cs typeface="Arial" panose="020B0604020202020204" pitchFamily="34" charset="0"/>
              </a:rPr>
              <a:t>27,3% </a:t>
            </a:r>
            <a:r>
              <a:rPr lang="fr-FR" sz="1400" dirty="0">
                <a:solidFill>
                  <a:schemeClr val="tx1"/>
                </a:solidFill>
                <a:latin typeface="Arial" panose="020B0604020202020204" pitchFamily="34" charset="0"/>
                <a:cs typeface="Arial" panose="020B0604020202020204" pitchFamily="34" charset="0"/>
              </a:rPr>
              <a:t>dans le 29, </a:t>
            </a:r>
            <a:r>
              <a:rPr lang="fr-FR" sz="1400" dirty="0" smtClean="0">
                <a:solidFill>
                  <a:schemeClr val="tx1"/>
                </a:solidFill>
                <a:latin typeface="Arial" panose="020B0604020202020204" pitchFamily="34" charset="0"/>
                <a:cs typeface="Arial" panose="020B0604020202020204" pitchFamily="34" charset="0"/>
              </a:rPr>
              <a:t>34,2% </a:t>
            </a:r>
            <a:r>
              <a:rPr lang="fr-FR" sz="1400" dirty="0">
                <a:solidFill>
                  <a:schemeClr val="tx1"/>
                </a:solidFill>
                <a:latin typeface="Arial" panose="020B0604020202020204" pitchFamily="34" charset="0"/>
                <a:cs typeface="Arial" panose="020B0604020202020204" pitchFamily="34" charset="0"/>
              </a:rPr>
              <a:t>dans le 35 et </a:t>
            </a:r>
            <a:r>
              <a:rPr lang="fr-FR" sz="1400" dirty="0" smtClean="0">
                <a:solidFill>
                  <a:schemeClr val="tx1"/>
                </a:solidFill>
                <a:latin typeface="Arial" panose="020B0604020202020204" pitchFamily="34" charset="0"/>
                <a:cs typeface="Arial" panose="020B0604020202020204" pitchFamily="34" charset="0"/>
              </a:rPr>
              <a:t>21,8% </a:t>
            </a:r>
            <a:r>
              <a:rPr lang="fr-FR" sz="1400" dirty="0">
                <a:solidFill>
                  <a:schemeClr val="tx1"/>
                </a:solidFill>
                <a:latin typeface="Arial" panose="020B0604020202020204" pitchFamily="34" charset="0"/>
                <a:cs typeface="Arial" panose="020B0604020202020204" pitchFamily="34" charset="0"/>
              </a:rPr>
              <a:t>dans le 56</a:t>
            </a:r>
            <a:r>
              <a:rPr lang="fr-FR" sz="1400" b="1" dirty="0" smtClean="0">
                <a:solidFill>
                  <a:schemeClr val="tx1"/>
                </a:solidFill>
                <a:latin typeface="Arial" panose="020B0604020202020204" pitchFamily="34" charset="0"/>
                <a:cs typeface="Arial" panose="020B0604020202020204" pitchFamily="34" charset="0"/>
              </a:rPr>
              <a:t>. </a:t>
            </a:r>
          </a:p>
          <a:p>
            <a:pPr algn="just">
              <a:spcBef>
                <a:spcPts val="0"/>
              </a:spcBef>
            </a:pP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r>
              <a:rPr lang="fr-FR" sz="1400" dirty="0">
                <a:solidFill>
                  <a:schemeClr val="tx1"/>
                </a:solidFill>
                <a:latin typeface="Arial" panose="020B0604020202020204" pitchFamily="34" charset="0"/>
                <a:cs typeface="Arial" panose="020B0604020202020204" pitchFamily="34" charset="0"/>
              </a:rPr>
              <a:t>- </a:t>
            </a:r>
            <a:r>
              <a:rPr lang="fr-FR" sz="1400" b="1" dirty="0">
                <a:solidFill>
                  <a:schemeClr val="tx1"/>
                </a:solidFill>
                <a:latin typeface="Arial" panose="020B0604020202020204" pitchFamily="34" charset="0"/>
                <a:cs typeface="Arial" panose="020B0604020202020204" pitchFamily="34" charset="0"/>
              </a:rPr>
              <a:t>Le nombre de bénéficiaires de </a:t>
            </a:r>
            <a:r>
              <a:rPr lang="fr-FR" sz="1400" b="1" dirty="0" smtClean="0">
                <a:solidFill>
                  <a:schemeClr val="tx1"/>
                </a:solidFill>
                <a:latin typeface="Arial" panose="020B0604020202020204" pitchFamily="34" charset="0"/>
                <a:cs typeface="Arial" panose="020B0604020202020204" pitchFamily="34" charset="0"/>
              </a:rPr>
              <a:t>AAH est </a:t>
            </a:r>
            <a:r>
              <a:rPr lang="fr-FR" sz="1400" b="1" dirty="0">
                <a:solidFill>
                  <a:schemeClr val="tx1"/>
                </a:solidFill>
                <a:latin typeface="Arial" panose="020B0604020202020204" pitchFamily="34" charset="0"/>
                <a:cs typeface="Arial" panose="020B0604020202020204" pitchFamily="34" charset="0"/>
              </a:rPr>
              <a:t>de </a:t>
            </a:r>
            <a:r>
              <a:rPr lang="fr-FR" sz="1400" b="1" dirty="0" smtClean="0">
                <a:solidFill>
                  <a:schemeClr val="tx1"/>
                </a:solidFill>
                <a:latin typeface="Arial" panose="020B0604020202020204" pitchFamily="34" charset="0"/>
                <a:cs typeface="Arial" panose="020B0604020202020204" pitchFamily="34" charset="0"/>
              </a:rPr>
              <a:t>60 142 </a:t>
            </a:r>
            <a:r>
              <a:rPr lang="fr-FR" sz="1400" b="1" dirty="0">
                <a:solidFill>
                  <a:schemeClr val="tx1"/>
                </a:solidFill>
                <a:latin typeface="Arial" panose="020B0604020202020204" pitchFamily="34" charset="0"/>
                <a:cs typeface="Arial" panose="020B0604020202020204" pitchFamily="34" charset="0"/>
              </a:rPr>
              <a:t>personnes</a:t>
            </a:r>
            <a:r>
              <a:rPr lang="fr-FR" sz="1400" dirty="0">
                <a:solidFill>
                  <a:schemeClr val="tx1"/>
                </a:solidFill>
                <a:latin typeface="Arial" panose="020B0604020202020204" pitchFamily="34" charset="0"/>
                <a:cs typeface="Arial" panose="020B0604020202020204" pitchFamily="34" charset="0"/>
              </a:rPr>
              <a:t>: </a:t>
            </a:r>
            <a:r>
              <a:rPr lang="fr-FR" sz="1400" dirty="0" smtClean="0">
                <a:solidFill>
                  <a:schemeClr val="tx1"/>
                </a:solidFill>
                <a:latin typeface="Arial" panose="020B0604020202020204" pitchFamily="34" charset="0"/>
                <a:cs typeface="Arial" panose="020B0604020202020204" pitchFamily="34" charset="0"/>
              </a:rPr>
              <a:t>18,1% dans le 22, 28,8% dans le 29, 30,6% dans le 35 et 22,5% dans le 56. </a:t>
            </a:r>
            <a:endParaRPr lang="fr-FR" sz="1400" b="1" dirty="0" smtClean="0">
              <a:solidFill>
                <a:schemeClr val="tx1"/>
              </a:solidFill>
              <a:latin typeface="Arial" panose="020B0604020202020204" pitchFamily="34" charset="0"/>
              <a:cs typeface="Arial" panose="020B0604020202020204" pitchFamily="34" charset="0"/>
            </a:endParaRPr>
          </a:p>
          <a:p>
            <a:pPr algn="just"/>
            <a:r>
              <a:rPr lang="fr-FR" sz="1400" dirty="0">
                <a:solidFill>
                  <a:schemeClr val="tx1"/>
                </a:solidFill>
                <a:latin typeface="Arial" panose="020B0604020202020204" pitchFamily="34" charset="0"/>
                <a:cs typeface="Arial" panose="020B0604020202020204" pitchFamily="34" charset="0"/>
              </a:rPr>
              <a:t>▪ Le taux </a:t>
            </a:r>
            <a:r>
              <a:rPr lang="fr-FR" sz="1400" dirty="0" smtClean="0">
                <a:solidFill>
                  <a:schemeClr val="tx1"/>
                </a:solidFill>
                <a:latin typeface="Arial" panose="020B0604020202020204" pitchFamily="34" charset="0"/>
                <a:cs typeface="Arial" panose="020B0604020202020204" pitchFamily="34" charset="0"/>
              </a:rPr>
              <a:t>d’allocataires de l’AAH est </a:t>
            </a:r>
            <a:r>
              <a:rPr lang="fr-FR" sz="1400" dirty="0">
                <a:solidFill>
                  <a:schemeClr val="tx1"/>
                </a:solidFill>
                <a:latin typeface="Arial" panose="020B0604020202020204" pitchFamily="34" charset="0"/>
                <a:cs typeface="Arial" panose="020B0604020202020204" pitchFamily="34" charset="0"/>
              </a:rPr>
              <a:t>de </a:t>
            </a:r>
            <a:r>
              <a:rPr lang="fr-FR" sz="1400" dirty="0" smtClean="0">
                <a:solidFill>
                  <a:schemeClr val="tx1"/>
                </a:solidFill>
                <a:latin typeface="Arial" panose="020B0604020202020204" pitchFamily="34" charset="0"/>
                <a:cs typeface="Arial" panose="020B0604020202020204" pitchFamily="34" charset="0"/>
              </a:rPr>
              <a:t>3,3 </a:t>
            </a:r>
            <a:r>
              <a:rPr lang="fr-FR" sz="1400" dirty="0">
                <a:solidFill>
                  <a:schemeClr val="tx1"/>
                </a:solidFill>
                <a:latin typeface="Arial" panose="020B0604020202020204" pitchFamily="34" charset="0"/>
                <a:cs typeface="Arial" panose="020B0604020202020204" pitchFamily="34" charset="0"/>
              </a:rPr>
              <a:t>pour 100 personnes de </a:t>
            </a:r>
            <a:r>
              <a:rPr lang="fr-FR" sz="1400" dirty="0" smtClean="0">
                <a:solidFill>
                  <a:schemeClr val="tx1"/>
                </a:solidFill>
                <a:latin typeface="Arial" panose="020B0604020202020204" pitchFamily="34" charset="0"/>
                <a:cs typeface="Arial" panose="020B0604020202020204" pitchFamily="34" charset="0"/>
              </a:rPr>
              <a:t>20 à 64 ans → </a:t>
            </a:r>
            <a:r>
              <a:rPr lang="fr-FR" sz="1400" dirty="0">
                <a:solidFill>
                  <a:schemeClr val="tx1"/>
                </a:solidFill>
                <a:latin typeface="Arial" panose="020B0604020202020204" pitchFamily="34" charset="0"/>
                <a:cs typeface="Arial" panose="020B0604020202020204" pitchFamily="34" charset="0"/>
              </a:rPr>
              <a:t>taux </a:t>
            </a:r>
            <a:r>
              <a:rPr lang="fr-FR" sz="1400" dirty="0" smtClean="0">
                <a:solidFill>
                  <a:schemeClr val="tx1"/>
                </a:solidFill>
                <a:latin typeface="Arial" panose="020B0604020202020204" pitchFamily="34" charset="0"/>
                <a:cs typeface="Arial" panose="020B0604020202020204" pitchFamily="34" charset="0"/>
              </a:rPr>
              <a:t>supérieur au </a:t>
            </a:r>
            <a:r>
              <a:rPr lang="fr-FR" sz="1400" dirty="0">
                <a:solidFill>
                  <a:schemeClr val="tx1"/>
                </a:solidFill>
                <a:latin typeface="Arial" panose="020B0604020202020204" pitchFamily="34" charset="0"/>
                <a:cs typeface="Arial" panose="020B0604020202020204" pitchFamily="34" charset="0"/>
              </a:rPr>
              <a:t>taux national </a:t>
            </a:r>
            <a:r>
              <a:rPr lang="fr-FR" sz="1400" dirty="0" smtClean="0">
                <a:solidFill>
                  <a:schemeClr val="tx1"/>
                </a:solidFill>
                <a:latin typeface="Arial" panose="020B0604020202020204" pitchFamily="34" charset="0"/>
                <a:cs typeface="Arial" panose="020B0604020202020204" pitchFamily="34" charset="0"/>
              </a:rPr>
              <a:t>(2,9). </a:t>
            </a:r>
          </a:p>
          <a:p>
            <a:pPr algn="just"/>
            <a:r>
              <a:rPr lang="fr-FR" sz="1400" b="1" dirty="0" smtClean="0">
                <a:solidFill>
                  <a:schemeClr val="tx1"/>
                </a:solidFill>
                <a:latin typeface="Arial" panose="020B0604020202020204" pitchFamily="34" charset="0"/>
                <a:cs typeface="Arial" panose="020B0604020202020204" pitchFamily="34" charset="0"/>
              </a:rPr>
              <a:t>- Le </a:t>
            </a:r>
            <a:r>
              <a:rPr lang="fr-FR" sz="1400" b="1" dirty="0">
                <a:solidFill>
                  <a:schemeClr val="tx1"/>
                </a:solidFill>
                <a:latin typeface="Arial" panose="020B0604020202020204" pitchFamily="34" charset="0"/>
                <a:cs typeface="Arial" panose="020B0604020202020204" pitchFamily="34" charset="0"/>
              </a:rPr>
              <a:t>nombre de bénéficiaires de </a:t>
            </a:r>
            <a:r>
              <a:rPr lang="fr-FR" sz="1400" b="1" dirty="0" smtClean="0">
                <a:solidFill>
                  <a:schemeClr val="tx1"/>
                </a:solidFill>
                <a:latin typeface="Arial" panose="020B0604020202020204" pitchFamily="34" charset="0"/>
                <a:cs typeface="Arial" panose="020B0604020202020204" pitchFamily="34" charset="0"/>
              </a:rPr>
              <a:t>la PCH cumulée à l’ACTP </a:t>
            </a:r>
            <a:r>
              <a:rPr lang="fr-FR" sz="1400" b="1" dirty="0">
                <a:solidFill>
                  <a:schemeClr val="tx1"/>
                </a:solidFill>
                <a:latin typeface="Arial" panose="020B0604020202020204" pitchFamily="34" charset="0"/>
                <a:cs typeface="Arial" panose="020B0604020202020204" pitchFamily="34" charset="0"/>
              </a:rPr>
              <a:t>est de </a:t>
            </a:r>
            <a:r>
              <a:rPr lang="fr-FR" sz="1400" b="1" dirty="0" smtClean="0">
                <a:solidFill>
                  <a:schemeClr val="tx1"/>
                </a:solidFill>
                <a:latin typeface="Arial" panose="020B0604020202020204" pitchFamily="34" charset="0"/>
                <a:cs typeface="Arial" panose="020B0604020202020204" pitchFamily="34" charset="0"/>
              </a:rPr>
              <a:t>16 936 personnes</a:t>
            </a:r>
            <a:r>
              <a:rPr lang="fr-FR" sz="1400" dirty="0">
                <a:solidFill>
                  <a:schemeClr val="tx1"/>
                </a:solidFill>
                <a:latin typeface="Arial" panose="020B0604020202020204" pitchFamily="34" charset="0"/>
                <a:cs typeface="Arial" panose="020B0604020202020204" pitchFamily="34" charset="0"/>
              </a:rPr>
              <a:t>: </a:t>
            </a:r>
            <a:r>
              <a:rPr lang="fr-FR" sz="1400" dirty="0" smtClean="0">
                <a:solidFill>
                  <a:schemeClr val="tx1"/>
                </a:solidFill>
                <a:latin typeface="Arial" panose="020B0604020202020204" pitchFamily="34" charset="0"/>
                <a:cs typeface="Arial" panose="020B0604020202020204" pitchFamily="34" charset="0"/>
              </a:rPr>
              <a:t>16,8% </a:t>
            </a:r>
            <a:r>
              <a:rPr lang="fr-FR" sz="1400" dirty="0">
                <a:solidFill>
                  <a:schemeClr val="tx1"/>
                </a:solidFill>
                <a:latin typeface="Arial" panose="020B0604020202020204" pitchFamily="34" charset="0"/>
                <a:cs typeface="Arial" panose="020B0604020202020204" pitchFamily="34" charset="0"/>
              </a:rPr>
              <a:t>dans le 22, </a:t>
            </a:r>
            <a:r>
              <a:rPr lang="fr-FR" sz="1400" dirty="0" smtClean="0">
                <a:solidFill>
                  <a:schemeClr val="tx1"/>
                </a:solidFill>
                <a:latin typeface="Arial" panose="020B0604020202020204" pitchFamily="34" charset="0"/>
                <a:cs typeface="Arial" panose="020B0604020202020204" pitchFamily="34" charset="0"/>
              </a:rPr>
              <a:t>36,2% </a:t>
            </a:r>
            <a:r>
              <a:rPr lang="fr-FR" sz="1400" dirty="0">
                <a:solidFill>
                  <a:schemeClr val="tx1"/>
                </a:solidFill>
                <a:latin typeface="Arial" panose="020B0604020202020204" pitchFamily="34" charset="0"/>
                <a:cs typeface="Arial" panose="020B0604020202020204" pitchFamily="34" charset="0"/>
              </a:rPr>
              <a:t>dans le 29, </a:t>
            </a:r>
            <a:r>
              <a:rPr lang="fr-FR" sz="1400" dirty="0" smtClean="0">
                <a:solidFill>
                  <a:schemeClr val="tx1"/>
                </a:solidFill>
                <a:latin typeface="Arial" panose="020B0604020202020204" pitchFamily="34" charset="0"/>
                <a:cs typeface="Arial" panose="020B0604020202020204" pitchFamily="34" charset="0"/>
              </a:rPr>
              <a:t>27,9% </a:t>
            </a:r>
            <a:r>
              <a:rPr lang="fr-FR" sz="1400" dirty="0">
                <a:solidFill>
                  <a:schemeClr val="tx1"/>
                </a:solidFill>
                <a:latin typeface="Arial" panose="020B0604020202020204" pitchFamily="34" charset="0"/>
                <a:cs typeface="Arial" panose="020B0604020202020204" pitchFamily="34" charset="0"/>
              </a:rPr>
              <a:t>dans le 35 et </a:t>
            </a:r>
            <a:r>
              <a:rPr lang="fr-FR" sz="1400" dirty="0" smtClean="0">
                <a:solidFill>
                  <a:schemeClr val="tx1"/>
                </a:solidFill>
                <a:latin typeface="Arial" panose="020B0604020202020204" pitchFamily="34" charset="0"/>
                <a:cs typeface="Arial" panose="020B0604020202020204" pitchFamily="34" charset="0"/>
              </a:rPr>
              <a:t>19,1% </a:t>
            </a:r>
            <a:r>
              <a:rPr lang="fr-FR" sz="1400" dirty="0">
                <a:solidFill>
                  <a:schemeClr val="tx1"/>
                </a:solidFill>
                <a:latin typeface="Arial" panose="020B0604020202020204" pitchFamily="34" charset="0"/>
                <a:cs typeface="Arial" panose="020B0604020202020204" pitchFamily="34" charset="0"/>
              </a:rPr>
              <a:t>dans le 56. </a:t>
            </a:r>
            <a:endParaRPr lang="fr-FR" sz="1400" dirty="0" smtClean="0">
              <a:solidFill>
                <a:schemeClr val="tx1"/>
              </a:solidFill>
              <a:latin typeface="Arial" panose="020B0604020202020204" pitchFamily="34" charset="0"/>
              <a:cs typeface="Arial" panose="020B0604020202020204" pitchFamily="34" charset="0"/>
            </a:endParaRPr>
          </a:p>
          <a:p>
            <a:pPr algn="just"/>
            <a:r>
              <a:rPr lang="fr-FR" sz="1400" dirty="0" smtClean="0">
                <a:solidFill>
                  <a:schemeClr val="tx1">
                    <a:lumMod val="85000"/>
                    <a:lumOff val="15000"/>
                  </a:schemeClr>
                </a:solidFill>
                <a:latin typeface="Arial" panose="020B0604020202020204" pitchFamily="34" charset="0"/>
                <a:cs typeface="Arial" panose="020B0604020202020204" pitchFamily="34" charset="0"/>
              </a:rPr>
              <a:t>▪ Le </a:t>
            </a:r>
            <a:r>
              <a:rPr lang="fr-FR" sz="1400" dirty="0">
                <a:solidFill>
                  <a:schemeClr val="tx1">
                    <a:lumMod val="85000"/>
                    <a:lumOff val="15000"/>
                  </a:schemeClr>
                </a:solidFill>
                <a:latin typeface="Arial" panose="020B0604020202020204" pitchFamily="34" charset="0"/>
                <a:cs typeface="Arial" panose="020B0604020202020204" pitchFamily="34" charset="0"/>
              </a:rPr>
              <a:t>taux de bénéficiaires PCH et ACTP est équivalent au taux </a:t>
            </a:r>
            <a:r>
              <a:rPr lang="fr-FR" sz="1400" dirty="0">
                <a:solidFill>
                  <a:schemeClr val="tx1"/>
                </a:solidFill>
                <a:latin typeface="Arial" panose="020B0604020202020204" pitchFamily="34" charset="0"/>
                <a:cs typeface="Arial" panose="020B0604020202020204" pitchFamily="34" charset="0"/>
              </a:rPr>
              <a:t>de 5,1 </a:t>
            </a:r>
            <a:r>
              <a:rPr lang="fr-FR" sz="1400" dirty="0">
                <a:solidFill>
                  <a:schemeClr val="tx1">
                    <a:lumMod val="85000"/>
                    <a:lumOff val="15000"/>
                  </a:schemeClr>
                </a:solidFill>
                <a:latin typeface="Arial" panose="020B0604020202020204" pitchFamily="34" charset="0"/>
                <a:cs typeface="Arial" panose="020B0604020202020204" pitchFamily="34" charset="0"/>
              </a:rPr>
              <a:t>constaté au national pour 1000 </a:t>
            </a:r>
            <a:r>
              <a:rPr lang="fr-FR" sz="1400" dirty="0" smtClean="0">
                <a:solidFill>
                  <a:schemeClr val="tx1">
                    <a:lumMod val="85000"/>
                    <a:lumOff val="15000"/>
                  </a:schemeClr>
                </a:solidFill>
                <a:latin typeface="Arial" panose="020B0604020202020204" pitchFamily="34" charset="0"/>
                <a:cs typeface="Arial" panose="020B0604020202020204" pitchFamily="34" charset="0"/>
              </a:rPr>
              <a:t>habitants → taux inférieur dans le 22, le 35 et la 56. </a:t>
            </a:r>
            <a:endParaRPr lang="fr-FR" sz="1400" dirty="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dirty="0" smtClean="0">
              <a:solidFill>
                <a:schemeClr val="tx1"/>
              </a:solidFill>
              <a:latin typeface="Arial" panose="020B0604020202020204" pitchFamily="34" charset="0"/>
              <a:cs typeface="Arial" panose="020B0604020202020204" pitchFamily="34" charset="0"/>
            </a:endParaRPr>
          </a:p>
          <a:p>
            <a:pPr algn="just"/>
            <a:endParaRPr lang="fr-FR" sz="1400" dirty="0">
              <a:solidFill>
                <a:schemeClr val="tx1"/>
              </a:solidFill>
              <a:latin typeface="Arial" panose="020B0604020202020204" pitchFamily="34" charset="0"/>
              <a:cs typeface="Arial" panose="020B0604020202020204" pitchFamily="34" charset="0"/>
            </a:endParaRPr>
          </a:p>
          <a:p>
            <a:pPr algn="just"/>
            <a:r>
              <a:rPr lang="fr-FR" sz="1400" b="1" dirty="0" smtClean="0">
                <a:solidFill>
                  <a:schemeClr val="tx1"/>
                </a:solidFill>
                <a:latin typeface="Arial" panose="020B0604020202020204" pitchFamily="34" charset="0"/>
                <a:cs typeface="Arial" panose="020B0604020202020204" pitchFamily="34" charset="0"/>
              </a:rPr>
              <a:t>- Plus de 75 000 personnes sont admises en moyenne en ALD par an en Bretagne. </a:t>
            </a:r>
            <a:endParaRPr lang="fr-FR" sz="1400" b="1" dirty="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smtClean="0">
              <a:latin typeface="Arial" panose="020B0604020202020204" pitchFamily="34" charset="0"/>
              <a:cs typeface="Arial" panose="020B0604020202020204" pitchFamily="34" charset="0"/>
            </a:endParaRPr>
          </a:p>
          <a:p>
            <a:pPr algn="just">
              <a:spcBef>
                <a:spcPts val="0"/>
              </a:spcBef>
            </a:pPr>
            <a:r>
              <a:rPr lang="fr-FR" sz="1400" dirty="0" smtClean="0">
                <a:latin typeface="Arial" panose="020B0604020202020204" pitchFamily="34" charset="0"/>
                <a:cs typeface="Arial" panose="020B0604020202020204" pitchFamily="34" charset="0"/>
              </a:rPr>
              <a:t>▪ Environ </a:t>
            </a:r>
            <a:r>
              <a:rPr lang="fr-FR" sz="1400" dirty="0">
                <a:latin typeface="Arial" panose="020B0604020202020204" pitchFamily="34" charset="0"/>
                <a:cs typeface="Arial" panose="020B0604020202020204" pitchFamily="34" charset="0"/>
              </a:rPr>
              <a:t>trois </a:t>
            </a:r>
            <a:r>
              <a:rPr lang="fr-FR" sz="1400" dirty="0" smtClean="0">
                <a:latin typeface="Arial" panose="020B0604020202020204" pitchFamily="34" charset="0"/>
                <a:cs typeface="Arial" panose="020B0604020202020204" pitchFamily="34" charset="0"/>
              </a:rPr>
              <a:t>nouvelles admissions </a:t>
            </a:r>
            <a:r>
              <a:rPr lang="fr-FR" sz="1400" dirty="0">
                <a:latin typeface="Arial" panose="020B0604020202020204" pitchFamily="34" charset="0"/>
                <a:cs typeface="Arial" panose="020B0604020202020204" pitchFamily="34" charset="0"/>
              </a:rPr>
              <a:t>sur dix concernent les maladies </a:t>
            </a:r>
            <a:r>
              <a:rPr lang="fr-FR" sz="1400" dirty="0" smtClean="0">
                <a:latin typeface="Arial" panose="020B0604020202020204" pitchFamily="34" charset="0"/>
                <a:cs typeface="Arial" panose="020B0604020202020204" pitchFamily="34" charset="0"/>
              </a:rPr>
              <a:t>de l’appareil circulatoire, les </a:t>
            </a:r>
            <a:r>
              <a:rPr lang="fr-FR" sz="1400" dirty="0">
                <a:latin typeface="Arial" panose="020B0604020202020204" pitchFamily="34" charset="0"/>
                <a:cs typeface="Arial" panose="020B0604020202020204" pitchFamily="34" charset="0"/>
              </a:rPr>
              <a:t>tumeurs </a:t>
            </a:r>
            <a:r>
              <a:rPr lang="fr-FR" sz="1400" dirty="0" smtClean="0">
                <a:latin typeface="Arial" panose="020B0604020202020204" pitchFamily="34" charset="0"/>
                <a:cs typeface="Arial" panose="020B0604020202020204" pitchFamily="34" charset="0"/>
              </a:rPr>
              <a:t>arrivent en </a:t>
            </a:r>
            <a:r>
              <a:rPr lang="fr-FR" sz="1400" dirty="0">
                <a:latin typeface="Arial" panose="020B0604020202020204" pitchFamily="34" charset="0"/>
                <a:cs typeface="Arial" panose="020B0604020202020204" pitchFamily="34" charset="0"/>
              </a:rPr>
              <a:t>deuxième position </a:t>
            </a:r>
            <a:r>
              <a:rPr lang="fr-FR" sz="1400" dirty="0" smtClean="0">
                <a:latin typeface="Arial" panose="020B0604020202020204" pitchFamily="34" charset="0"/>
                <a:cs typeface="Arial" panose="020B0604020202020204" pitchFamily="34" charset="0"/>
              </a:rPr>
              <a:t>pour près d’un quart </a:t>
            </a:r>
            <a:r>
              <a:rPr lang="fr-FR" sz="1400" dirty="0">
                <a:latin typeface="Arial" panose="020B0604020202020204" pitchFamily="34" charset="0"/>
                <a:cs typeface="Arial" panose="020B0604020202020204" pitchFamily="34" charset="0"/>
              </a:rPr>
              <a:t>des nouvelles </a:t>
            </a:r>
            <a:r>
              <a:rPr lang="fr-FR" sz="1400" dirty="0" smtClean="0">
                <a:latin typeface="Arial" panose="020B0604020202020204" pitchFamily="34" charset="0"/>
                <a:cs typeface="Arial" panose="020B0604020202020204" pitchFamily="34" charset="0"/>
              </a:rPr>
              <a:t>admissions et une nouvelle admission </a:t>
            </a:r>
            <a:r>
              <a:rPr lang="fr-FR" sz="1400" dirty="0">
                <a:latin typeface="Arial" panose="020B0604020202020204" pitchFamily="34" charset="0"/>
                <a:cs typeface="Arial" panose="020B0604020202020204" pitchFamily="34" charset="0"/>
              </a:rPr>
              <a:t>sur dix est attribuée au diabète, et </a:t>
            </a:r>
            <a:r>
              <a:rPr lang="fr-FR" sz="1400" dirty="0" smtClean="0">
                <a:latin typeface="Arial" panose="020B0604020202020204" pitchFamily="34" charset="0"/>
                <a:cs typeface="Arial" panose="020B0604020202020204" pitchFamily="34" charset="0"/>
              </a:rPr>
              <a:t>en proportion </a:t>
            </a:r>
            <a:r>
              <a:rPr lang="fr-FR" sz="1400" dirty="0">
                <a:latin typeface="Arial" panose="020B0604020202020204" pitchFamily="34" charset="0"/>
                <a:cs typeface="Arial" panose="020B0604020202020204" pitchFamily="34" charset="0"/>
              </a:rPr>
              <a:t>équivalente aux affections psychiatriques </a:t>
            </a:r>
            <a:r>
              <a:rPr lang="fr-FR" sz="1400" dirty="0" smtClean="0">
                <a:latin typeface="Arial" panose="020B0604020202020204" pitchFamily="34" charset="0"/>
                <a:cs typeface="Arial" panose="020B0604020202020204" pitchFamily="34" charset="0"/>
              </a:rPr>
              <a:t>de longue </a:t>
            </a:r>
            <a:r>
              <a:rPr lang="fr-FR" sz="1400" dirty="0">
                <a:latin typeface="Arial" panose="020B0604020202020204" pitchFamily="34" charset="0"/>
                <a:cs typeface="Arial" panose="020B0604020202020204" pitchFamily="34" charset="0"/>
              </a:rPr>
              <a:t>durée. </a:t>
            </a:r>
            <a:endParaRPr lang="fr-FR" sz="1400" dirty="0">
              <a:solidFill>
                <a:schemeClr val="tx1"/>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432000" y="3667874"/>
            <a:ext cx="8280200" cy="606174"/>
          </a:xfrm>
          <a:prstGeom prst="rect">
            <a:avLst/>
          </a:prstGeom>
        </p:spPr>
      </p:pic>
      <p:sp>
        <p:nvSpPr>
          <p:cNvPr id="6" name="Espace réservé du numéro de diapositive 5"/>
          <p:cNvSpPr>
            <a:spLocks noGrp="1"/>
          </p:cNvSpPr>
          <p:nvPr>
            <p:ph type="sldNum" sz="quarter" idx="12"/>
          </p:nvPr>
        </p:nvSpPr>
        <p:spPr/>
        <p:txBody>
          <a:bodyPr/>
          <a:lstStyle/>
          <a:p>
            <a:fld id="{7E3B350E-657F-41D5-BCB6-877D8C3AF71C}" type="slidenum">
              <a:rPr lang="fr-FR" smtClean="0"/>
              <a:t>13</a:t>
            </a:fld>
            <a:endParaRPr lang="fr-FR" dirty="0"/>
          </a:p>
        </p:txBody>
      </p:sp>
    </p:spTree>
    <p:extLst>
      <p:ext uri="{BB962C8B-B14F-4D97-AF65-F5344CB8AC3E}">
        <p14:creationId xmlns:p14="http://schemas.microsoft.com/office/powerpoint/2010/main" val="221371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a:t>LE PUBLIC CIBLE DES SSIAD </a:t>
            </a:r>
          </a:p>
        </p:txBody>
      </p:sp>
      <p:sp>
        <p:nvSpPr>
          <p:cNvPr id="4" name="Espace réservé du texte 3"/>
          <p:cNvSpPr>
            <a:spLocks noGrp="1"/>
          </p:cNvSpPr>
          <p:nvPr>
            <p:ph type="body" sz="quarter" idx="13"/>
          </p:nvPr>
        </p:nvSpPr>
        <p:spPr>
          <a:xfrm>
            <a:off x="1489752" y="1511300"/>
            <a:ext cx="3524037" cy="3769617"/>
          </a:xfrm>
        </p:spPr>
        <p:txBody>
          <a:bodyPr/>
          <a:lstStyle/>
          <a:p>
            <a:endParaRPr lang="fr-FR" dirty="0"/>
          </a:p>
        </p:txBody>
      </p:sp>
      <p:pic>
        <p:nvPicPr>
          <p:cNvPr id="5" name="Image 4"/>
          <p:cNvPicPr>
            <a:picLocks noChangeAspect="1"/>
          </p:cNvPicPr>
          <p:nvPr/>
        </p:nvPicPr>
        <p:blipFill>
          <a:blip r:embed="rId2"/>
          <a:stretch>
            <a:fillRect/>
          </a:stretch>
        </p:blipFill>
        <p:spPr>
          <a:xfrm>
            <a:off x="1071103" y="1212350"/>
            <a:ext cx="6408484" cy="4417887"/>
          </a:xfrm>
          <a:prstGeom prst="rect">
            <a:avLst/>
          </a:prstGeom>
        </p:spPr>
      </p:pic>
      <p:sp>
        <p:nvSpPr>
          <p:cNvPr id="6" name="Espace réservé du numéro de diapositive 5"/>
          <p:cNvSpPr>
            <a:spLocks noGrp="1"/>
          </p:cNvSpPr>
          <p:nvPr>
            <p:ph type="sldNum" sz="quarter" idx="12"/>
          </p:nvPr>
        </p:nvSpPr>
        <p:spPr/>
        <p:txBody>
          <a:bodyPr/>
          <a:lstStyle/>
          <a:p>
            <a:fld id="{7E3B350E-657F-41D5-BCB6-877D8C3AF71C}" type="slidenum">
              <a:rPr lang="fr-FR" smtClean="0"/>
              <a:t>14</a:t>
            </a:fld>
            <a:endParaRPr lang="fr-FR" dirty="0"/>
          </a:p>
        </p:txBody>
      </p:sp>
    </p:spTree>
    <p:extLst>
      <p:ext uri="{BB962C8B-B14F-4D97-AF65-F5344CB8AC3E}">
        <p14:creationId xmlns:p14="http://schemas.microsoft.com/office/powerpoint/2010/main" val="398446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L’OFFRE SSIAD EN REGION</a:t>
            </a:r>
            <a:endParaRPr lang="fr-FR" sz="2400" dirty="0"/>
          </a:p>
        </p:txBody>
      </p:sp>
      <p:sp>
        <p:nvSpPr>
          <p:cNvPr id="4" name="Espace réservé du texte 3"/>
          <p:cNvSpPr>
            <a:spLocks noGrp="1"/>
          </p:cNvSpPr>
          <p:nvPr>
            <p:ph type="body" sz="quarter" idx="13"/>
          </p:nvPr>
        </p:nvSpPr>
        <p:spPr>
          <a:xfrm>
            <a:off x="431800" y="1058238"/>
            <a:ext cx="8280400" cy="5548938"/>
          </a:xfrm>
        </p:spPr>
        <p:txBody>
          <a:bodyPr/>
          <a:lstStyle/>
          <a:p>
            <a:pPr algn="just">
              <a:lnSpc>
                <a:spcPct val="100000"/>
              </a:lnSpc>
              <a:spcBef>
                <a:spcPts val="0"/>
              </a:spcBef>
            </a:pPr>
            <a:r>
              <a:rPr lang="fr-FR" sz="1400" dirty="0" smtClean="0">
                <a:latin typeface="Arial" panose="020B0604020202020204" pitchFamily="34" charset="0"/>
                <a:cs typeface="Arial" panose="020B0604020202020204" pitchFamily="34" charset="0"/>
              </a:rPr>
              <a:t>- </a:t>
            </a:r>
            <a:r>
              <a:rPr lang="fr-FR" sz="1400" u="sng" dirty="0" smtClean="0">
                <a:latin typeface="Arial" panose="020B0604020202020204" pitchFamily="34" charset="0"/>
                <a:cs typeface="Arial" panose="020B0604020202020204" pitchFamily="34" charset="0"/>
              </a:rPr>
              <a:t>Au 1</a:t>
            </a:r>
            <a:r>
              <a:rPr lang="fr-FR" sz="1400" u="sng" baseline="30000" dirty="0" smtClean="0">
                <a:latin typeface="Arial" panose="020B0604020202020204" pitchFamily="34" charset="0"/>
                <a:cs typeface="Arial" panose="020B0604020202020204" pitchFamily="34" charset="0"/>
              </a:rPr>
              <a:t>er</a:t>
            </a:r>
            <a:r>
              <a:rPr lang="fr-FR" sz="1400" u="sng" dirty="0" smtClean="0">
                <a:latin typeface="Arial" panose="020B0604020202020204" pitchFamily="34" charset="0"/>
                <a:cs typeface="Arial" panose="020B0604020202020204" pitchFamily="34" charset="0"/>
              </a:rPr>
              <a:t> janvier 2019,</a:t>
            </a:r>
            <a:r>
              <a:rPr lang="fr-FR" sz="1400" dirty="0" smtClean="0">
                <a:latin typeface="Arial" panose="020B0604020202020204" pitchFamily="34" charset="0"/>
                <a:cs typeface="Arial" panose="020B0604020202020204" pitchFamily="34" charset="0"/>
              </a:rPr>
              <a:t> la région compte </a:t>
            </a:r>
            <a:r>
              <a:rPr lang="fr-FR" sz="1400" b="1" dirty="0" smtClean="0">
                <a:latin typeface="Arial" panose="020B0604020202020204" pitchFamily="34" charset="0"/>
                <a:cs typeface="Arial" panose="020B0604020202020204" pitchFamily="34" charset="0"/>
              </a:rPr>
              <a:t>6 799 places autorisées et financées de SSIAD: </a:t>
            </a:r>
            <a:r>
              <a:rPr lang="fr-FR" sz="1400" dirty="0" smtClean="0">
                <a:solidFill>
                  <a:schemeClr val="tx1">
                    <a:lumMod val="85000"/>
                    <a:lumOff val="15000"/>
                  </a:schemeClr>
                </a:solidFill>
                <a:latin typeface="Arial" panose="020B0604020202020204" pitchFamily="34" charset="0"/>
                <a:cs typeface="Arial" panose="020B0604020202020204" pitchFamily="34" charset="0"/>
              </a:rPr>
              <a:t>6 </a:t>
            </a:r>
            <a:r>
              <a:rPr lang="fr-FR" sz="1400" dirty="0">
                <a:solidFill>
                  <a:schemeClr val="tx1">
                    <a:lumMod val="85000"/>
                    <a:lumOff val="15000"/>
                  </a:schemeClr>
                </a:solidFill>
                <a:latin typeface="Arial" panose="020B0604020202020204" pitchFamily="34" charset="0"/>
                <a:cs typeface="Arial" panose="020B0604020202020204" pitchFamily="34" charset="0"/>
              </a:rPr>
              <a:t>384 places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PA (93,9%) et 415 </a:t>
            </a:r>
            <a:r>
              <a:rPr lang="fr-FR" sz="1400" dirty="0">
                <a:solidFill>
                  <a:schemeClr val="tx1">
                    <a:lumMod val="85000"/>
                    <a:lumOff val="15000"/>
                  </a:schemeClr>
                </a:solidFill>
                <a:latin typeface="Arial" panose="020B0604020202020204" pitchFamily="34" charset="0"/>
                <a:cs typeface="Arial" panose="020B0604020202020204" pitchFamily="34" charset="0"/>
              </a:rPr>
              <a:t>places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PH (6,1%)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+ 280 places autorisées et financées ESA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pour un total de </a:t>
            </a:r>
            <a:r>
              <a:rPr lang="fr-FR" sz="1400" b="1" u="sng" dirty="0" smtClean="0">
                <a:solidFill>
                  <a:schemeClr val="tx1">
                    <a:lumMod val="85000"/>
                    <a:lumOff val="15000"/>
                  </a:schemeClr>
                </a:solidFill>
                <a:latin typeface="Arial" panose="020B0604020202020204" pitchFamily="34" charset="0"/>
                <a:cs typeface="Arial" panose="020B0604020202020204" pitchFamily="34" charset="0"/>
              </a:rPr>
              <a:t>7 </a:t>
            </a:r>
            <a:r>
              <a:rPr lang="fr-FR" sz="1400" b="1" u="sng" dirty="0">
                <a:solidFill>
                  <a:schemeClr val="tx1">
                    <a:lumMod val="85000"/>
                    <a:lumOff val="15000"/>
                  </a:schemeClr>
                </a:solidFill>
                <a:latin typeface="Arial" panose="020B0604020202020204" pitchFamily="34" charset="0"/>
                <a:cs typeface="Arial" panose="020B0604020202020204" pitchFamily="34" charset="0"/>
              </a:rPr>
              <a:t>079 places. </a:t>
            </a:r>
            <a:endParaRPr lang="fr-FR" sz="1400" b="1" u="sng" dirty="0" smtClean="0">
              <a:solidFill>
                <a:schemeClr val="tx1">
                  <a:lumMod val="85000"/>
                  <a:lumOff val="15000"/>
                </a:schemeClr>
              </a:solidFill>
              <a:latin typeface="Arial" panose="020B0604020202020204" pitchFamily="34" charset="0"/>
              <a:cs typeface="Arial" panose="020B0604020202020204" pitchFamily="34" charset="0"/>
            </a:endParaRPr>
          </a:p>
          <a:p>
            <a:pPr algn="just">
              <a:lnSpc>
                <a:spcPct val="100000"/>
              </a:lnSpc>
              <a:spcBef>
                <a:spcPts val="0"/>
              </a:spcBef>
            </a:pPr>
            <a:endParaRPr lang="fr-FR" sz="1400" b="1" u="sng" dirty="0" smtClean="0">
              <a:solidFill>
                <a:schemeClr val="tx1">
                  <a:lumMod val="85000"/>
                  <a:lumOff val="15000"/>
                </a:schemeClr>
              </a:solidFill>
              <a:latin typeface="Arial" panose="020B0604020202020204" pitchFamily="34" charset="0"/>
              <a:cs typeface="Arial" panose="020B0604020202020204" pitchFamily="34" charset="0"/>
            </a:endParaRPr>
          </a:p>
          <a:p>
            <a:pPr>
              <a:lnSpc>
                <a:spcPct val="100000"/>
              </a:lnSpc>
              <a:spcBef>
                <a:spcPts val="0"/>
              </a:spcBef>
            </a:pPr>
            <a:r>
              <a:rPr lang="fr-FR" sz="1400" dirty="0" smtClean="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L</a:t>
            </a:r>
            <a:r>
              <a:rPr lang="fr-FR" sz="1400" dirty="0" smtClean="0">
                <a:solidFill>
                  <a:schemeClr val="tx1"/>
                </a:solidFill>
                <a:latin typeface="Arial" panose="020B0604020202020204" pitchFamily="34" charset="0"/>
                <a:cs typeface="Arial" panose="020B0604020202020204" pitchFamily="34" charset="0"/>
              </a:rPr>
              <a:t>a gestion de ces places est assurée par </a:t>
            </a:r>
            <a:r>
              <a:rPr lang="fr-FR" sz="1400" b="1" dirty="0" smtClean="0">
                <a:solidFill>
                  <a:schemeClr val="tx1"/>
                </a:solidFill>
                <a:latin typeface="Arial" panose="020B0604020202020204" pitchFamily="34" charset="0"/>
                <a:cs typeface="Arial" panose="020B0604020202020204" pitchFamily="34" charset="0"/>
              </a:rPr>
              <a:t>109 opérateurs: </a:t>
            </a:r>
            <a:r>
              <a:rPr lang="fr-FR" sz="1400" dirty="0" smtClean="0">
                <a:solidFill>
                  <a:schemeClr val="tx1"/>
                </a:solidFill>
                <a:latin typeface="Arial" panose="020B0604020202020204" pitchFamily="34" charset="0"/>
                <a:cs typeface="Arial" panose="020B0604020202020204" pitchFamily="34" charset="0"/>
              </a:rPr>
              <a:t>107 PA seul, 57 PA-PH, 2 PH seul. </a:t>
            </a:r>
            <a:endParaRPr lang="fr-FR" sz="1400" dirty="0">
              <a:solidFill>
                <a:schemeClr val="tx1"/>
              </a:solidFill>
              <a:latin typeface="Arial" panose="020B0604020202020204" pitchFamily="34" charset="0"/>
              <a:cs typeface="Arial" panose="020B0604020202020204" pitchFamily="34" charset="0"/>
            </a:endParaRPr>
          </a:p>
          <a:p>
            <a:pPr algn="just">
              <a:spcBef>
                <a:spcPts val="0"/>
              </a:spcBef>
            </a:pPr>
            <a:r>
              <a:rPr lang="fr-FR" sz="1400" dirty="0" smtClean="0">
                <a:solidFill>
                  <a:schemeClr val="tx1">
                    <a:lumMod val="85000"/>
                    <a:lumOff val="15000"/>
                  </a:schemeClr>
                </a:solidFill>
                <a:latin typeface="Arial" panose="020B0604020202020204" pitchFamily="34" charset="0"/>
                <a:cs typeface="Arial" panose="020B0604020202020204" pitchFamily="34" charset="0"/>
              </a:rPr>
              <a:t>▪</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 Plus </a:t>
            </a:r>
            <a:r>
              <a:rPr lang="fr-FR" sz="1400" b="1" dirty="0">
                <a:solidFill>
                  <a:schemeClr val="tx1">
                    <a:lumMod val="85000"/>
                    <a:lumOff val="15000"/>
                  </a:schemeClr>
                </a:solidFill>
                <a:latin typeface="Arial" panose="020B0604020202020204" pitchFamily="34" charset="0"/>
                <a:cs typeface="Arial" panose="020B0604020202020204" pitchFamily="34" charset="0"/>
              </a:rPr>
              <a:t>de deux tiers des services sont de statut privé à but non lucratif</a:t>
            </a:r>
            <a:r>
              <a:rPr lang="fr-FR" sz="1400" dirty="0">
                <a:solidFill>
                  <a:schemeClr val="tx1">
                    <a:lumMod val="85000"/>
                    <a:lumOff val="15000"/>
                  </a:schemeClr>
                </a:solidFill>
                <a:latin typeface="Arial" panose="020B0604020202020204" pitchFamily="34" charset="0"/>
                <a:cs typeface="Arial" panose="020B0604020202020204" pitchFamily="34" charset="0"/>
              </a:rPr>
              <a:t>, associati</a:t>
            </a:r>
            <a:r>
              <a:rPr lang="fr-FR" sz="1400" dirty="0">
                <a:solidFill>
                  <a:schemeClr val="tx1"/>
                </a:solidFill>
                <a:latin typeface="Arial" panose="020B0604020202020204" pitchFamily="34" charset="0"/>
                <a:cs typeface="Arial" panose="020B0604020202020204" pitchFamily="34" charset="0"/>
              </a:rPr>
              <a:t>fs</a:t>
            </a:r>
            <a:r>
              <a:rPr lang="fr-FR" sz="1400" dirty="0">
                <a:solidFill>
                  <a:schemeClr val="tx1">
                    <a:lumMod val="85000"/>
                    <a:lumOff val="15000"/>
                  </a:schemeClr>
                </a:solidFill>
                <a:latin typeface="Arial" panose="020B0604020202020204" pitchFamily="34" charset="0"/>
                <a:cs typeface="Arial" panose="020B0604020202020204" pitchFamily="34" charset="0"/>
              </a:rPr>
              <a:t> ou </a:t>
            </a:r>
            <a:r>
              <a:rPr lang="fr-FR" sz="1400" dirty="0" smtClean="0">
                <a:solidFill>
                  <a:schemeClr val="tx1">
                    <a:lumMod val="85000"/>
                    <a:lumOff val="15000"/>
                  </a:schemeClr>
                </a:solidFill>
                <a:latin typeface="Arial" panose="020B0604020202020204" pitchFamily="34" charset="0"/>
                <a:cs typeface="Arial" panose="020B0604020202020204" pitchFamily="34" charset="0"/>
              </a:rPr>
              <a:t>mutualistes: rattachement des autres services à </a:t>
            </a:r>
            <a:r>
              <a:rPr lang="fr-FR" sz="1400" dirty="0">
                <a:solidFill>
                  <a:schemeClr val="tx1">
                    <a:lumMod val="85000"/>
                    <a:lumOff val="15000"/>
                  </a:schemeClr>
                </a:solidFill>
                <a:latin typeface="Arial" panose="020B0604020202020204" pitchFamily="34" charset="0"/>
                <a:cs typeface="Arial" panose="020B0604020202020204" pitchFamily="34" charset="0"/>
              </a:rPr>
              <a:t>un établissement de </a:t>
            </a:r>
            <a:r>
              <a:rPr lang="fr-FR" sz="1400" dirty="0" smtClean="0">
                <a:solidFill>
                  <a:schemeClr val="tx1">
                    <a:lumMod val="85000"/>
                    <a:lumOff val="15000"/>
                  </a:schemeClr>
                </a:solidFill>
                <a:latin typeface="Arial" panose="020B0604020202020204" pitchFamily="34" charset="0"/>
                <a:cs typeface="Arial" panose="020B0604020202020204" pitchFamily="34" charset="0"/>
              </a:rPr>
              <a:t>santé, </a:t>
            </a:r>
            <a:r>
              <a:rPr lang="fr-FR" sz="1400" dirty="0" smtClean="0">
                <a:solidFill>
                  <a:schemeClr val="tx1"/>
                </a:solidFill>
                <a:latin typeface="Arial" panose="020B0604020202020204" pitchFamily="34" charset="0"/>
                <a:cs typeface="Arial" panose="020B0604020202020204" pitchFamily="34" charset="0"/>
              </a:rPr>
              <a:t>à un </a:t>
            </a:r>
            <a:r>
              <a:rPr lang="fr-FR" sz="1400" dirty="0">
                <a:solidFill>
                  <a:schemeClr val="tx1">
                    <a:lumMod val="85000"/>
                    <a:lumOff val="15000"/>
                  </a:schemeClr>
                </a:solidFill>
                <a:latin typeface="Arial" panose="020B0604020202020204" pitchFamily="34" charset="0"/>
                <a:cs typeface="Arial" panose="020B0604020202020204" pitchFamily="34" charset="0"/>
              </a:rPr>
              <a:t>EHPAD public autonome ou à une collectivité territoriale de type </a:t>
            </a:r>
            <a:r>
              <a:rPr lang="fr-FR" sz="1400" dirty="0" smtClean="0">
                <a:solidFill>
                  <a:schemeClr val="tx1">
                    <a:lumMod val="85000"/>
                    <a:lumOff val="15000"/>
                  </a:schemeClr>
                </a:solidFill>
                <a:latin typeface="Arial" panose="020B0604020202020204" pitchFamily="34" charset="0"/>
                <a:cs typeface="Arial" panose="020B0604020202020204" pitchFamily="34" charset="0"/>
              </a:rPr>
              <a:t>CCAS/CIAS → absence de </a:t>
            </a:r>
            <a:r>
              <a:rPr lang="fr-FR" sz="1400" dirty="0">
                <a:solidFill>
                  <a:schemeClr val="tx1">
                    <a:lumMod val="85000"/>
                    <a:lumOff val="15000"/>
                  </a:schemeClr>
                </a:solidFill>
                <a:latin typeface="Arial" panose="020B0604020202020204" pitchFamily="34" charset="0"/>
                <a:cs typeface="Arial" panose="020B0604020202020204" pitchFamily="34" charset="0"/>
              </a:rPr>
              <a:t>service privé à caractère </a:t>
            </a:r>
            <a:r>
              <a:rPr lang="fr-FR" sz="1400" dirty="0" smtClean="0">
                <a:solidFill>
                  <a:schemeClr val="tx1">
                    <a:lumMod val="85000"/>
                    <a:lumOff val="15000"/>
                  </a:schemeClr>
                </a:solidFill>
                <a:latin typeface="Arial" panose="020B0604020202020204" pitchFamily="34" charset="0"/>
                <a:cs typeface="Arial" panose="020B0604020202020204" pitchFamily="34" charset="0"/>
              </a:rPr>
              <a:t>commercial</a:t>
            </a:r>
            <a:r>
              <a:rPr lang="fr-FR" sz="1400" dirty="0">
                <a:solidFill>
                  <a:schemeClr val="tx1">
                    <a:lumMod val="85000"/>
                    <a:lumOff val="15000"/>
                  </a:schemeClr>
                </a:solidFill>
                <a:latin typeface="Arial" panose="020B0604020202020204" pitchFamily="34" charset="0"/>
                <a:cs typeface="Arial" panose="020B0604020202020204" pitchFamily="34" charset="0"/>
              </a:rPr>
              <a: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en Bretagne. </a:t>
            </a:r>
            <a:endParaRPr lang="fr-FR" sz="1400" dirty="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r>
              <a:rPr lang="fr-FR" sz="1400" dirty="0" smtClean="0">
                <a:solidFill>
                  <a:schemeClr val="tx1">
                    <a:lumMod val="85000"/>
                    <a:lumOff val="15000"/>
                  </a:schemeClr>
                </a:solidFill>
                <a:latin typeface="Arial" panose="020B0604020202020204" pitchFamily="34" charset="0"/>
                <a:cs typeface="Arial" panose="020B0604020202020204" pitchFamily="34" charset="0"/>
              </a:rPr>
              <a:t>▪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17 </a:t>
            </a:r>
            <a:r>
              <a:rPr lang="fr-FR" sz="1400" b="1" dirty="0">
                <a:solidFill>
                  <a:schemeClr val="tx1">
                    <a:lumMod val="85000"/>
                    <a:lumOff val="15000"/>
                  </a:schemeClr>
                </a:solidFill>
                <a:latin typeface="Arial" panose="020B0604020202020204" pitchFamily="34" charset="0"/>
                <a:cs typeface="Arial" panose="020B0604020202020204" pitchFamily="34" charset="0"/>
              </a:rPr>
              <a:t>services sont engagés dans l’expérimentation SPASAD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intégrés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pour 14 services reconnus juridiquement. </a:t>
            </a:r>
          </a:p>
          <a:p>
            <a:pPr algn="just">
              <a:spcBef>
                <a:spcPts val="0"/>
              </a:spcBef>
            </a:pPr>
            <a:endParaRPr lang="fr-FR" sz="1400" dirty="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r>
              <a:rPr lang="fr-FR" sz="1400" dirty="0" smtClean="0">
                <a:solidFill>
                  <a:schemeClr val="tx1">
                    <a:lumMod val="85000"/>
                    <a:lumOff val="15000"/>
                  </a:schemeClr>
                </a:solidFill>
                <a:latin typeface="Arial" panose="020B0604020202020204" pitchFamily="34" charset="0"/>
                <a:cs typeface="Arial" panose="020B0604020202020204" pitchFamily="34" charset="0"/>
              </a:rPr>
              <a:t>- La </a:t>
            </a:r>
            <a:r>
              <a:rPr lang="fr-FR" sz="1400" dirty="0">
                <a:solidFill>
                  <a:schemeClr val="tx1">
                    <a:lumMod val="85000"/>
                    <a:lumOff val="15000"/>
                  </a:schemeClr>
                </a:solidFill>
                <a:latin typeface="Arial" panose="020B0604020202020204" pitchFamily="34" charset="0"/>
                <a:cs typeface="Arial" panose="020B0604020202020204" pitchFamily="34" charset="0"/>
              </a:rPr>
              <a:t>région se caractérise par un taux d’équipement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inférieur </a:t>
            </a:r>
            <a:r>
              <a:rPr lang="fr-FR" sz="1400" b="1" dirty="0">
                <a:solidFill>
                  <a:schemeClr val="tx1">
                    <a:lumMod val="85000"/>
                    <a:lumOff val="15000"/>
                  </a:schemeClr>
                </a:solidFill>
                <a:latin typeface="Arial" panose="020B0604020202020204" pitchFamily="34" charset="0"/>
                <a:cs typeface="Arial" panose="020B0604020202020204" pitchFamily="34" charset="0"/>
              </a:rPr>
              <a:t>à la moyenne nationale </a:t>
            </a:r>
            <a:r>
              <a:rPr lang="fr-FR" sz="1400" b="1" dirty="0">
                <a:solidFill>
                  <a:schemeClr val="tx1"/>
                </a:solidFill>
                <a:latin typeface="Arial" panose="020B0604020202020204" pitchFamily="34" charset="0"/>
                <a:cs typeface="Arial" panose="020B0604020202020204" pitchFamily="34" charset="0"/>
              </a:rPr>
              <a:t>pour les places de SSIAD </a:t>
            </a:r>
            <a:r>
              <a:rPr lang="fr-FR" sz="1400" b="1" dirty="0" smtClean="0">
                <a:solidFill>
                  <a:schemeClr val="tx1"/>
                </a:solidFill>
                <a:latin typeface="Arial" panose="020B0604020202020204" pitchFamily="34" charset="0"/>
                <a:cs typeface="Arial" panose="020B0604020202020204" pitchFamily="34" charset="0"/>
              </a:rPr>
              <a:t>PA </a:t>
            </a:r>
            <a:r>
              <a:rPr lang="fr-FR" sz="1400" dirty="0" smtClean="0">
                <a:solidFill>
                  <a:schemeClr val="tx1">
                    <a:lumMod val="85000"/>
                    <a:lumOff val="15000"/>
                  </a:schemeClr>
                </a:solidFill>
                <a:latin typeface="Arial" panose="020B0604020202020204" pitchFamily="34" charset="0"/>
                <a:cs typeface="Arial" panose="020B0604020202020204" pitchFamily="34" charset="0"/>
              </a:rPr>
              <a:t>(19,4 pl. vs 20,6 pl.) et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supérieur à la moyenne nationale pour les places de SSIAD PH (0,25 pl. vs 0,19 pl.)</a:t>
            </a:r>
            <a:r>
              <a:rPr lang="fr-FR" sz="1400" b="1" dirty="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 absence d’homogénéité du TE avec de fortes disparités entre départements sur PA: </a:t>
            </a:r>
            <a:r>
              <a:rPr lang="fr-FR" sz="1400" dirty="0" smtClean="0">
                <a:solidFill>
                  <a:schemeClr val="tx1"/>
                </a:solidFill>
                <a:latin typeface="Arial" panose="020B0604020202020204" pitchFamily="34" charset="0"/>
                <a:cs typeface="Arial" panose="020B0604020202020204" pitchFamily="34" charset="0"/>
              </a:rPr>
              <a:t>écart de 8,3 places entre le 56 et la 22 et </a:t>
            </a:r>
            <a:r>
              <a:rPr lang="fr-FR" sz="1400" b="1" dirty="0" smtClean="0">
                <a:solidFill>
                  <a:schemeClr val="tx1"/>
                </a:solidFill>
                <a:latin typeface="Arial" panose="020B0604020202020204" pitchFamily="34" charset="0"/>
                <a:cs typeface="Arial" panose="020B0604020202020204" pitchFamily="34" charset="0"/>
              </a:rPr>
              <a:t>sur PH: </a:t>
            </a:r>
            <a:r>
              <a:rPr lang="fr-FR" sz="1400" dirty="0" smtClean="0">
                <a:solidFill>
                  <a:schemeClr val="tx1"/>
                </a:solidFill>
                <a:latin typeface="Arial" panose="020B0604020202020204" pitchFamily="34" charset="0"/>
                <a:cs typeface="Arial" panose="020B0604020202020204" pitchFamily="34" charset="0"/>
              </a:rPr>
              <a:t>écart de 0,08 places entre le 56 et le 22 (atypie du département du Morbihan). </a:t>
            </a:r>
          </a:p>
          <a:p>
            <a:pPr algn="just">
              <a:spcBef>
                <a:spcPts val="0"/>
              </a:spcBef>
            </a:pPr>
            <a:endParaRPr lang="fr-FR" sz="1400" b="1" dirty="0">
              <a:solidFill>
                <a:schemeClr val="tx1"/>
              </a:solidFill>
              <a:latin typeface="Arial" panose="020B0604020202020204" pitchFamily="34" charset="0"/>
              <a:cs typeface="Arial" panose="020B0604020202020204" pitchFamily="34" charset="0"/>
            </a:endParaRPr>
          </a:p>
          <a:p>
            <a:pPr algn="just">
              <a:spcBef>
                <a:spcPts val="0"/>
              </a:spcBef>
            </a:pPr>
            <a:endParaRPr lang="fr-FR" sz="1400"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431800" y="4541178"/>
            <a:ext cx="8280200" cy="2065998"/>
          </a:xfrm>
          <a:prstGeom prst="rect">
            <a:avLst/>
          </a:prstGeom>
        </p:spPr>
      </p:pic>
      <p:sp>
        <p:nvSpPr>
          <p:cNvPr id="6" name="Espace réservé du numéro de diapositive 5"/>
          <p:cNvSpPr>
            <a:spLocks noGrp="1"/>
          </p:cNvSpPr>
          <p:nvPr>
            <p:ph type="sldNum" sz="quarter" idx="12"/>
          </p:nvPr>
        </p:nvSpPr>
        <p:spPr/>
        <p:txBody>
          <a:bodyPr/>
          <a:lstStyle/>
          <a:p>
            <a:fld id="{7E3B350E-657F-41D5-BCB6-877D8C3AF71C}" type="slidenum">
              <a:rPr lang="fr-FR" smtClean="0"/>
              <a:t>15</a:t>
            </a:fld>
            <a:endParaRPr lang="fr-FR" dirty="0"/>
          </a:p>
        </p:txBody>
      </p:sp>
    </p:spTree>
    <p:extLst>
      <p:ext uri="{BB962C8B-B14F-4D97-AF65-F5344CB8AC3E}">
        <p14:creationId xmlns:p14="http://schemas.microsoft.com/office/powerpoint/2010/main" val="25148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a:t>L’OFFRE SSIAD EN </a:t>
            </a:r>
            <a:r>
              <a:rPr lang="fr-FR" sz="2400" dirty="0" smtClean="0"/>
              <a:t>REGION</a:t>
            </a:r>
            <a:endParaRPr lang="fr-FR" sz="2400" dirty="0"/>
          </a:p>
        </p:txBody>
      </p:sp>
      <p:sp>
        <p:nvSpPr>
          <p:cNvPr id="4" name="Espace réservé du texte 3"/>
          <p:cNvSpPr>
            <a:spLocks noGrp="1"/>
          </p:cNvSpPr>
          <p:nvPr>
            <p:ph type="body" sz="quarter" idx="13"/>
          </p:nvPr>
        </p:nvSpPr>
        <p:spPr>
          <a:xfrm>
            <a:off x="431800" y="1006867"/>
            <a:ext cx="8280400" cy="5600309"/>
          </a:xfrm>
        </p:spPr>
        <p:txBody>
          <a:bodyPr/>
          <a:lstStyle/>
          <a:p>
            <a:pPr algn="just"/>
            <a:r>
              <a:rPr lang="fr-FR" sz="1400" dirty="0" smtClean="0">
                <a:solidFill>
                  <a:schemeClr val="tx1">
                    <a:lumMod val="85000"/>
                    <a:lumOff val="15000"/>
                  </a:schemeClr>
                </a:solidFill>
                <a:latin typeface="Arial" panose="020B0604020202020204" pitchFamily="34" charset="0"/>
                <a:cs typeface="Arial" panose="020B0604020202020204" pitchFamily="34" charset="0"/>
              </a:rPr>
              <a:t>- La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capacité moyenne </a:t>
            </a:r>
            <a:r>
              <a:rPr lang="fr-FR" sz="1400" dirty="0" smtClean="0">
                <a:solidFill>
                  <a:schemeClr val="tx1">
                    <a:lumMod val="85000"/>
                    <a:lumOff val="15000"/>
                  </a:schemeClr>
                </a:solidFill>
                <a:latin typeface="Arial" panose="020B0604020202020204" pitchFamily="34" charset="0"/>
                <a:cs typeface="Arial" panose="020B0604020202020204" pitchFamily="34" charset="0"/>
              </a:rPr>
              <a:t>de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SSIAD PA est de 59 places</a:t>
            </a:r>
            <a:r>
              <a:rPr lang="fr-FR" sz="1400" dirty="0" smtClean="0">
                <a:solidFill>
                  <a:schemeClr val="tx1">
                    <a:lumMod val="85000"/>
                    <a:lumOff val="15000"/>
                  </a:schemeClr>
                </a:solidFill>
                <a:latin typeface="Arial" panose="020B0604020202020204" pitchFamily="34" charset="0"/>
                <a:cs typeface="Arial" panose="020B0604020202020204" pitchFamily="34" charset="0"/>
              </a:rPr>
              <a:t> pour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7 places </a:t>
            </a:r>
            <a:r>
              <a:rPr lang="fr-FR" sz="1400" dirty="0" smtClean="0">
                <a:solidFill>
                  <a:schemeClr val="tx1">
                    <a:lumMod val="85000"/>
                    <a:lumOff val="15000"/>
                  </a:schemeClr>
                </a:solidFill>
                <a:latin typeface="Arial" panose="020B0604020202020204" pitchFamily="34" charset="0"/>
                <a:cs typeface="Arial" panose="020B0604020202020204" pitchFamily="34" charset="0"/>
              </a:rPr>
              <a:t>concernant la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capacité moyenne </a:t>
            </a:r>
            <a:r>
              <a:rPr lang="fr-FR" sz="1400" dirty="0" smtClean="0">
                <a:solidFill>
                  <a:schemeClr val="tx1">
                    <a:lumMod val="85000"/>
                    <a:lumOff val="15000"/>
                  </a:schemeClr>
                </a:solidFill>
                <a:latin typeface="Arial" panose="020B0604020202020204" pitchFamily="34" charset="0"/>
                <a:cs typeface="Arial" panose="020B0604020202020204" pitchFamily="34" charset="0"/>
              </a:rPr>
              <a:t>de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SSIAD PH → </a:t>
            </a:r>
            <a:r>
              <a:rPr lang="fr-FR" sz="1400" dirty="0" smtClean="0">
                <a:solidFill>
                  <a:schemeClr val="tx1">
                    <a:lumMod val="85000"/>
                    <a:lumOff val="15000"/>
                  </a:schemeClr>
                </a:solidFill>
                <a:latin typeface="Arial" panose="020B0604020202020204" pitchFamily="34" charset="0"/>
                <a:cs typeface="Arial" panose="020B0604020202020204" pitchFamily="34" charset="0"/>
              </a:rPr>
              <a:t>atomisation des places PH. </a:t>
            </a:r>
          </a:p>
          <a:p>
            <a:pPr marL="285750" indent="-285750" algn="just">
              <a:buFontTx/>
              <a:buChar char="-"/>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b="1"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b="1"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b="1" dirty="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800" b="1" dirty="0" smtClean="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r>
              <a:rPr lang="fr-FR" sz="1400" dirty="0" smtClean="0">
                <a:solidFill>
                  <a:schemeClr val="tx1">
                    <a:lumMod val="85000"/>
                    <a:lumOff val="15000"/>
                  </a:schemeClr>
                </a:solidFill>
                <a:latin typeface="Arial" panose="020B0604020202020204" pitchFamily="34" charset="0"/>
                <a:cs typeface="Arial" panose="020B0604020202020204" pitchFamily="34" charset="0"/>
              </a:rPr>
              <a:t>▪</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Les 57 services mixtes PA-PH sont plus dotés en places, avec des SSIAD majoritairement de petite taille. </a:t>
            </a:r>
          </a:p>
          <a:p>
            <a:pPr algn="just">
              <a:spcBef>
                <a:spcPts val="0"/>
              </a:spcBef>
            </a:pPr>
            <a:r>
              <a:rPr lang="fr-FR" sz="1400" dirty="0" smtClean="0">
                <a:solidFill>
                  <a:schemeClr val="tx1">
                    <a:lumMod val="85000"/>
                    <a:lumOff val="15000"/>
                  </a:schemeClr>
                </a:solidFill>
                <a:latin typeface="Arial" panose="020B0604020202020204" pitchFamily="34" charset="0"/>
                <a:cs typeface="Arial" panose="020B0604020202020204" pitchFamily="34" charset="0"/>
              </a:rPr>
              <a:t>▪</a:t>
            </a:r>
            <a:r>
              <a:rPr lang="fr-FR" sz="1400" dirty="0">
                <a:solidFill>
                  <a:schemeClr val="tx1">
                    <a:lumMod val="85000"/>
                    <a:lumOff val="15000"/>
                  </a:schemeClr>
                </a:solidFill>
                <a:latin typeface="Arial" panose="020B0604020202020204" pitchFamily="34" charset="0"/>
                <a:cs typeface="Arial" panose="020B0604020202020204" pitchFamily="34" charset="0"/>
              </a:rPr>
              <a: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Les structurations capacitaires sont différentes selon le type de gestionnaire </a:t>
            </a:r>
            <a:r>
              <a:rPr lang="fr-FR" sz="1400" dirty="0">
                <a:solidFill>
                  <a:schemeClr val="tx1">
                    <a:lumMod val="85000"/>
                    <a:lumOff val="15000"/>
                  </a:schemeClr>
                </a:solidFill>
                <a:latin typeface="Arial" panose="020B0604020202020204" pitchFamily="34" charset="0"/>
                <a:cs typeface="Arial" panose="020B0604020202020204" pitchFamily="34" charset="0"/>
              </a:rPr>
              <a:t>→ capacité moyenne des services mixtes de </a:t>
            </a:r>
            <a:r>
              <a:rPr lang="fr-FR" sz="1400" dirty="0" smtClean="0">
                <a:solidFill>
                  <a:schemeClr val="tx1">
                    <a:lumMod val="85000"/>
                    <a:lumOff val="15000"/>
                  </a:schemeClr>
                </a:solidFill>
                <a:latin typeface="Arial" panose="020B0604020202020204" pitchFamily="34" charset="0"/>
                <a:cs typeface="Arial" panose="020B0604020202020204" pitchFamily="34" charset="0"/>
              </a:rPr>
              <a:t>77 </a:t>
            </a:r>
            <a:r>
              <a:rPr lang="fr-FR" sz="1400" dirty="0">
                <a:solidFill>
                  <a:schemeClr val="tx1">
                    <a:lumMod val="85000"/>
                    <a:lumOff val="15000"/>
                  </a:schemeClr>
                </a:solidFill>
                <a:latin typeface="Arial" panose="020B0604020202020204" pitchFamily="34" charset="0"/>
                <a:cs typeface="Arial" panose="020B0604020202020204" pitchFamily="34" charset="0"/>
              </a:rPr>
              <a:t>places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pour les opérateurs privés contre 48 places pour les opérateurs publics. </a:t>
            </a:r>
          </a:p>
          <a:p>
            <a:pPr algn="just">
              <a:spcBef>
                <a:spcPts val="0"/>
              </a:spcBef>
            </a:pPr>
            <a:r>
              <a:rPr lang="fr-FR" sz="1400" dirty="0" smtClean="0">
                <a:solidFill>
                  <a:schemeClr val="tx1">
                    <a:lumMod val="85000"/>
                    <a:lumOff val="15000"/>
                  </a:schemeClr>
                </a:solidFill>
                <a:latin typeface="Arial" panose="020B0604020202020204" pitchFamily="34" charset="0"/>
                <a:cs typeface="Arial" panose="020B0604020202020204" pitchFamily="34" charset="0"/>
              </a:rPr>
              <a:t>▪ </a:t>
            </a:r>
            <a:r>
              <a:rPr lang="fr-FR" sz="1400" dirty="0">
                <a:solidFill>
                  <a:schemeClr val="tx1">
                    <a:lumMod val="85000"/>
                    <a:lumOff val="15000"/>
                  </a:schemeClr>
                </a:solidFill>
                <a:latin typeface="Arial" panose="020B0604020202020204" pitchFamily="34" charset="0"/>
                <a:cs typeface="Arial" panose="020B0604020202020204" pitchFamily="34" charset="0"/>
              </a:rPr>
              <a:t>L</a:t>
            </a:r>
            <a:r>
              <a:rPr lang="fr-FR" sz="1400" dirty="0" smtClean="0">
                <a:solidFill>
                  <a:schemeClr val="tx1">
                    <a:lumMod val="85000"/>
                    <a:lumOff val="15000"/>
                  </a:schemeClr>
                </a:solidFill>
                <a:latin typeface="Arial" panose="020B0604020202020204" pitchFamily="34" charset="0"/>
                <a:cs typeface="Arial" panose="020B0604020202020204" pitchFamily="34" charset="0"/>
              </a:rPr>
              <a:t>e département d’implantation influe sur la taille des services → capacité moyenne des services </a:t>
            </a:r>
            <a:r>
              <a:rPr lang="fr-FR" sz="1400" dirty="0">
                <a:solidFill>
                  <a:schemeClr val="tx1">
                    <a:lumMod val="85000"/>
                    <a:lumOff val="15000"/>
                  </a:schemeClr>
                </a:solidFill>
                <a:latin typeface="Arial" panose="020B0604020202020204" pitchFamily="34" charset="0"/>
                <a:cs typeface="Arial" panose="020B0604020202020204" pitchFamily="34" charset="0"/>
              </a:rPr>
              <a:t>mixtes de 95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places dans le Finistère contre </a:t>
            </a:r>
            <a:r>
              <a:rPr lang="fr-FR" sz="1400" dirty="0">
                <a:solidFill>
                  <a:schemeClr val="tx1">
                    <a:lumMod val="85000"/>
                    <a:lumOff val="15000"/>
                  </a:schemeClr>
                </a:solidFill>
                <a:latin typeface="Arial" panose="020B0604020202020204" pitchFamily="34" charset="0"/>
                <a:cs typeface="Arial" panose="020B0604020202020204" pitchFamily="34" charset="0"/>
              </a:rPr>
              <a:t>seulement 44 places dans le Morbihan. </a:t>
            </a:r>
          </a:p>
          <a:p>
            <a:pPr algn="just">
              <a:spcBef>
                <a:spcPts val="0"/>
              </a:spcBef>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spcBef>
                <a:spcPts val="0"/>
              </a:spcBef>
            </a:pP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a:stretch>
            <a:fillRect/>
          </a:stretch>
        </p:blipFill>
        <p:spPr>
          <a:xfrm>
            <a:off x="513708" y="1397285"/>
            <a:ext cx="8198292" cy="1551398"/>
          </a:xfrm>
          <a:prstGeom prst="rect">
            <a:avLst/>
          </a:prstGeom>
        </p:spPr>
      </p:pic>
      <p:pic>
        <p:nvPicPr>
          <p:cNvPr id="7" name="Image 6">
            <a:extLst>
              <a:ext uri="{FF2B5EF4-FFF2-40B4-BE49-F238E27FC236}">
                <a16:creationId xmlns:a16="http://schemas.microsoft.com/office/drawing/2014/main" id="{407612D5-385C-4308-B8F9-89DBEAC957AB}"/>
              </a:ext>
            </a:extLst>
          </p:cNvPr>
          <p:cNvPicPr>
            <a:picLocks noChangeAspect="1"/>
          </p:cNvPicPr>
          <p:nvPr/>
        </p:nvPicPr>
        <p:blipFill>
          <a:blip r:embed="rId4"/>
          <a:stretch>
            <a:fillRect/>
          </a:stretch>
        </p:blipFill>
        <p:spPr>
          <a:xfrm>
            <a:off x="427038" y="4335693"/>
            <a:ext cx="4481512" cy="2147299"/>
          </a:xfrm>
          <a:prstGeom prst="rect">
            <a:avLst/>
          </a:prstGeom>
        </p:spPr>
      </p:pic>
      <p:pic>
        <p:nvPicPr>
          <p:cNvPr id="8" name="Image 7">
            <a:extLst>
              <a:ext uri="{FF2B5EF4-FFF2-40B4-BE49-F238E27FC236}">
                <a16:creationId xmlns:a16="http://schemas.microsoft.com/office/drawing/2014/main" id="{B2110DB2-C751-47E7-925C-BFA6C52847F8}"/>
              </a:ext>
            </a:extLst>
          </p:cNvPr>
          <p:cNvPicPr>
            <a:picLocks noChangeAspect="1"/>
          </p:cNvPicPr>
          <p:nvPr/>
        </p:nvPicPr>
        <p:blipFill>
          <a:blip r:embed="rId5"/>
          <a:stretch>
            <a:fillRect/>
          </a:stretch>
        </p:blipFill>
        <p:spPr>
          <a:xfrm>
            <a:off x="4887455" y="4469258"/>
            <a:ext cx="4169867" cy="2013735"/>
          </a:xfrm>
          <a:prstGeom prst="rect">
            <a:avLst/>
          </a:prstGeom>
        </p:spPr>
      </p:pic>
      <p:sp>
        <p:nvSpPr>
          <p:cNvPr id="6" name="Espace réservé du numéro de diapositive 5"/>
          <p:cNvSpPr>
            <a:spLocks noGrp="1"/>
          </p:cNvSpPr>
          <p:nvPr>
            <p:ph type="sldNum" sz="quarter" idx="12"/>
          </p:nvPr>
        </p:nvSpPr>
        <p:spPr/>
        <p:txBody>
          <a:bodyPr/>
          <a:lstStyle/>
          <a:p>
            <a:fld id="{7E3B350E-657F-41D5-BCB6-877D8C3AF71C}" type="slidenum">
              <a:rPr lang="fr-FR" smtClean="0"/>
              <a:t>16</a:t>
            </a:fld>
            <a:endParaRPr lang="fr-FR" dirty="0"/>
          </a:p>
        </p:txBody>
      </p:sp>
    </p:spTree>
    <p:extLst>
      <p:ext uri="{BB962C8B-B14F-4D97-AF65-F5344CB8AC3E}">
        <p14:creationId xmlns:p14="http://schemas.microsoft.com/office/powerpoint/2010/main" val="231345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3932"/>
          </a:xfrm>
        </p:spPr>
        <p:txBody>
          <a:bodyPr/>
          <a:lstStyle/>
          <a:p>
            <a:r>
              <a:rPr lang="fr-FR" sz="2400" dirty="0">
                <a:cs typeface="Arial" panose="020B0604020202020204" pitchFamily="34" charset="0"/>
              </a:rPr>
              <a:t>L’OFFRE SSIAD EN </a:t>
            </a:r>
            <a:r>
              <a:rPr lang="fr-FR" sz="2400" dirty="0" smtClean="0">
                <a:cs typeface="Arial" panose="020B0604020202020204" pitchFamily="34" charset="0"/>
              </a:rPr>
              <a:t>REGION</a:t>
            </a:r>
            <a:endParaRPr lang="fr-FR" sz="2400" dirty="0">
              <a:cs typeface="Arial" panose="020B0604020202020204" pitchFamily="34" charset="0"/>
            </a:endParaRPr>
          </a:p>
        </p:txBody>
      </p:sp>
      <p:sp>
        <p:nvSpPr>
          <p:cNvPr id="4" name="Espace réservé du texte 3"/>
          <p:cNvSpPr>
            <a:spLocks noGrp="1"/>
          </p:cNvSpPr>
          <p:nvPr>
            <p:ph type="body" sz="quarter" idx="13"/>
          </p:nvPr>
        </p:nvSpPr>
        <p:spPr>
          <a:xfrm>
            <a:off x="431800" y="1119883"/>
            <a:ext cx="8280400" cy="4927417"/>
          </a:xfrm>
        </p:spPr>
        <p:txBody>
          <a:bodyPr/>
          <a:lstStyle/>
          <a:p>
            <a:pPr algn="just"/>
            <a:r>
              <a:rPr lang="fr-FR" sz="1400" dirty="0" smtClean="0">
                <a:solidFill>
                  <a:schemeClr val="tx1">
                    <a:lumMod val="85000"/>
                    <a:lumOff val="15000"/>
                  </a:schemeClr>
                </a:solidFill>
                <a:latin typeface="Arial" panose="020B0604020202020204" pitchFamily="34" charset="0"/>
                <a:cs typeface="Arial" panose="020B0604020202020204" pitchFamily="34" charset="0"/>
              </a:rPr>
              <a:t>- Le </a:t>
            </a:r>
            <a:r>
              <a:rPr lang="fr-FR" sz="1400" dirty="0">
                <a:solidFill>
                  <a:schemeClr val="tx1">
                    <a:lumMod val="85000"/>
                    <a:lumOff val="15000"/>
                  </a:schemeClr>
                </a:solidFill>
                <a:latin typeface="Arial" panose="020B0604020202020204" pitchFamily="34" charset="0"/>
                <a:cs typeface="Arial" panose="020B0604020202020204" pitchFamily="34" charset="0"/>
              </a:rPr>
              <a:t>coût moyen à la </a:t>
            </a:r>
            <a:r>
              <a:rPr lang="fr-FR" sz="1400" b="1" dirty="0">
                <a:solidFill>
                  <a:schemeClr val="tx1">
                    <a:lumMod val="85000"/>
                    <a:lumOff val="15000"/>
                  </a:schemeClr>
                </a:solidFill>
                <a:latin typeface="Arial" panose="020B0604020202020204" pitchFamily="34" charset="0"/>
                <a:cs typeface="Arial" panose="020B0604020202020204" pitchFamily="34" charset="0"/>
              </a:rPr>
              <a:t>place PA </a:t>
            </a:r>
            <a:r>
              <a:rPr lang="fr-FR" sz="1400" dirty="0" smtClean="0">
                <a:solidFill>
                  <a:schemeClr val="tx1">
                    <a:lumMod val="85000"/>
                    <a:lumOff val="15000"/>
                  </a:schemeClr>
                </a:solidFill>
                <a:latin typeface="Arial" panose="020B0604020202020204" pitchFamily="34" charset="0"/>
                <a:cs typeface="Arial" panose="020B0604020202020204" pitchFamily="34" charset="0"/>
              </a:rPr>
              <a:t>(base 1/01/19) s’établit </a:t>
            </a:r>
            <a:r>
              <a:rPr lang="fr-FR" sz="1400" dirty="0">
                <a:solidFill>
                  <a:schemeClr val="tx1">
                    <a:lumMod val="85000"/>
                    <a:lumOff val="15000"/>
                  </a:schemeClr>
                </a:solidFill>
                <a:latin typeface="Arial" panose="020B0604020202020204" pitchFamily="34" charset="0"/>
                <a:cs typeface="Arial" panose="020B0604020202020204" pitchFamily="34" charset="0"/>
              </a:rPr>
              <a:t>au niveau régional à </a:t>
            </a:r>
            <a:r>
              <a:rPr lang="fr-FR" sz="1400" b="1" dirty="0">
                <a:solidFill>
                  <a:schemeClr val="tx1">
                    <a:lumMod val="85000"/>
                    <a:lumOff val="15000"/>
                  </a:schemeClr>
                </a:solidFill>
                <a:latin typeface="Arial" panose="020B0604020202020204" pitchFamily="34" charset="0"/>
                <a:cs typeface="Arial" panose="020B0604020202020204" pitchFamily="34" charset="0"/>
              </a:rPr>
              <a:t>12 856,88 €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pour un coût moyen à la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place PH </a:t>
            </a:r>
            <a:r>
              <a:rPr lang="fr-FR" sz="1400" dirty="0" smtClean="0">
                <a:solidFill>
                  <a:schemeClr val="tx1">
                    <a:lumMod val="85000"/>
                    <a:lumOff val="15000"/>
                  </a:schemeClr>
                </a:solidFill>
                <a:latin typeface="Arial" panose="020B0604020202020204" pitchFamily="34" charset="0"/>
                <a:cs typeface="Arial" panose="020B0604020202020204" pitchFamily="34" charset="0"/>
              </a:rPr>
              <a:t>(base 1/01/19) de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12 </a:t>
            </a:r>
            <a:r>
              <a:rPr lang="fr-FR" sz="1400" b="1" dirty="0">
                <a:solidFill>
                  <a:schemeClr val="tx1">
                    <a:lumMod val="85000"/>
                    <a:lumOff val="15000"/>
                  </a:schemeClr>
                </a:solidFill>
                <a:latin typeface="Arial" panose="020B0604020202020204" pitchFamily="34" charset="0"/>
                <a:cs typeface="Arial" panose="020B0604020202020204" pitchFamily="34" charset="0"/>
              </a:rPr>
              <a:t>668,79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Le coût moyen des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places PA-PH </a:t>
            </a:r>
            <a:r>
              <a:rPr lang="fr-FR" sz="1400" dirty="0" smtClean="0">
                <a:solidFill>
                  <a:schemeClr val="tx1">
                    <a:lumMod val="85000"/>
                    <a:lumOff val="15000"/>
                  </a:schemeClr>
                </a:solidFill>
                <a:latin typeface="Arial" panose="020B0604020202020204" pitchFamily="34" charset="0"/>
                <a:cs typeface="Arial" panose="020B0604020202020204" pitchFamily="34" charset="0"/>
              </a:rPr>
              <a:t>s’établit à </a:t>
            </a:r>
            <a:r>
              <a:rPr lang="fr-FR" sz="1400" b="1" dirty="0" smtClean="0">
                <a:solidFill>
                  <a:srgbClr val="262626"/>
                </a:solidFill>
                <a:latin typeface="Arial" panose="020B0604020202020204" pitchFamily="34" charset="0"/>
              </a:rPr>
              <a:t>12 </a:t>
            </a:r>
            <a:r>
              <a:rPr lang="fr-FR" sz="1400" b="1" dirty="0">
                <a:solidFill>
                  <a:srgbClr val="262626"/>
                </a:solidFill>
                <a:latin typeface="Arial" panose="020B0604020202020204" pitchFamily="34" charset="0"/>
              </a:rPr>
              <a:t>877,84 </a:t>
            </a:r>
            <a:r>
              <a:rPr lang="fr-FR" sz="1400" b="1" dirty="0" smtClean="0">
                <a:solidFill>
                  <a:srgbClr val="262626"/>
                </a:solidFill>
                <a:latin typeface="Arial" panose="020B0604020202020204" pitchFamily="34" charset="0"/>
              </a:rPr>
              <a: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 tous </a:t>
            </a:r>
            <a:r>
              <a:rPr lang="fr-FR" sz="1400" dirty="0">
                <a:solidFill>
                  <a:schemeClr val="tx1">
                    <a:lumMod val="85000"/>
                    <a:lumOff val="15000"/>
                  </a:schemeClr>
                </a:solidFill>
                <a:latin typeface="Arial" panose="020B0604020202020204" pitchFamily="34" charset="0"/>
                <a:cs typeface="Arial" panose="020B0604020202020204" pitchFamily="34" charset="0"/>
              </a:rPr>
              <a:t>publics confondus, </a:t>
            </a:r>
            <a:r>
              <a:rPr lang="fr-FR" sz="1400" dirty="0" smtClean="0">
                <a:solidFill>
                  <a:schemeClr val="tx1">
                    <a:lumMod val="85000"/>
                    <a:lumOff val="15000"/>
                  </a:schemeClr>
                </a:solidFill>
                <a:latin typeface="Arial" panose="020B0604020202020204" pitchFamily="34" charset="0"/>
                <a:cs typeface="Arial" panose="020B0604020202020204" pitchFamily="34" charset="0"/>
              </a:rPr>
              <a:t>coût </a:t>
            </a:r>
            <a:r>
              <a:rPr lang="fr-FR" sz="1400" dirty="0">
                <a:solidFill>
                  <a:schemeClr val="tx1">
                    <a:lumMod val="85000"/>
                    <a:lumOff val="15000"/>
                  </a:schemeClr>
                </a:solidFill>
                <a:latin typeface="Arial" panose="020B0604020202020204" pitchFamily="34" charset="0"/>
                <a:cs typeface="Arial" panose="020B0604020202020204" pitchFamily="34" charset="0"/>
              </a:rPr>
              <a:t>par place supérieur à la moyenne </a:t>
            </a:r>
            <a:r>
              <a:rPr lang="fr-FR" sz="1400" dirty="0" smtClean="0">
                <a:solidFill>
                  <a:schemeClr val="tx1">
                    <a:lumMod val="85000"/>
                    <a:lumOff val="15000"/>
                  </a:schemeClr>
                </a:solidFill>
                <a:latin typeface="Arial" panose="020B0604020202020204" pitchFamily="34" charset="0"/>
                <a:cs typeface="Arial" panose="020B0604020202020204" pitchFamily="34" charset="0"/>
              </a:rPr>
              <a:t>régionale</a:t>
            </a:r>
            <a:r>
              <a:rPr lang="fr-FR" sz="1400" dirty="0">
                <a:solidFill>
                  <a:schemeClr val="tx1">
                    <a:lumMod val="85000"/>
                    <a:lumOff val="15000"/>
                  </a:schemeClr>
                </a:solidFill>
                <a:latin typeface="Arial" panose="020B0604020202020204" pitchFamily="34" charset="0"/>
                <a:cs typeface="Arial" panose="020B0604020202020204" pitchFamily="34" charset="0"/>
              </a:rPr>
              <a: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pour le 35. </a:t>
            </a:r>
          </a:p>
          <a:p>
            <a:pPr algn="just"/>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1400" dirty="0">
              <a:solidFill>
                <a:schemeClr val="tx1">
                  <a:lumMod val="85000"/>
                  <a:lumOff val="15000"/>
                </a:schemeClr>
              </a:solidFill>
              <a:latin typeface="Arial" panose="020B0604020202020204" pitchFamily="34" charset="0"/>
              <a:cs typeface="Arial" panose="020B0604020202020204" pitchFamily="34" charset="0"/>
            </a:endParaRPr>
          </a:p>
          <a:p>
            <a:pPr algn="just"/>
            <a:endParaRPr lang="fr-FR" sz="2400" dirty="0">
              <a:solidFill>
                <a:srgbClr val="0070C0"/>
              </a:solidFill>
            </a:endParaRPr>
          </a:p>
          <a:p>
            <a:endParaRPr lang="fr-FR" dirty="0"/>
          </a:p>
        </p:txBody>
      </p:sp>
      <p:pic>
        <p:nvPicPr>
          <p:cNvPr id="6" name="Image 5"/>
          <p:cNvPicPr>
            <a:picLocks noChangeAspect="1"/>
          </p:cNvPicPr>
          <p:nvPr/>
        </p:nvPicPr>
        <p:blipFill>
          <a:blip r:embed="rId2"/>
          <a:stretch>
            <a:fillRect/>
          </a:stretch>
        </p:blipFill>
        <p:spPr>
          <a:xfrm>
            <a:off x="431801" y="1993186"/>
            <a:ext cx="8280200" cy="3163013"/>
          </a:xfrm>
          <a:prstGeom prst="rect">
            <a:avLst/>
          </a:prstGeom>
        </p:spPr>
      </p:pic>
      <p:sp>
        <p:nvSpPr>
          <p:cNvPr id="5" name="Espace réservé du numéro de diapositive 4"/>
          <p:cNvSpPr>
            <a:spLocks noGrp="1"/>
          </p:cNvSpPr>
          <p:nvPr>
            <p:ph type="sldNum" sz="quarter" idx="12"/>
          </p:nvPr>
        </p:nvSpPr>
        <p:spPr/>
        <p:txBody>
          <a:bodyPr/>
          <a:lstStyle/>
          <a:p>
            <a:fld id="{7E3B350E-657F-41D5-BCB6-877D8C3AF71C}" type="slidenum">
              <a:rPr lang="fr-FR" smtClean="0"/>
              <a:t>17</a:t>
            </a:fld>
            <a:endParaRPr lang="fr-FR" dirty="0"/>
          </a:p>
        </p:txBody>
      </p:sp>
    </p:spTree>
    <p:extLst>
      <p:ext uri="{BB962C8B-B14F-4D97-AF65-F5344CB8AC3E}">
        <p14:creationId xmlns:p14="http://schemas.microsoft.com/office/powerpoint/2010/main" val="316782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8440" y="3293391"/>
            <a:ext cx="4312463" cy="2197525"/>
          </a:xfrm>
          <a:noFill/>
        </p:spPr>
        <p:txBody>
          <a:bodyPr/>
          <a:lstStyle/>
          <a:p>
            <a:pPr algn="ctr"/>
            <a:r>
              <a:rPr lang="fr-FR" sz="2400" u="sng" dirty="0" smtClean="0"/>
              <a:t>QUESTION-CLE 1:</a:t>
            </a:r>
            <a:br>
              <a:rPr lang="fr-FR" sz="2400" u="sng" dirty="0" smtClean="0"/>
            </a:br>
            <a:r>
              <a:rPr lang="fr-FR" sz="2400" dirty="0" smtClean="0"/>
              <a:t/>
            </a:r>
            <a:br>
              <a:rPr lang="fr-FR" sz="2400" dirty="0" smtClean="0"/>
            </a:br>
            <a:r>
              <a:rPr lang="fr-FR" sz="2400" dirty="0" smtClean="0"/>
              <a:t>Les </a:t>
            </a:r>
            <a:r>
              <a:rPr lang="fr-FR" sz="2400" dirty="0"/>
              <a:t>SSIAD répondent-ils aux missions qui leur sont dévolues au regard des besoins de la population à accompagner ? </a:t>
            </a:r>
          </a:p>
        </p:txBody>
      </p:sp>
      <p:cxnSp>
        <p:nvCxnSpPr>
          <p:cNvPr id="9" name="Connecteur droit 8"/>
          <p:cNvCxnSpPr/>
          <p:nvPr/>
        </p:nvCxnSpPr>
        <p:spPr>
          <a:xfrm>
            <a:off x="0" y="523807"/>
            <a:ext cx="9144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Espace réservé pour une image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6442" r="26442"/>
          <a:stretch>
            <a:fillRect/>
          </a:stretch>
        </p:blipFill>
        <p:spPr/>
      </p:pic>
    </p:spTree>
    <p:extLst>
      <p:ext uri="{BB962C8B-B14F-4D97-AF65-F5344CB8AC3E}">
        <p14:creationId xmlns:p14="http://schemas.microsoft.com/office/powerpoint/2010/main" val="18255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Quelles sont les caractéristiques des publics des SSIAD bretons ?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19</a:t>
            </a:fld>
            <a:endParaRPr lang="fr-FR" dirty="0"/>
          </a:p>
        </p:txBody>
      </p:sp>
    </p:spTree>
    <p:extLst>
      <p:ext uri="{BB962C8B-B14F-4D97-AF65-F5344CB8AC3E}">
        <p14:creationId xmlns:p14="http://schemas.microsoft.com/office/powerpoint/2010/main" val="143253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L’ORDRE DU JOUR</a:t>
            </a:r>
            <a:endParaRPr lang="fr-FR" sz="2400" dirty="0"/>
          </a:p>
        </p:txBody>
      </p:sp>
      <p:sp>
        <p:nvSpPr>
          <p:cNvPr id="4" name="Espace réservé du texte 3"/>
          <p:cNvSpPr>
            <a:spLocks noGrp="1"/>
          </p:cNvSpPr>
          <p:nvPr>
            <p:ph type="body" sz="quarter" idx="13"/>
          </p:nvPr>
        </p:nvSpPr>
        <p:spPr>
          <a:xfrm>
            <a:off x="411537" y="1253447"/>
            <a:ext cx="8280400" cy="4232953"/>
          </a:xfrm>
          <a:solidFill>
            <a:schemeClr val="bg1">
              <a:lumMod val="95000"/>
            </a:schemeClr>
          </a:solidFill>
        </p:spPr>
        <p:txBody>
          <a:bodyPr/>
          <a:lstStyle/>
          <a:p>
            <a:pPr algn="just">
              <a:spcBef>
                <a:spcPts val="600"/>
              </a:spcBef>
              <a:spcAft>
                <a:spcPts val="1800"/>
              </a:spcAft>
            </a:pPr>
            <a:endParaRPr lang="fr-FR" sz="800" dirty="0" smtClean="0">
              <a:solidFill>
                <a:schemeClr val="tx1"/>
              </a:solidFill>
              <a:latin typeface="Arial" panose="020B0604020202020204" pitchFamily="34" charset="0"/>
              <a:cs typeface="Arial" panose="020B0604020202020204" pitchFamily="34" charset="0"/>
            </a:endParaRPr>
          </a:p>
          <a:p>
            <a:pPr algn="just">
              <a:spcBef>
                <a:spcPts val="600"/>
              </a:spcBef>
              <a:spcAft>
                <a:spcPts val="1800"/>
              </a:spcAft>
            </a:pPr>
            <a:r>
              <a:rPr lang="fr-FR" sz="2000" dirty="0" smtClean="0">
                <a:solidFill>
                  <a:schemeClr val="tx1"/>
                </a:solidFill>
                <a:latin typeface="Arial" panose="020B0604020202020204" pitchFamily="34" charset="0"/>
                <a:cs typeface="Arial" panose="020B0604020202020204" pitchFamily="34" charset="0"/>
              </a:rPr>
              <a:t>1- Introduction: </a:t>
            </a:r>
          </a:p>
          <a:p>
            <a:pPr algn="just">
              <a:spcBef>
                <a:spcPts val="600"/>
              </a:spcBef>
              <a:spcAft>
                <a:spcPts val="600"/>
              </a:spcAft>
            </a:pPr>
            <a:r>
              <a:rPr lang="fr-FR" sz="2000" dirty="0" smtClean="0">
                <a:solidFill>
                  <a:schemeClr val="tx1"/>
                </a:solidFill>
                <a:latin typeface="Arial" panose="020B0604020202020204" pitchFamily="34" charset="0"/>
                <a:cs typeface="Arial" panose="020B0604020202020204" pitchFamily="34" charset="0"/>
              </a:rPr>
              <a:t>- Objectifs de l’étude, méthodologie utilisée et calendrier. </a:t>
            </a:r>
          </a:p>
          <a:p>
            <a:pPr algn="just">
              <a:spcBef>
                <a:spcPts val="600"/>
              </a:spcBef>
              <a:spcAft>
                <a:spcPts val="600"/>
              </a:spcAft>
            </a:pPr>
            <a:r>
              <a:rPr lang="fr-FR" sz="2000" dirty="0" smtClean="0">
                <a:solidFill>
                  <a:schemeClr val="tx1"/>
                </a:solidFill>
                <a:latin typeface="Arial" panose="020B0604020202020204" pitchFamily="34" charset="0"/>
                <a:cs typeface="Arial" panose="020B0604020202020204" pitchFamily="34" charset="0"/>
              </a:rPr>
              <a:t>- Contexte des politiques nationale et régionale sur les SSIAD. </a:t>
            </a:r>
          </a:p>
          <a:p>
            <a:pPr algn="just">
              <a:spcBef>
                <a:spcPts val="600"/>
              </a:spcBef>
              <a:spcAft>
                <a:spcPts val="1800"/>
              </a:spcAft>
            </a:pPr>
            <a:r>
              <a:rPr lang="fr-FR" sz="2000" dirty="0">
                <a:solidFill>
                  <a:schemeClr val="tx1"/>
                </a:solidFill>
                <a:latin typeface="Arial" panose="020B0604020202020204" pitchFamily="34" charset="0"/>
                <a:cs typeface="Arial" panose="020B0604020202020204" pitchFamily="34" charset="0"/>
              </a:rPr>
              <a:t>2</a:t>
            </a:r>
            <a:r>
              <a:rPr lang="fr-FR" sz="2000" dirty="0" smtClean="0">
                <a:solidFill>
                  <a:schemeClr val="tx1"/>
                </a:solidFill>
                <a:latin typeface="Arial" panose="020B0604020202020204" pitchFamily="34" charset="0"/>
                <a:cs typeface="Arial" panose="020B0604020202020204" pitchFamily="34" charset="0"/>
              </a:rPr>
              <a:t>- Panorama de l’offre et présentation synthétique des résultats de l’étude. </a:t>
            </a:r>
          </a:p>
          <a:p>
            <a:pPr algn="just">
              <a:spcBef>
                <a:spcPts val="600"/>
              </a:spcBef>
              <a:spcAft>
                <a:spcPts val="1800"/>
              </a:spcAft>
            </a:pPr>
            <a:r>
              <a:rPr lang="fr-FR" sz="2000" dirty="0">
                <a:solidFill>
                  <a:schemeClr val="tx1"/>
                </a:solidFill>
                <a:latin typeface="Arial" panose="020B0604020202020204" pitchFamily="34" charset="0"/>
                <a:cs typeface="Arial" panose="020B0604020202020204" pitchFamily="34" charset="0"/>
              </a:rPr>
              <a:t>3</a:t>
            </a:r>
            <a:r>
              <a:rPr lang="fr-FR" sz="2000" dirty="0" smtClean="0">
                <a:solidFill>
                  <a:schemeClr val="tx1"/>
                </a:solidFill>
                <a:latin typeface="Arial" panose="020B0604020202020204" pitchFamily="34" charset="0"/>
                <a:cs typeface="Arial" panose="020B0604020202020204" pitchFamily="34" charset="0"/>
              </a:rPr>
              <a:t>- Séquence </a:t>
            </a:r>
            <a:r>
              <a:rPr lang="fr-FR" sz="2000" dirty="0">
                <a:solidFill>
                  <a:schemeClr val="tx1"/>
                </a:solidFill>
                <a:latin typeface="+mn-lt"/>
              </a:rPr>
              <a:t>C</a:t>
            </a:r>
            <a:r>
              <a:rPr lang="fr-FR" sz="2000" dirty="0" smtClean="0">
                <a:solidFill>
                  <a:schemeClr val="tx1"/>
                </a:solidFill>
                <a:latin typeface="+mn-lt"/>
              </a:rPr>
              <a:t>oordination </a:t>
            </a:r>
            <a:r>
              <a:rPr lang="fr-FR" sz="2000" dirty="0">
                <a:solidFill>
                  <a:schemeClr val="tx1"/>
                </a:solidFill>
                <a:latin typeface="+mn-lt"/>
              </a:rPr>
              <a:t>et intégration des services d’aide et de soin : point d’avancement de l’expérimentation nationale </a:t>
            </a:r>
            <a:r>
              <a:rPr lang="fr-FR" sz="2000" dirty="0" smtClean="0">
                <a:solidFill>
                  <a:schemeClr val="tx1"/>
                </a:solidFill>
                <a:latin typeface="+mn-lt"/>
              </a:rPr>
              <a:t>SPASAD et RETEX. </a:t>
            </a:r>
            <a:endParaRPr lang="fr-FR" sz="2000" dirty="0" smtClean="0">
              <a:solidFill>
                <a:schemeClr val="tx1"/>
              </a:solidFill>
              <a:latin typeface="+mn-lt"/>
              <a:cs typeface="Arial" panose="020B0604020202020204" pitchFamily="34" charset="0"/>
            </a:endParaRPr>
          </a:p>
          <a:p>
            <a:pPr algn="just">
              <a:spcBef>
                <a:spcPts val="600"/>
              </a:spcBef>
              <a:spcAft>
                <a:spcPts val="1800"/>
              </a:spcAft>
            </a:pPr>
            <a:r>
              <a:rPr lang="fr-FR" sz="2000" dirty="0" smtClean="0">
                <a:solidFill>
                  <a:schemeClr val="tx1"/>
                </a:solidFill>
                <a:latin typeface="Arial" panose="020B0604020202020204" pitchFamily="34" charset="0"/>
                <a:cs typeface="Arial" panose="020B0604020202020204" pitchFamily="34" charset="0"/>
              </a:rPr>
              <a:t>4- Synthèse des enjeux et perspectives d’actions régionales</a:t>
            </a:r>
            <a:r>
              <a:rPr lang="fr-FR" sz="2400" dirty="0" smtClean="0">
                <a:solidFill>
                  <a:schemeClr val="tx1"/>
                </a:solidFill>
                <a:latin typeface="Arial" panose="020B0604020202020204" pitchFamily="34" charset="0"/>
                <a:cs typeface="Arial" panose="020B0604020202020204" pitchFamily="34" charset="0"/>
              </a:rPr>
              <a:t>. </a:t>
            </a:r>
            <a:endParaRPr lang="fr-FR" sz="2400" dirty="0">
              <a:solidFill>
                <a:schemeClr val="tx1"/>
              </a:solidFill>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7E3B350E-657F-41D5-BCB6-877D8C3AF71C}" type="slidenum">
              <a:rPr lang="fr-FR" smtClean="0"/>
              <a:t>2</a:t>
            </a:fld>
            <a:endParaRPr lang="fr-FR" dirty="0"/>
          </a:p>
        </p:txBody>
      </p:sp>
    </p:spTree>
    <p:extLst>
      <p:ext uri="{BB962C8B-B14F-4D97-AF65-F5344CB8AC3E}">
        <p14:creationId xmlns:p14="http://schemas.microsoft.com/office/powerpoint/2010/main" val="168752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6690"/>
          </a:xfrm>
          <a:noFill/>
        </p:spPr>
        <p:txBody>
          <a:bodyPr/>
          <a:lstStyle/>
          <a:p>
            <a:r>
              <a:rPr lang="fr-FR" sz="2400" dirty="0" smtClean="0">
                <a:solidFill>
                  <a:srgbClr val="AF0E1A"/>
                </a:solidFill>
              </a:rPr>
              <a:t>Les lieux de vie des patients pris en charge</a:t>
            </a:r>
            <a:endParaRPr lang="fr-FR" sz="2400" b="1" dirty="0">
              <a:solidFill>
                <a:srgbClr val="AF0E1A"/>
              </a:solidFill>
            </a:endParaRPr>
          </a:p>
        </p:txBody>
      </p:sp>
      <p:graphicFrame>
        <p:nvGraphicFramePr>
          <p:cNvPr id="22" name="Graphique 21"/>
          <p:cNvGraphicFramePr>
            <a:graphicFrameLocks/>
          </p:cNvGraphicFramePr>
          <p:nvPr>
            <p:extLst/>
          </p:nvPr>
        </p:nvGraphicFramePr>
        <p:xfrm>
          <a:off x="383125" y="1928093"/>
          <a:ext cx="2301441" cy="1055738"/>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ce réservé du numéro de diapositive 7"/>
          <p:cNvSpPr>
            <a:spLocks noGrp="1"/>
          </p:cNvSpPr>
          <p:nvPr>
            <p:ph type="sldNum" sz="quarter" idx="12"/>
          </p:nvPr>
        </p:nvSpPr>
        <p:spPr/>
        <p:txBody>
          <a:bodyPr/>
          <a:lstStyle/>
          <a:p>
            <a:fld id="{7E3B350E-657F-41D5-BCB6-877D8C3AF71C}" type="slidenum">
              <a:rPr lang="fr-FR" smtClean="0">
                <a:solidFill>
                  <a:prstClr val="black">
                    <a:tint val="75000"/>
                  </a:prstClr>
                </a:solidFill>
              </a:rPr>
              <a:pPr/>
              <a:t>20</a:t>
            </a:fld>
            <a:endParaRPr lang="fr-FR" dirty="0">
              <a:solidFill>
                <a:prstClr val="black">
                  <a:tint val="75000"/>
                </a:prstClr>
              </a:solidFill>
            </a:endParaRPr>
          </a:p>
        </p:txBody>
      </p:sp>
      <p:graphicFrame>
        <p:nvGraphicFramePr>
          <p:cNvPr id="27" name="Graphique 26"/>
          <p:cNvGraphicFramePr>
            <a:graphicFrameLocks/>
          </p:cNvGraphicFramePr>
          <p:nvPr>
            <p:extLst/>
          </p:nvPr>
        </p:nvGraphicFramePr>
        <p:xfrm>
          <a:off x="2123850" y="2209664"/>
          <a:ext cx="2841238" cy="103942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2341158" y="2328177"/>
            <a:ext cx="1970952" cy="81288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prstClr val="white"/>
              </a:solidFill>
            </a:endParaRPr>
          </a:p>
        </p:txBody>
      </p:sp>
      <p:sp>
        <p:nvSpPr>
          <p:cNvPr id="29" name="Freeform 8">
            <a:extLst>
              <a:ext uri="{FF2B5EF4-FFF2-40B4-BE49-F238E27FC236}">
                <a16:creationId xmlns:a16="http://schemas.microsoft.com/office/drawing/2014/main" id="{2CDC4EF1-C1E5-4B2A-A975-31C21FABB3FB}"/>
              </a:ext>
            </a:extLst>
          </p:cNvPr>
          <p:cNvSpPr>
            <a:spLocks noEditPoints="1"/>
          </p:cNvSpPr>
          <p:nvPr/>
        </p:nvSpPr>
        <p:spPr bwMode="gray">
          <a:xfrm rot="21145834" flipV="1">
            <a:off x="1265502" y="2839584"/>
            <a:ext cx="970698" cy="209091"/>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48" name="ZoneTexte 47"/>
          <p:cNvSpPr txBox="1"/>
          <p:nvPr/>
        </p:nvSpPr>
        <p:spPr>
          <a:xfrm>
            <a:off x="427037" y="928501"/>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4" name="Rectangle 3"/>
          <p:cNvSpPr/>
          <p:nvPr/>
        </p:nvSpPr>
        <p:spPr>
          <a:xfrm>
            <a:off x="432000" y="1511300"/>
            <a:ext cx="38808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Une provenance presque exclusive du domicile </a:t>
            </a:r>
          </a:p>
          <a:p>
            <a:pPr algn="ctr"/>
            <a:r>
              <a:rPr lang="fr-FR" sz="1100" b="1" dirty="0" smtClean="0">
                <a:solidFill>
                  <a:schemeClr val="tx1"/>
                </a:solidFill>
              </a:rPr>
              <a:t>pour les PA…</a:t>
            </a:r>
          </a:p>
        </p:txBody>
      </p:sp>
      <p:sp>
        <p:nvSpPr>
          <p:cNvPr id="31" name="Rectangle 30"/>
          <p:cNvSpPr/>
          <p:nvPr/>
        </p:nvSpPr>
        <p:spPr>
          <a:xfrm>
            <a:off x="4824413" y="1511300"/>
            <a:ext cx="41402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 Avec des combinaisons domicile habitat/hébergement adapté pour les PH</a:t>
            </a:r>
          </a:p>
        </p:txBody>
      </p:sp>
      <p:graphicFrame>
        <p:nvGraphicFramePr>
          <p:cNvPr id="39" name="Tableau 38"/>
          <p:cNvGraphicFramePr>
            <a:graphicFrameLocks noGrp="1"/>
          </p:cNvGraphicFramePr>
          <p:nvPr>
            <p:extLst/>
          </p:nvPr>
        </p:nvGraphicFramePr>
        <p:xfrm>
          <a:off x="4927849" y="3453453"/>
          <a:ext cx="4032000" cy="830580"/>
        </p:xfrm>
        <a:graphic>
          <a:graphicData uri="http://schemas.openxmlformats.org/drawingml/2006/table">
            <a:tbl>
              <a:tblPr/>
              <a:tblGrid>
                <a:gridCol w="1152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gridCol w="576000">
                  <a:extLst>
                    <a:ext uri="{9D8B030D-6E8A-4147-A177-3AD203B41FA5}">
                      <a16:colId xmlns:a16="http://schemas.microsoft.com/office/drawing/2014/main" val="20005"/>
                    </a:ext>
                  </a:extLst>
                </a:gridCol>
              </a:tblGrid>
              <a:tr h="280800">
                <a:tc>
                  <a:txBody>
                    <a:bodyPr/>
                    <a:lstStyle/>
                    <a:p>
                      <a:pPr algn="l" fontAlgn="b"/>
                      <a:endParaRPr lang="fr-FR" sz="900" b="0" i="0" u="none" strike="noStrike" dirty="0">
                        <a:solidFill>
                          <a:srgbClr val="000000"/>
                        </a:solidFill>
                        <a:effectLst/>
                        <a:latin typeface="Arial" panose="020B060402020202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dirty="0">
                          <a:solidFill>
                            <a:srgbClr val="000000"/>
                          </a:solidFill>
                          <a:effectLst/>
                          <a:latin typeface="Calibri" panose="020F0502020204030204" pitchFamily="34" charset="0"/>
                        </a:rPr>
                        <a:t>Domicile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fr-FR" sz="900" b="1" i="0" u="none" strike="noStrike" dirty="0">
                          <a:solidFill>
                            <a:srgbClr val="000000"/>
                          </a:solidFill>
                          <a:effectLst/>
                          <a:latin typeface="Calibri" panose="020F0502020204030204" pitchFamily="34" charset="0"/>
                        </a:rPr>
                        <a:t>Résidence autonomie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fr-FR" sz="900" b="1" i="0" u="none" strike="noStrike" dirty="0">
                          <a:solidFill>
                            <a:srgbClr val="000000"/>
                          </a:solidFill>
                          <a:effectLst/>
                          <a:latin typeface="Calibri" panose="020F0502020204030204" pitchFamily="34" charset="0"/>
                        </a:rPr>
                        <a:t>FH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fr-FR" sz="900" b="1" i="0" u="none" strike="noStrike" dirty="0">
                          <a:solidFill>
                            <a:srgbClr val="000000"/>
                          </a:solidFill>
                          <a:effectLst/>
                          <a:latin typeface="Calibri" panose="020F0502020204030204" pitchFamily="34" charset="0"/>
                        </a:rPr>
                        <a:t>Foyer de vie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fr-FR" sz="900" b="1" i="0" u="none" strike="noStrike" dirty="0">
                          <a:solidFill>
                            <a:srgbClr val="000000"/>
                          </a:solidFill>
                          <a:effectLst/>
                          <a:latin typeface="Calibri" panose="020F0502020204030204" pitchFamily="34" charset="0"/>
                        </a:rPr>
                        <a:t>Habitat regroupé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82880">
                <a:tc>
                  <a:txBody>
                    <a:bodyPr/>
                    <a:lstStyle/>
                    <a:p>
                      <a:pPr algn="l" fontAlgn="b"/>
                      <a:r>
                        <a:rPr lang="fr-FR" sz="900" b="0" i="0" u="none" strike="noStrike" dirty="0">
                          <a:solidFill>
                            <a:srgbClr val="000000"/>
                          </a:solidFill>
                          <a:effectLst/>
                          <a:latin typeface="Calibri" panose="020F0502020204030204" pitchFamily="34" charset="0"/>
                        </a:rPr>
                        <a:t>SSIAD de petite taille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89,2%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880">
                <a:tc>
                  <a:txBody>
                    <a:bodyPr/>
                    <a:lstStyle/>
                    <a:p>
                      <a:pPr algn="l" fontAlgn="b"/>
                      <a:r>
                        <a:rPr lang="fr-FR" sz="900" b="0" i="0" u="none" strike="noStrike" dirty="0">
                          <a:solidFill>
                            <a:srgbClr val="000000"/>
                          </a:solidFill>
                          <a:effectLst/>
                          <a:latin typeface="Calibri" panose="020F0502020204030204" pitchFamily="34" charset="0"/>
                        </a:rPr>
                        <a:t>SSIAD de taille moyenne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61,1%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880">
                <a:tc>
                  <a:txBody>
                    <a:bodyPr/>
                    <a:lstStyle/>
                    <a:p>
                      <a:pPr algn="l" fontAlgn="b"/>
                      <a:r>
                        <a:rPr lang="fr-FR" sz="900" b="0" i="0" u="none" strike="noStrike" dirty="0">
                          <a:solidFill>
                            <a:srgbClr val="000000"/>
                          </a:solidFill>
                          <a:effectLst/>
                          <a:latin typeface="Calibri" panose="020F0502020204030204" pitchFamily="34" charset="0"/>
                        </a:rPr>
                        <a:t>SSIAD de grande taille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92,2%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40" name="Tableau 39"/>
          <p:cNvGraphicFramePr>
            <a:graphicFrameLocks noGrp="1"/>
          </p:cNvGraphicFramePr>
          <p:nvPr>
            <p:extLst/>
          </p:nvPr>
        </p:nvGraphicFramePr>
        <p:xfrm>
          <a:off x="4927849" y="4518443"/>
          <a:ext cx="4032000" cy="1295400"/>
        </p:xfrm>
        <a:graphic>
          <a:graphicData uri="http://schemas.openxmlformats.org/drawingml/2006/table">
            <a:tbl>
              <a:tblPr/>
              <a:tblGrid>
                <a:gridCol w="1152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gridCol w="576000">
                  <a:extLst>
                    <a:ext uri="{9D8B030D-6E8A-4147-A177-3AD203B41FA5}">
                      <a16:colId xmlns:a16="http://schemas.microsoft.com/office/drawing/2014/main" val="20005"/>
                    </a:ext>
                  </a:extLst>
                </a:gridCol>
              </a:tblGrid>
              <a:tr h="280800">
                <a:tc>
                  <a:txBody>
                    <a:bodyPr/>
                    <a:lstStyle/>
                    <a:p>
                      <a:pPr algn="l" fontAlgn="b"/>
                      <a:endParaRPr lang="fr-FR" sz="9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Domicile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900" b="1" i="0" u="none" strike="noStrike" dirty="0">
                          <a:solidFill>
                            <a:srgbClr val="000000"/>
                          </a:solidFill>
                          <a:effectLst/>
                          <a:latin typeface="Calibri" panose="020F0502020204030204" pitchFamily="34" charset="0"/>
                        </a:rPr>
                        <a:t>Résidence autonomie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900" b="1" i="0" u="none" strike="noStrike" dirty="0">
                          <a:solidFill>
                            <a:srgbClr val="000000"/>
                          </a:solidFill>
                          <a:effectLst/>
                          <a:latin typeface="Calibri" panose="020F0502020204030204" pitchFamily="34" charset="0"/>
                        </a:rPr>
                        <a:t>FH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900" b="1" i="0" u="none" strike="noStrike" dirty="0">
                          <a:solidFill>
                            <a:srgbClr val="000000"/>
                          </a:solidFill>
                          <a:effectLst/>
                          <a:latin typeface="Calibri" panose="020F0502020204030204" pitchFamily="34" charset="0"/>
                        </a:rPr>
                        <a:t>Foyer de vie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fr-FR" sz="900" b="1" i="0" u="none" strike="noStrike" dirty="0">
                          <a:solidFill>
                            <a:srgbClr val="000000"/>
                          </a:solidFill>
                          <a:effectLst/>
                          <a:latin typeface="Calibri" panose="020F0502020204030204" pitchFamily="34" charset="0"/>
                        </a:rPr>
                        <a:t>Habitat regroupé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182880">
                <a:tc>
                  <a:txBody>
                    <a:bodyPr/>
                    <a:lstStyle/>
                    <a:p>
                      <a:pPr algn="l" fontAlgn="b"/>
                      <a:r>
                        <a:rPr lang="fr-FR" sz="900" b="0" i="0" u="none" strike="noStrike" dirty="0">
                          <a:solidFill>
                            <a:srgbClr val="000000"/>
                          </a:solidFill>
                          <a:effectLst/>
                          <a:latin typeface="Calibri" panose="020F0502020204030204" pitchFamily="34" charset="0"/>
                        </a:rPr>
                        <a:t>CCAS-CIAS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84,8%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880">
                <a:tc>
                  <a:txBody>
                    <a:bodyPr/>
                    <a:lstStyle/>
                    <a:p>
                      <a:pPr algn="l" fontAlgn="b"/>
                      <a:r>
                        <a:rPr lang="fr-FR" sz="900" b="0" i="0" u="none" strike="noStrike" dirty="0">
                          <a:solidFill>
                            <a:srgbClr val="000000"/>
                          </a:solidFill>
                          <a:effectLst/>
                          <a:latin typeface="Calibri" panose="020F0502020204030204" pitchFamily="34" charset="0"/>
                        </a:rPr>
                        <a:t>Mutuelle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92,1%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880">
                <a:tc>
                  <a:txBody>
                    <a:bodyPr/>
                    <a:lstStyle/>
                    <a:p>
                      <a:pPr algn="l" fontAlgn="b"/>
                      <a:r>
                        <a:rPr lang="fr-FR" sz="900" b="0" i="0" u="none" strike="noStrike" dirty="0">
                          <a:solidFill>
                            <a:srgbClr val="000000"/>
                          </a:solidFill>
                          <a:effectLst/>
                          <a:latin typeface="Calibri" panose="020F0502020204030204" pitchFamily="34" charset="0"/>
                        </a:rPr>
                        <a:t>Centre Hospitalier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95,3%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880">
                <a:tc>
                  <a:txBody>
                    <a:bodyPr/>
                    <a:lstStyle/>
                    <a:p>
                      <a:pPr algn="l" fontAlgn="b"/>
                      <a:r>
                        <a:rPr lang="fr-FR" sz="900" b="0" i="0" u="none" strike="noStrike" dirty="0">
                          <a:solidFill>
                            <a:srgbClr val="000000"/>
                          </a:solidFill>
                          <a:effectLst/>
                          <a:latin typeface="Calibri" panose="020F0502020204030204" pitchFamily="34" charset="0"/>
                        </a:rPr>
                        <a:t>EHPAD public autonome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2880">
                <a:tc>
                  <a:txBody>
                    <a:bodyPr/>
                    <a:lstStyle/>
                    <a:p>
                      <a:pPr algn="l" fontAlgn="b"/>
                      <a:r>
                        <a:rPr lang="fr-FR" sz="900" b="0" i="0" u="none" strike="noStrike" dirty="0">
                          <a:solidFill>
                            <a:srgbClr val="000000"/>
                          </a:solidFill>
                          <a:effectLst/>
                          <a:latin typeface="Calibri" panose="020F0502020204030204" pitchFamily="34" charset="0"/>
                        </a:rPr>
                        <a:t>Association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74,8%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1" name="Rectangle à coins arrondis 40"/>
          <p:cNvSpPr/>
          <p:nvPr/>
        </p:nvSpPr>
        <p:spPr>
          <a:xfrm>
            <a:off x="6178431" y="3903448"/>
            <a:ext cx="373367"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42" name="Rectangle à coins arrondis 41"/>
          <p:cNvSpPr/>
          <p:nvPr/>
        </p:nvSpPr>
        <p:spPr>
          <a:xfrm>
            <a:off x="8461691" y="3925298"/>
            <a:ext cx="373367"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43" name="Rectangle à coins arrondis 42"/>
          <p:cNvSpPr/>
          <p:nvPr/>
        </p:nvSpPr>
        <p:spPr>
          <a:xfrm>
            <a:off x="8469304" y="5397231"/>
            <a:ext cx="373367"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44" name="Rectangle à coins arrondis 43"/>
          <p:cNvSpPr/>
          <p:nvPr/>
        </p:nvSpPr>
        <p:spPr>
          <a:xfrm>
            <a:off x="6178431" y="5397231"/>
            <a:ext cx="373367"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graphicFrame>
        <p:nvGraphicFramePr>
          <p:cNvPr id="45" name="Graphique 44"/>
          <p:cNvGraphicFramePr>
            <a:graphicFrameLocks/>
          </p:cNvGraphicFramePr>
          <p:nvPr>
            <p:extLst/>
          </p:nvPr>
        </p:nvGraphicFramePr>
        <p:xfrm>
          <a:off x="4824413" y="1826257"/>
          <a:ext cx="5339762" cy="15821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85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6690"/>
          </a:xfrm>
          <a:noFill/>
        </p:spPr>
        <p:txBody>
          <a:bodyPr/>
          <a:lstStyle/>
          <a:p>
            <a:r>
              <a:rPr lang="fr-FR" sz="2400" dirty="0" smtClean="0"/>
              <a:t>La DUREE D’ACCOMPAGNEMENT des patients</a:t>
            </a:r>
            <a:endParaRPr lang="fr-FR" sz="24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21</a:t>
            </a:fld>
            <a:endParaRPr lang="fr-FR" dirty="0"/>
          </a:p>
        </p:txBody>
      </p:sp>
      <p:sp>
        <p:nvSpPr>
          <p:cNvPr id="29" name="ZoneTexte 28"/>
          <p:cNvSpPr txBox="1"/>
          <p:nvPr/>
        </p:nvSpPr>
        <p:spPr>
          <a:xfrm>
            <a:off x="401881" y="969868"/>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36" name="Rectangle 35"/>
          <p:cNvSpPr/>
          <p:nvPr/>
        </p:nvSpPr>
        <p:spPr>
          <a:xfrm>
            <a:off x="432000" y="1379842"/>
            <a:ext cx="3880800" cy="46876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Des durées d’accompagnement homogènes pour les places PA</a:t>
            </a:r>
          </a:p>
        </p:txBody>
      </p:sp>
      <p:sp>
        <p:nvSpPr>
          <p:cNvPr id="37" name="Rectangle 36"/>
          <p:cNvSpPr/>
          <p:nvPr/>
        </p:nvSpPr>
        <p:spPr>
          <a:xfrm>
            <a:off x="4824413" y="1379842"/>
            <a:ext cx="4140200" cy="46876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 Des durées d’accompagnement bien plus hétérogènes pour les patients PH</a:t>
            </a:r>
            <a:endParaRPr lang="fr-FR" sz="1100" b="1" dirty="0">
              <a:solidFill>
                <a:schemeClr val="tx1"/>
              </a:solidFill>
            </a:endParaRPr>
          </a:p>
          <a:p>
            <a:pPr algn="ctr"/>
            <a:endParaRPr lang="fr-FR" sz="1100" b="1" dirty="0" smtClean="0">
              <a:solidFill>
                <a:schemeClr val="tx1"/>
              </a:solidFill>
            </a:endParaRPr>
          </a:p>
        </p:txBody>
      </p:sp>
      <p:graphicFrame>
        <p:nvGraphicFramePr>
          <p:cNvPr id="38" name="Graphique 37"/>
          <p:cNvGraphicFramePr>
            <a:graphicFrameLocks/>
          </p:cNvGraphicFramePr>
          <p:nvPr>
            <p:extLst/>
          </p:nvPr>
        </p:nvGraphicFramePr>
        <p:xfrm>
          <a:off x="427038" y="2143818"/>
          <a:ext cx="4034790" cy="1629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Tableau 38"/>
          <p:cNvGraphicFramePr>
            <a:graphicFrameLocks noGrp="1"/>
          </p:cNvGraphicFramePr>
          <p:nvPr>
            <p:extLst/>
          </p:nvPr>
        </p:nvGraphicFramePr>
        <p:xfrm>
          <a:off x="4941981" y="2247120"/>
          <a:ext cx="4022632" cy="861965"/>
        </p:xfrm>
        <a:graphic>
          <a:graphicData uri="http://schemas.openxmlformats.org/drawingml/2006/table">
            <a:tbl>
              <a:tblPr/>
              <a:tblGrid>
                <a:gridCol w="1182909">
                  <a:extLst>
                    <a:ext uri="{9D8B030D-6E8A-4147-A177-3AD203B41FA5}">
                      <a16:colId xmlns:a16="http://schemas.microsoft.com/office/drawing/2014/main" val="20000"/>
                    </a:ext>
                  </a:extLst>
                </a:gridCol>
                <a:gridCol w="539843">
                  <a:extLst>
                    <a:ext uri="{9D8B030D-6E8A-4147-A177-3AD203B41FA5}">
                      <a16:colId xmlns:a16="http://schemas.microsoft.com/office/drawing/2014/main" val="20001"/>
                    </a:ext>
                  </a:extLst>
                </a:gridCol>
                <a:gridCol w="680350">
                  <a:extLst>
                    <a:ext uri="{9D8B030D-6E8A-4147-A177-3AD203B41FA5}">
                      <a16:colId xmlns:a16="http://schemas.microsoft.com/office/drawing/2014/main" val="20002"/>
                    </a:ext>
                  </a:extLst>
                </a:gridCol>
                <a:gridCol w="643375">
                  <a:extLst>
                    <a:ext uri="{9D8B030D-6E8A-4147-A177-3AD203B41FA5}">
                      <a16:colId xmlns:a16="http://schemas.microsoft.com/office/drawing/2014/main" val="20003"/>
                    </a:ext>
                  </a:extLst>
                </a:gridCol>
                <a:gridCol w="599004">
                  <a:extLst>
                    <a:ext uri="{9D8B030D-6E8A-4147-A177-3AD203B41FA5}">
                      <a16:colId xmlns:a16="http://schemas.microsoft.com/office/drawing/2014/main" val="20004"/>
                    </a:ext>
                  </a:extLst>
                </a:gridCol>
                <a:gridCol w="377151">
                  <a:extLst>
                    <a:ext uri="{9D8B030D-6E8A-4147-A177-3AD203B41FA5}">
                      <a16:colId xmlns:a16="http://schemas.microsoft.com/office/drawing/2014/main" val="20005"/>
                    </a:ext>
                  </a:extLst>
                </a:gridCol>
              </a:tblGrid>
              <a:tr h="307175">
                <a:tc>
                  <a:txBody>
                    <a:bodyPr/>
                    <a:lstStyle/>
                    <a:p>
                      <a:pPr algn="l" fontAlgn="b"/>
                      <a:endParaRPr lang="fr-FR" sz="9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 &lt; 6 mois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Entre 6 mois et 1 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Entre 1 et 2 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Entre 2 et 5 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&gt; 5 ans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84930">
                <a:tc>
                  <a:txBody>
                    <a:bodyPr/>
                    <a:lstStyle/>
                    <a:p>
                      <a:pPr algn="l" fontAlgn="b"/>
                      <a:r>
                        <a:rPr lang="fr-FR" sz="900" b="0" i="0" u="none" strike="noStrike" dirty="0">
                          <a:solidFill>
                            <a:srgbClr val="000000"/>
                          </a:solidFill>
                          <a:effectLst/>
                          <a:latin typeface="Calibri" panose="020F0502020204030204" pitchFamily="34" charset="0"/>
                        </a:rPr>
                        <a:t>SSIAD de petite taille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4930">
                <a:tc>
                  <a:txBody>
                    <a:bodyPr/>
                    <a:lstStyle/>
                    <a:p>
                      <a:pPr algn="l" fontAlgn="b"/>
                      <a:r>
                        <a:rPr lang="fr-FR" sz="900" b="0" i="0" u="none" strike="noStrike" dirty="0">
                          <a:solidFill>
                            <a:srgbClr val="000000"/>
                          </a:solidFill>
                          <a:effectLst/>
                          <a:latin typeface="Calibri" panose="020F0502020204030204" pitchFamily="34" charset="0"/>
                        </a:rPr>
                        <a:t>SSIAD de taille moyenne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4930">
                <a:tc>
                  <a:txBody>
                    <a:bodyPr/>
                    <a:lstStyle/>
                    <a:p>
                      <a:pPr algn="l" fontAlgn="b"/>
                      <a:r>
                        <a:rPr lang="fr-FR" sz="900" b="0" i="0" u="none" strike="noStrike" dirty="0">
                          <a:solidFill>
                            <a:srgbClr val="000000"/>
                          </a:solidFill>
                          <a:effectLst/>
                          <a:latin typeface="Calibri" panose="020F0502020204030204" pitchFamily="34" charset="0"/>
                        </a:rPr>
                        <a:t>SSIAD de grande taille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40" name="Tableau 39"/>
          <p:cNvGraphicFramePr>
            <a:graphicFrameLocks noGrp="1"/>
          </p:cNvGraphicFramePr>
          <p:nvPr>
            <p:extLst/>
          </p:nvPr>
        </p:nvGraphicFramePr>
        <p:xfrm>
          <a:off x="4955805" y="3701780"/>
          <a:ext cx="4017816" cy="999966"/>
        </p:xfrm>
        <a:graphic>
          <a:graphicData uri="http://schemas.openxmlformats.org/drawingml/2006/table">
            <a:tbl>
              <a:tblPr/>
              <a:tblGrid>
                <a:gridCol w="1158488">
                  <a:extLst>
                    <a:ext uri="{9D8B030D-6E8A-4147-A177-3AD203B41FA5}">
                      <a16:colId xmlns:a16="http://schemas.microsoft.com/office/drawing/2014/main" val="20000"/>
                    </a:ext>
                  </a:extLst>
                </a:gridCol>
                <a:gridCol w="616322">
                  <a:extLst>
                    <a:ext uri="{9D8B030D-6E8A-4147-A177-3AD203B41FA5}">
                      <a16:colId xmlns:a16="http://schemas.microsoft.com/office/drawing/2014/main" val="20001"/>
                    </a:ext>
                  </a:extLst>
                </a:gridCol>
                <a:gridCol w="632312">
                  <a:extLst>
                    <a:ext uri="{9D8B030D-6E8A-4147-A177-3AD203B41FA5}">
                      <a16:colId xmlns:a16="http://schemas.microsoft.com/office/drawing/2014/main" val="20002"/>
                    </a:ext>
                  </a:extLst>
                </a:gridCol>
                <a:gridCol w="599379">
                  <a:extLst>
                    <a:ext uri="{9D8B030D-6E8A-4147-A177-3AD203B41FA5}">
                      <a16:colId xmlns:a16="http://schemas.microsoft.com/office/drawing/2014/main" val="20003"/>
                    </a:ext>
                  </a:extLst>
                </a:gridCol>
                <a:gridCol w="566446">
                  <a:extLst>
                    <a:ext uri="{9D8B030D-6E8A-4147-A177-3AD203B41FA5}">
                      <a16:colId xmlns:a16="http://schemas.microsoft.com/office/drawing/2014/main" val="20004"/>
                    </a:ext>
                  </a:extLst>
                </a:gridCol>
                <a:gridCol w="444869">
                  <a:extLst>
                    <a:ext uri="{9D8B030D-6E8A-4147-A177-3AD203B41FA5}">
                      <a16:colId xmlns:a16="http://schemas.microsoft.com/office/drawing/2014/main" val="20005"/>
                    </a:ext>
                  </a:extLst>
                </a:gridCol>
              </a:tblGrid>
              <a:tr h="327422">
                <a:tc>
                  <a:txBody>
                    <a:bodyPr/>
                    <a:lstStyle/>
                    <a:p>
                      <a:pPr algn="l" fontAlgn="b"/>
                      <a:r>
                        <a:rPr lang="fr-FR" sz="900" b="0" i="0" u="none" strike="noStrike" dirty="0">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 &lt; 6 mois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Entre 6 mois et 1 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Entre 1 et 2 ans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Entre 2 et 5 ans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&gt; 5 ans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68136">
                <a:tc>
                  <a:txBody>
                    <a:bodyPr/>
                    <a:lstStyle/>
                    <a:p>
                      <a:pPr algn="l" fontAlgn="b"/>
                      <a:r>
                        <a:rPr lang="fr-FR" sz="900" b="0" i="0" u="none" strike="noStrike" dirty="0">
                          <a:solidFill>
                            <a:srgbClr val="000000"/>
                          </a:solidFill>
                          <a:effectLst/>
                          <a:latin typeface="Calibri" panose="020F0502020204030204" pitchFamily="34" charset="0"/>
                        </a:rPr>
                        <a:t>CCAS-CIAS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8136">
                <a:tc>
                  <a:txBody>
                    <a:bodyPr/>
                    <a:lstStyle/>
                    <a:p>
                      <a:pPr algn="l" fontAlgn="b"/>
                      <a:r>
                        <a:rPr lang="fr-FR" sz="900" b="0" i="0" u="none" strike="noStrike" dirty="0">
                          <a:solidFill>
                            <a:srgbClr val="000000"/>
                          </a:solidFill>
                          <a:effectLst/>
                          <a:latin typeface="Calibri" panose="020F0502020204030204" pitchFamily="34" charset="0"/>
                        </a:rPr>
                        <a:t>Mutuelle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8136">
                <a:tc>
                  <a:txBody>
                    <a:bodyPr/>
                    <a:lstStyle/>
                    <a:p>
                      <a:pPr algn="l" fontAlgn="b"/>
                      <a:r>
                        <a:rPr lang="fr-FR" sz="900" b="0" i="0" u="none" strike="noStrike" dirty="0">
                          <a:solidFill>
                            <a:srgbClr val="000000"/>
                          </a:solidFill>
                          <a:effectLst/>
                          <a:latin typeface="Calibri" panose="020F0502020204030204" pitchFamily="34" charset="0"/>
                        </a:rPr>
                        <a:t>Centre Hospitalier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8136">
                <a:tc>
                  <a:txBody>
                    <a:bodyPr/>
                    <a:lstStyle/>
                    <a:p>
                      <a:pPr algn="l" fontAlgn="b"/>
                      <a:r>
                        <a:rPr lang="fr-FR" sz="900" b="0" i="0" u="none" strike="noStrike" dirty="0">
                          <a:solidFill>
                            <a:srgbClr val="000000"/>
                          </a:solidFill>
                          <a:effectLst/>
                          <a:latin typeface="Calibri" panose="020F0502020204030204" pitchFamily="34" charset="0"/>
                        </a:rPr>
                        <a:t>Association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900" b="0" i="0" u="none" strike="noStrike" dirty="0">
                          <a:solidFill>
                            <a:srgbClr val="000000"/>
                          </a:solidFill>
                          <a:effectLst/>
                          <a:latin typeface="Calibri" panose="020F0502020204030204" pitchFamily="34" charset="0"/>
                        </a:rPr>
                        <a:t>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1" name="ZoneTexte 40"/>
          <p:cNvSpPr txBox="1"/>
          <p:nvPr/>
        </p:nvSpPr>
        <p:spPr>
          <a:xfrm>
            <a:off x="4831126" y="1961544"/>
            <a:ext cx="3704912" cy="400110"/>
          </a:xfrm>
          <a:prstGeom prst="rect">
            <a:avLst/>
          </a:prstGeom>
          <a:noFill/>
        </p:spPr>
        <p:txBody>
          <a:bodyPr wrap="square" rtlCol="0">
            <a:spAutoFit/>
          </a:bodyPr>
          <a:lstStyle/>
          <a:p>
            <a:pPr>
              <a:defRPr sz="1862" b="0" i="0" u="none" strike="noStrike" kern="1200" spc="0" baseline="0">
                <a:solidFill>
                  <a:prstClr val="black">
                    <a:lumMod val="65000"/>
                    <a:lumOff val="35000"/>
                  </a:prstClr>
                </a:solidFill>
                <a:latin typeface="+mn-lt"/>
                <a:ea typeface="+mn-ea"/>
                <a:cs typeface="+mn-cs"/>
              </a:defRPr>
            </a:pPr>
            <a:r>
              <a:rPr lang="fr-FR" sz="1000" u="sng" dirty="0"/>
              <a:t>Classification des patients PH sortis en 2017 par taille de service</a:t>
            </a:r>
          </a:p>
        </p:txBody>
      </p:sp>
      <p:sp>
        <p:nvSpPr>
          <p:cNvPr id="42" name="ZoneTexte 41"/>
          <p:cNvSpPr txBox="1"/>
          <p:nvPr/>
        </p:nvSpPr>
        <p:spPr>
          <a:xfrm>
            <a:off x="4839996" y="3425080"/>
            <a:ext cx="4505011" cy="246221"/>
          </a:xfrm>
          <a:prstGeom prst="rect">
            <a:avLst/>
          </a:prstGeom>
          <a:noFill/>
        </p:spPr>
        <p:txBody>
          <a:bodyPr wrap="square" rtlCol="0">
            <a:spAutoFit/>
          </a:bodyPr>
          <a:lstStyle/>
          <a:p>
            <a:pPr>
              <a:defRPr sz="1862" b="0" i="0" u="none" strike="noStrike" kern="1200" spc="0" baseline="0">
                <a:solidFill>
                  <a:prstClr val="black">
                    <a:lumMod val="65000"/>
                    <a:lumOff val="35000"/>
                  </a:prstClr>
                </a:solidFill>
                <a:latin typeface="+mn-lt"/>
                <a:ea typeface="+mn-ea"/>
                <a:cs typeface="+mn-cs"/>
              </a:defRPr>
            </a:pPr>
            <a:r>
              <a:rPr lang="fr-FR" sz="1000" u="sng" dirty="0"/>
              <a:t>Classification des patients PH sortis en 2017 par type de gestionnaire</a:t>
            </a:r>
          </a:p>
        </p:txBody>
      </p:sp>
      <p:sp>
        <p:nvSpPr>
          <p:cNvPr id="3" name="Accolade ouvrante 2"/>
          <p:cNvSpPr/>
          <p:nvPr/>
        </p:nvSpPr>
        <p:spPr>
          <a:xfrm rot="16200000">
            <a:off x="1074262" y="2818191"/>
            <a:ext cx="405167" cy="154078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6"/>
          <p:cNvSpPr/>
          <p:nvPr/>
        </p:nvSpPr>
        <p:spPr>
          <a:xfrm>
            <a:off x="520766" y="3886884"/>
            <a:ext cx="1498600" cy="62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100" b="1" dirty="0" smtClean="0">
                <a:solidFill>
                  <a:schemeClr val="tx1"/>
                </a:solidFill>
              </a:rPr>
              <a:t>52% de patients pris en charge pour moins d’un an</a:t>
            </a:r>
          </a:p>
        </p:txBody>
      </p:sp>
      <p:sp>
        <p:nvSpPr>
          <p:cNvPr id="17" name="Rectangle 16"/>
          <p:cNvSpPr/>
          <p:nvPr/>
        </p:nvSpPr>
        <p:spPr>
          <a:xfrm>
            <a:off x="2899905" y="3882487"/>
            <a:ext cx="1498600" cy="629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100" b="1" dirty="0" smtClean="0">
                <a:solidFill>
                  <a:schemeClr val="tx1"/>
                </a:solidFill>
              </a:rPr>
              <a:t>33% de patients pris en charge pour plus de deux an</a:t>
            </a:r>
          </a:p>
        </p:txBody>
      </p:sp>
      <p:sp>
        <p:nvSpPr>
          <p:cNvPr id="18" name="Rectangle 17"/>
          <p:cNvSpPr/>
          <p:nvPr/>
        </p:nvSpPr>
        <p:spPr>
          <a:xfrm>
            <a:off x="401882" y="4612356"/>
            <a:ext cx="4139360" cy="646331"/>
          </a:xfrm>
          <a:prstGeom prst="rect">
            <a:avLst/>
          </a:prstGeom>
        </p:spPr>
        <p:txBody>
          <a:bodyPr wrap="square">
            <a:spAutoFit/>
          </a:bodyPr>
          <a:lstStyle/>
          <a:p>
            <a:pPr algn="just">
              <a:spcAft>
                <a:spcPts val="450"/>
              </a:spcAft>
            </a:pPr>
            <a:r>
              <a:rPr lang="fr-FR" sz="1200" dirty="0" smtClean="0">
                <a:ea typeface="Calibri" panose="020F0502020204030204" pitchFamily="34" charset="0"/>
                <a:cs typeface="Times New Roman" panose="02020603050405020304" pitchFamily="18" charset="0"/>
              </a:rPr>
              <a:t>▪ Une interrogation sur le positionnement des services prenant en charge de nombreux patients durant plus de deux ans.</a:t>
            </a:r>
            <a:endParaRPr lang="fr-FR" sz="1200" dirty="0">
              <a:ea typeface="Calibri" panose="020F0502020204030204" pitchFamily="34" charset="0"/>
              <a:cs typeface="Times New Roman" panose="02020603050405020304" pitchFamily="18" charset="0"/>
            </a:endParaRPr>
          </a:p>
        </p:txBody>
      </p:sp>
      <p:sp>
        <p:nvSpPr>
          <p:cNvPr id="19" name="Rectangle à coins arrondis 18"/>
          <p:cNvSpPr/>
          <p:nvPr/>
        </p:nvSpPr>
        <p:spPr>
          <a:xfrm>
            <a:off x="8586482" y="2557209"/>
            <a:ext cx="373367"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20" name="Rectangle à coins arrondis 19"/>
          <p:cNvSpPr/>
          <p:nvPr/>
        </p:nvSpPr>
        <p:spPr>
          <a:xfrm>
            <a:off x="8586482" y="2912818"/>
            <a:ext cx="373367"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22" name="Accolade ouvrante 21"/>
          <p:cNvSpPr/>
          <p:nvPr/>
        </p:nvSpPr>
        <p:spPr>
          <a:xfrm rot="16200000">
            <a:off x="3446622" y="2818191"/>
            <a:ext cx="405167" cy="154078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79085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49663" y="612000"/>
            <a:ext cx="8280000" cy="316690"/>
          </a:xfrm>
          <a:noFill/>
        </p:spPr>
        <p:txBody>
          <a:bodyPr/>
          <a:lstStyle/>
          <a:p>
            <a:r>
              <a:rPr lang="fr-FR" sz="2400" dirty="0" smtClean="0"/>
              <a:t>La charge en soins DES PATIENTS</a:t>
            </a:r>
            <a:endParaRPr lang="fr-FR" sz="2400" b="1" dirty="0">
              <a:solidFill>
                <a:srgbClr val="0070C0"/>
              </a:solidFill>
            </a:endParaRPr>
          </a:p>
        </p:txBody>
      </p:sp>
      <p:sp>
        <p:nvSpPr>
          <p:cNvPr id="4" name="Espace réservé du numéro de diapositive 3"/>
          <p:cNvSpPr>
            <a:spLocks noGrp="1"/>
          </p:cNvSpPr>
          <p:nvPr>
            <p:ph type="sldNum" sz="quarter" idx="12"/>
          </p:nvPr>
        </p:nvSpPr>
        <p:spPr/>
        <p:txBody>
          <a:bodyPr/>
          <a:lstStyle/>
          <a:p>
            <a:fld id="{7E3B350E-657F-41D5-BCB6-877D8C3AF71C}" type="slidenum">
              <a:rPr lang="fr-FR" smtClean="0"/>
              <a:t>22</a:t>
            </a:fld>
            <a:endParaRPr lang="fr-FR" dirty="0"/>
          </a:p>
        </p:txBody>
      </p:sp>
      <p:sp>
        <p:nvSpPr>
          <p:cNvPr id="29" name="Rectangle 28">
            <a:extLst>
              <a:ext uri="{FF2B5EF4-FFF2-40B4-BE49-F238E27FC236}">
                <a16:creationId xmlns:a16="http://schemas.microsoft.com/office/drawing/2014/main" id="{2ACA3969-0BB8-4E61-BDF5-C63E65788FD7}"/>
              </a:ext>
            </a:extLst>
          </p:cNvPr>
          <p:cNvSpPr/>
          <p:nvPr/>
        </p:nvSpPr>
        <p:spPr>
          <a:xfrm>
            <a:off x="544414" y="2017632"/>
            <a:ext cx="4392613" cy="587340"/>
          </a:xfrm>
          <a:prstGeom prst="rect">
            <a:avLst/>
          </a:prstGeom>
        </p:spPr>
        <p:txBody>
          <a:bodyPr wrap="square">
            <a:spAutoFit/>
          </a:bodyPr>
          <a:lstStyle/>
          <a:p>
            <a:pPr algn="just">
              <a:spcAft>
                <a:spcPts val="450"/>
              </a:spcAft>
            </a:pPr>
            <a:r>
              <a:rPr lang="fr-FR" sz="1400" b="1" dirty="0" smtClean="0">
                <a:ea typeface="Calibri" panose="020F0502020204030204" pitchFamily="34" charset="0"/>
                <a:cs typeface="Times New Roman" panose="02020603050405020304" pitchFamily="18" charset="0"/>
              </a:rPr>
              <a:t>634  : GMP moyen des SSIAD </a:t>
            </a:r>
          </a:p>
          <a:p>
            <a:pPr algn="just">
              <a:spcAft>
                <a:spcPts val="450"/>
              </a:spcAft>
            </a:pPr>
            <a:r>
              <a:rPr lang="fr-FR" sz="1400" b="1" dirty="0" smtClean="0">
                <a:ea typeface="Calibri" panose="020F0502020204030204" pitchFamily="34" charset="0"/>
                <a:cs typeface="Times New Roman" panose="02020603050405020304" pitchFamily="18" charset="0"/>
              </a:rPr>
              <a:t>642  : GMP médian des SSIAD</a:t>
            </a:r>
          </a:p>
        </p:txBody>
      </p:sp>
      <p:sp>
        <p:nvSpPr>
          <p:cNvPr id="28" name="ZoneTexte 27"/>
          <p:cNvSpPr txBox="1"/>
          <p:nvPr/>
        </p:nvSpPr>
        <p:spPr>
          <a:xfrm>
            <a:off x="427037" y="928501"/>
            <a:ext cx="5718133" cy="246221"/>
          </a:xfrm>
          <a:prstGeom prst="rect">
            <a:avLst/>
          </a:prstGeom>
          <a:noFill/>
        </p:spPr>
        <p:txBody>
          <a:bodyPr wrap="square" rtlCol="0">
            <a:spAutoFit/>
          </a:bodyPr>
          <a:lstStyle/>
          <a:p>
            <a:r>
              <a:rPr lang="fr-FR" sz="1000" b="1" u="sng" dirty="0" smtClean="0"/>
              <a:t>Source</a:t>
            </a:r>
            <a:r>
              <a:rPr lang="fr-FR" sz="1000" dirty="0" smtClean="0"/>
              <a:t> : Données issues du tableau de bord ANAP</a:t>
            </a:r>
            <a:endParaRPr lang="fr-FR" sz="1000" dirty="0"/>
          </a:p>
        </p:txBody>
      </p:sp>
      <p:sp>
        <p:nvSpPr>
          <p:cNvPr id="36" name="Rectangle 35"/>
          <p:cNvSpPr/>
          <p:nvPr/>
        </p:nvSpPr>
        <p:spPr>
          <a:xfrm>
            <a:off x="432000" y="1511300"/>
            <a:ext cx="33840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Des niveaux de dépendance plutôt </a:t>
            </a:r>
          </a:p>
          <a:p>
            <a:pPr algn="ctr"/>
            <a:r>
              <a:rPr lang="fr-FR" sz="1100" b="1" dirty="0" smtClean="0">
                <a:solidFill>
                  <a:schemeClr val="tx1"/>
                </a:solidFill>
              </a:rPr>
              <a:t>homogènes pour les patients PA en SSIAD</a:t>
            </a:r>
          </a:p>
        </p:txBody>
      </p:sp>
      <p:sp>
        <p:nvSpPr>
          <p:cNvPr id="37" name="Rectangle 36"/>
          <p:cNvSpPr/>
          <p:nvPr/>
        </p:nvSpPr>
        <p:spPr>
          <a:xfrm>
            <a:off x="516838" y="3048427"/>
            <a:ext cx="33840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Mais des départements positionnés différemment sur la grande dépendance</a:t>
            </a:r>
          </a:p>
        </p:txBody>
      </p:sp>
      <p:graphicFrame>
        <p:nvGraphicFramePr>
          <p:cNvPr id="11" name="Graphique 10"/>
          <p:cNvGraphicFramePr>
            <a:graphicFrameLocks/>
          </p:cNvGraphicFramePr>
          <p:nvPr>
            <p:extLst/>
          </p:nvPr>
        </p:nvGraphicFramePr>
        <p:xfrm>
          <a:off x="0" y="3362357"/>
          <a:ext cx="4199975" cy="111632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4458928" y="1445568"/>
            <a:ext cx="38808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 Des profils de déficiences pour les patients PH homogènes entre SSIAD</a:t>
            </a:r>
          </a:p>
        </p:txBody>
      </p:sp>
      <p:graphicFrame>
        <p:nvGraphicFramePr>
          <p:cNvPr id="15" name="Graphique 14"/>
          <p:cNvGraphicFramePr>
            <a:graphicFrameLocks/>
          </p:cNvGraphicFramePr>
          <p:nvPr>
            <p:extLst/>
          </p:nvPr>
        </p:nvGraphicFramePr>
        <p:xfrm>
          <a:off x="4500563" y="1958364"/>
          <a:ext cx="3769375" cy="2861234"/>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p:cNvSpPr/>
          <p:nvPr/>
        </p:nvSpPr>
        <p:spPr>
          <a:xfrm>
            <a:off x="4458929" y="4817488"/>
            <a:ext cx="3880799" cy="1264449"/>
          </a:xfrm>
          <a:prstGeom prst="rect">
            <a:avLst/>
          </a:prstGeom>
        </p:spPr>
        <p:txBody>
          <a:bodyPr wrap="square">
            <a:spAutoFit/>
          </a:bodyPr>
          <a:lstStyle/>
          <a:p>
            <a:pPr algn="just">
              <a:spcAft>
                <a:spcPts val="450"/>
              </a:spcAft>
            </a:pPr>
            <a:r>
              <a:rPr lang="fr-FR" sz="1200" dirty="0" smtClean="0">
                <a:ea typeface="Calibri" panose="020F0502020204030204" pitchFamily="34" charset="0"/>
                <a:cs typeface="Times New Roman" panose="02020603050405020304" pitchFamily="18" charset="0"/>
              </a:rPr>
              <a:t>▪ Davantage de </a:t>
            </a:r>
            <a:r>
              <a:rPr lang="fr-FR" sz="1200" dirty="0">
                <a:ea typeface="Calibri" panose="020F0502020204030204" pitchFamily="34" charset="0"/>
                <a:cs typeface="Times New Roman" panose="02020603050405020304" pitchFamily="18" charset="0"/>
              </a:rPr>
              <a:t>patients présentant des déficiences motrices dans les SSIAD de petite </a:t>
            </a:r>
            <a:r>
              <a:rPr lang="fr-FR" sz="1200" dirty="0" smtClean="0">
                <a:ea typeface="Calibri" panose="020F0502020204030204" pitchFamily="34" charset="0"/>
                <a:cs typeface="Times New Roman" panose="02020603050405020304" pitchFamily="18" charset="0"/>
              </a:rPr>
              <a:t>taille que </a:t>
            </a:r>
            <a:r>
              <a:rPr lang="fr-FR" sz="1200" dirty="0">
                <a:ea typeface="Calibri" panose="020F0502020204030204" pitchFamily="34" charset="0"/>
                <a:cs typeface="Times New Roman" panose="02020603050405020304" pitchFamily="18" charset="0"/>
              </a:rPr>
              <a:t>les SSIAD de grande taille (34% contre 18</a:t>
            </a:r>
            <a:r>
              <a:rPr lang="fr-FR" sz="1200" dirty="0" smtClean="0">
                <a:ea typeface="Calibri" panose="020F0502020204030204" pitchFamily="34" charset="0"/>
                <a:cs typeface="Times New Roman" panose="02020603050405020304" pitchFamily="18" charset="0"/>
              </a:rPr>
              <a:t>%). </a:t>
            </a:r>
          </a:p>
          <a:p>
            <a:pPr algn="just">
              <a:spcAft>
                <a:spcPts val="450"/>
              </a:spcAft>
            </a:pPr>
            <a:r>
              <a:rPr lang="fr-FR" sz="1200" dirty="0" smtClean="0">
                <a:ea typeface="Calibri" panose="020F0502020204030204" pitchFamily="34" charset="0"/>
                <a:cs typeface="Times New Roman" panose="02020603050405020304" pitchFamily="18" charset="0"/>
              </a:rPr>
              <a:t>▪ Davantage </a:t>
            </a:r>
            <a:r>
              <a:rPr lang="fr-FR" sz="1200" dirty="0">
                <a:ea typeface="Calibri" panose="020F0502020204030204" pitchFamily="34" charset="0"/>
                <a:cs typeface="Times New Roman" panose="02020603050405020304" pitchFamily="18" charset="0"/>
              </a:rPr>
              <a:t>de patients présentant des déficiences métaboliques dans les SSIAD de grande taille </a:t>
            </a:r>
            <a:r>
              <a:rPr lang="fr-FR" sz="1200" dirty="0" smtClean="0">
                <a:ea typeface="Calibri" panose="020F0502020204030204" pitchFamily="34" charset="0"/>
                <a:cs typeface="Times New Roman" panose="02020603050405020304" pitchFamily="18" charset="0"/>
              </a:rPr>
              <a:t>que </a:t>
            </a:r>
            <a:r>
              <a:rPr lang="fr-FR" sz="1200" dirty="0">
                <a:ea typeface="Calibri" panose="020F0502020204030204" pitchFamily="34" charset="0"/>
                <a:cs typeface="Times New Roman" panose="02020603050405020304" pitchFamily="18" charset="0"/>
              </a:rPr>
              <a:t>les SSIAD de </a:t>
            </a:r>
            <a:r>
              <a:rPr lang="fr-FR" sz="1200" dirty="0" smtClean="0">
                <a:ea typeface="Calibri" panose="020F0502020204030204" pitchFamily="34" charset="0"/>
                <a:cs typeface="Times New Roman" panose="02020603050405020304" pitchFamily="18" charset="0"/>
              </a:rPr>
              <a:t>petite </a:t>
            </a:r>
            <a:r>
              <a:rPr lang="fr-FR" sz="1200" dirty="0">
                <a:ea typeface="Calibri" panose="020F0502020204030204" pitchFamily="34" charset="0"/>
                <a:cs typeface="Times New Roman" panose="02020603050405020304" pitchFamily="18" charset="0"/>
              </a:rPr>
              <a:t>taille (31% contre 11%). </a:t>
            </a:r>
            <a:endParaRPr lang="fr-FR" sz="1400" dirty="0">
              <a:ea typeface="Calibri" panose="020F0502020204030204" pitchFamily="34" charset="0"/>
              <a:cs typeface="Times New Roman" panose="02020603050405020304" pitchFamily="18" charset="0"/>
            </a:endParaRPr>
          </a:p>
        </p:txBody>
      </p:sp>
      <p:sp>
        <p:nvSpPr>
          <p:cNvPr id="3" name="Rectangle 2"/>
          <p:cNvSpPr/>
          <p:nvPr/>
        </p:nvSpPr>
        <p:spPr>
          <a:xfrm>
            <a:off x="326415" y="4742372"/>
            <a:ext cx="3635986" cy="830997"/>
          </a:xfrm>
          <a:prstGeom prst="rect">
            <a:avLst/>
          </a:prstGeom>
        </p:spPr>
        <p:txBody>
          <a:bodyPr wrap="square">
            <a:spAutoFit/>
          </a:bodyPr>
          <a:lstStyle/>
          <a:p>
            <a:pPr algn="just"/>
            <a:r>
              <a:rPr lang="fr-FR" sz="1200" dirty="0" smtClean="0"/>
              <a:t>▪ Des profils pathologiques PA relevant des conséquences de la perte d’autonomie : </a:t>
            </a:r>
            <a:r>
              <a:rPr lang="fr-FR" sz="1200" dirty="0"/>
              <a:t>Incapacité à réaliser seul deux actes de la vie courante </a:t>
            </a:r>
            <a:r>
              <a:rPr lang="fr-FR" sz="1200" dirty="0" smtClean="0"/>
              <a:t>(21</a:t>
            </a:r>
            <a:r>
              <a:rPr lang="fr-FR" sz="1200" dirty="0"/>
              <a:t>% </a:t>
            </a:r>
            <a:r>
              <a:rPr lang="fr-FR" sz="1200" dirty="0" smtClean="0"/>
              <a:t>et invalidité locomotrice </a:t>
            </a:r>
            <a:r>
              <a:rPr lang="fr-FR" sz="1200" dirty="0"/>
              <a:t>14</a:t>
            </a:r>
            <a:r>
              <a:rPr lang="fr-FR" sz="1200" dirty="0" smtClean="0"/>
              <a:t>%</a:t>
            </a:r>
            <a:endParaRPr lang="fr-FR" sz="1200" dirty="0"/>
          </a:p>
        </p:txBody>
      </p:sp>
      <p:sp>
        <p:nvSpPr>
          <p:cNvPr id="14" name="Rectangle à coins arrondis 13"/>
          <p:cNvSpPr/>
          <p:nvPr/>
        </p:nvSpPr>
        <p:spPr>
          <a:xfrm>
            <a:off x="7663354" y="2199060"/>
            <a:ext cx="444326"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Tree>
    <p:extLst>
      <p:ext uri="{BB962C8B-B14F-4D97-AF65-F5344CB8AC3E}">
        <p14:creationId xmlns:p14="http://schemas.microsoft.com/office/powerpoint/2010/main" val="192539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703277"/>
            <a:ext cx="8280000" cy="316690"/>
          </a:xfrm>
          <a:noFill/>
        </p:spPr>
        <p:txBody>
          <a:bodyPr/>
          <a:lstStyle/>
          <a:p>
            <a:r>
              <a:rPr lang="fr-FR" sz="2400" dirty="0" smtClean="0"/>
              <a:t>La charge en soins des patients</a:t>
            </a:r>
            <a:endParaRPr lang="fr-FR" sz="24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solidFill>
                  <a:prstClr val="black">
                    <a:tint val="75000"/>
                  </a:prstClr>
                </a:solidFill>
              </a:rPr>
              <a:pPr/>
              <a:t>23</a:t>
            </a:fld>
            <a:endParaRPr lang="fr-FR" dirty="0">
              <a:solidFill>
                <a:prstClr val="black">
                  <a:tint val="75000"/>
                </a:prstClr>
              </a:solidFill>
            </a:endParaRPr>
          </a:p>
        </p:txBody>
      </p:sp>
      <p:sp>
        <p:nvSpPr>
          <p:cNvPr id="26" name="ZoneTexte 25"/>
          <p:cNvSpPr txBox="1"/>
          <p:nvPr/>
        </p:nvSpPr>
        <p:spPr>
          <a:xfrm>
            <a:off x="579437" y="1080901"/>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21" name="Rectangle 20"/>
          <p:cNvSpPr/>
          <p:nvPr/>
        </p:nvSpPr>
        <p:spPr>
          <a:xfrm>
            <a:off x="432000" y="1511300"/>
            <a:ext cx="38808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Des petits services davantage positionnés sur les soins de base auprès des personnes âgées</a:t>
            </a:r>
          </a:p>
        </p:txBody>
      </p:sp>
      <p:sp>
        <p:nvSpPr>
          <p:cNvPr id="22" name="Rectangle 21"/>
          <p:cNvSpPr/>
          <p:nvPr/>
        </p:nvSpPr>
        <p:spPr>
          <a:xfrm>
            <a:off x="4824413" y="1511300"/>
            <a:ext cx="41402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 Mais des petits services positionnés sur des soins techniques pour les PH</a:t>
            </a:r>
          </a:p>
        </p:txBody>
      </p:sp>
      <p:sp>
        <p:nvSpPr>
          <p:cNvPr id="36" name="Rectangle 35"/>
          <p:cNvSpPr/>
          <p:nvPr/>
        </p:nvSpPr>
        <p:spPr>
          <a:xfrm>
            <a:off x="444540" y="1952487"/>
            <a:ext cx="3868260" cy="88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200" b="1" dirty="0" smtClean="0">
                <a:solidFill>
                  <a:schemeClr val="tx1"/>
                </a:solidFill>
              </a:rPr>
              <a:t>88% : </a:t>
            </a:r>
            <a:r>
              <a:rPr lang="fr-FR" sz="1200" dirty="0" smtClean="0">
                <a:solidFill>
                  <a:schemeClr val="tx1"/>
                </a:solidFill>
              </a:rPr>
              <a:t>Part des soins de base sur le total des soins réalisés en 2017 </a:t>
            </a:r>
          </a:p>
        </p:txBody>
      </p:sp>
      <p:sp>
        <p:nvSpPr>
          <p:cNvPr id="37" name="Rectangle 36"/>
          <p:cNvSpPr/>
          <p:nvPr/>
        </p:nvSpPr>
        <p:spPr>
          <a:xfrm>
            <a:off x="4824413" y="1952487"/>
            <a:ext cx="3868260" cy="88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200" b="1" dirty="0" smtClean="0">
                <a:solidFill>
                  <a:schemeClr val="tx1"/>
                </a:solidFill>
              </a:rPr>
              <a:t>85% : </a:t>
            </a:r>
            <a:r>
              <a:rPr lang="fr-FR" sz="1200" dirty="0" smtClean="0">
                <a:solidFill>
                  <a:schemeClr val="tx1"/>
                </a:solidFill>
              </a:rPr>
              <a:t>Part des soins de base sur le total des soins réalisés en 2017 </a:t>
            </a:r>
          </a:p>
        </p:txBody>
      </p:sp>
      <p:graphicFrame>
        <p:nvGraphicFramePr>
          <p:cNvPr id="38" name="Graphique 37"/>
          <p:cNvGraphicFramePr>
            <a:graphicFrameLocks/>
          </p:cNvGraphicFramePr>
          <p:nvPr>
            <p:extLst/>
          </p:nvPr>
        </p:nvGraphicFramePr>
        <p:xfrm>
          <a:off x="419678" y="3491405"/>
          <a:ext cx="4206326" cy="1462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Graphique 39"/>
          <p:cNvGraphicFramePr>
            <a:graphicFrameLocks/>
          </p:cNvGraphicFramePr>
          <p:nvPr>
            <p:extLst/>
          </p:nvPr>
        </p:nvGraphicFramePr>
        <p:xfrm>
          <a:off x="4811416" y="3424951"/>
          <a:ext cx="4405855" cy="1406642"/>
        </p:xfrm>
        <a:graphic>
          <a:graphicData uri="http://schemas.openxmlformats.org/drawingml/2006/chart">
            <c:chart xmlns:c="http://schemas.openxmlformats.org/drawingml/2006/chart" xmlns:r="http://schemas.openxmlformats.org/officeDocument/2006/relationships" r:id="rId4"/>
          </a:graphicData>
        </a:graphic>
      </p:graphicFrame>
      <p:sp>
        <p:nvSpPr>
          <p:cNvPr id="15" name="Freeform 8">
            <a:extLst>
              <a:ext uri="{FF2B5EF4-FFF2-40B4-BE49-F238E27FC236}">
                <a16:creationId xmlns:a16="http://schemas.microsoft.com/office/drawing/2014/main" id="{2CDC4EF1-C1E5-4B2A-A975-31C21FABB3FB}"/>
              </a:ext>
            </a:extLst>
          </p:cNvPr>
          <p:cNvSpPr>
            <a:spLocks noEditPoints="1"/>
          </p:cNvSpPr>
          <p:nvPr/>
        </p:nvSpPr>
        <p:spPr bwMode="gray">
          <a:xfrm rot="2727591" flipV="1">
            <a:off x="51897" y="2790211"/>
            <a:ext cx="970698" cy="530098"/>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16" name="Freeform 8">
            <a:extLst>
              <a:ext uri="{FF2B5EF4-FFF2-40B4-BE49-F238E27FC236}">
                <a16:creationId xmlns:a16="http://schemas.microsoft.com/office/drawing/2014/main" id="{2CDC4EF1-C1E5-4B2A-A975-31C21FABB3FB}"/>
              </a:ext>
            </a:extLst>
          </p:cNvPr>
          <p:cNvSpPr>
            <a:spLocks noEditPoints="1"/>
          </p:cNvSpPr>
          <p:nvPr/>
        </p:nvSpPr>
        <p:spPr bwMode="gray">
          <a:xfrm rot="2727591" flipV="1">
            <a:off x="4465496" y="2790211"/>
            <a:ext cx="970698" cy="530098"/>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17" name="Rectangle à coins arrondis 16"/>
          <p:cNvSpPr/>
          <p:nvPr/>
        </p:nvSpPr>
        <p:spPr>
          <a:xfrm>
            <a:off x="8586482" y="3877262"/>
            <a:ext cx="373367"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18" name="Rectangle à coins arrondis 17"/>
          <p:cNvSpPr/>
          <p:nvPr/>
        </p:nvSpPr>
        <p:spPr>
          <a:xfrm>
            <a:off x="3582482" y="4539662"/>
            <a:ext cx="373367" cy="191856"/>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Tree>
    <p:extLst>
      <p:ext uri="{BB962C8B-B14F-4D97-AF65-F5344CB8AC3E}">
        <p14:creationId xmlns:p14="http://schemas.microsoft.com/office/powerpoint/2010/main" val="333017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703277"/>
            <a:ext cx="8280000" cy="316690"/>
          </a:xfrm>
          <a:noFill/>
        </p:spPr>
        <p:txBody>
          <a:bodyPr/>
          <a:lstStyle/>
          <a:p>
            <a:r>
              <a:rPr lang="fr-FR" sz="2400" dirty="0" smtClean="0"/>
              <a:t>Les interventions en doublon</a:t>
            </a:r>
            <a:endParaRPr lang="fr-FR" sz="24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solidFill>
                  <a:prstClr val="black">
                    <a:tint val="75000"/>
                  </a:prstClr>
                </a:solidFill>
              </a:rPr>
              <a:pPr/>
              <a:t>24</a:t>
            </a:fld>
            <a:endParaRPr lang="fr-FR" dirty="0">
              <a:solidFill>
                <a:prstClr val="black">
                  <a:tint val="75000"/>
                </a:prstClr>
              </a:solidFill>
            </a:endParaRPr>
          </a:p>
        </p:txBody>
      </p:sp>
      <p:sp>
        <p:nvSpPr>
          <p:cNvPr id="26" name="ZoneTexte 25"/>
          <p:cNvSpPr txBox="1"/>
          <p:nvPr/>
        </p:nvSpPr>
        <p:spPr>
          <a:xfrm>
            <a:off x="579437" y="1080901"/>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21" name="Rectangle 20"/>
          <p:cNvSpPr/>
          <p:nvPr/>
        </p:nvSpPr>
        <p:spPr>
          <a:xfrm>
            <a:off x="432000" y="1511300"/>
            <a:ext cx="38808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dirty="0" smtClean="0">
                <a:solidFill>
                  <a:schemeClr val="tx1"/>
                </a:solidFill>
              </a:rPr>
              <a:t>Des grands services ayant moins tendance à mettre en place des interventions en doublon</a:t>
            </a:r>
          </a:p>
        </p:txBody>
      </p:sp>
      <p:sp>
        <p:nvSpPr>
          <p:cNvPr id="22" name="Rectangle 21"/>
          <p:cNvSpPr/>
          <p:nvPr/>
        </p:nvSpPr>
        <p:spPr>
          <a:xfrm>
            <a:off x="4824413" y="1511300"/>
            <a:ext cx="41402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dirty="0" smtClean="0">
                <a:solidFill>
                  <a:schemeClr val="tx1"/>
                </a:solidFill>
              </a:rPr>
              <a:t>… Un constat équivalent pour les places PH</a:t>
            </a:r>
          </a:p>
        </p:txBody>
      </p:sp>
      <p:sp>
        <p:nvSpPr>
          <p:cNvPr id="36" name="Rectangle 35"/>
          <p:cNvSpPr/>
          <p:nvPr/>
        </p:nvSpPr>
        <p:spPr>
          <a:xfrm>
            <a:off x="444540" y="1952487"/>
            <a:ext cx="3868260" cy="88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1200" b="1" dirty="0" smtClean="0">
                <a:solidFill>
                  <a:schemeClr val="tx1"/>
                </a:solidFill>
              </a:rPr>
              <a:t>16% : </a:t>
            </a:r>
            <a:r>
              <a:rPr lang="fr-FR" sz="1200" dirty="0" smtClean="0">
                <a:solidFill>
                  <a:schemeClr val="tx1"/>
                </a:solidFill>
              </a:rPr>
              <a:t>Part des interventions en doublon sur la file active des patients PA accompagnés en 2017 </a:t>
            </a:r>
          </a:p>
        </p:txBody>
      </p:sp>
      <p:sp>
        <p:nvSpPr>
          <p:cNvPr id="37" name="Rectangle 36"/>
          <p:cNvSpPr/>
          <p:nvPr/>
        </p:nvSpPr>
        <p:spPr>
          <a:xfrm>
            <a:off x="4824413" y="1952487"/>
            <a:ext cx="3868260" cy="88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1200" b="1" dirty="0" smtClean="0">
                <a:solidFill>
                  <a:schemeClr val="tx1"/>
                </a:solidFill>
              </a:rPr>
              <a:t>24% </a:t>
            </a:r>
            <a:r>
              <a:rPr lang="fr-FR" sz="1200" b="1" dirty="0">
                <a:solidFill>
                  <a:schemeClr val="tx1"/>
                </a:solidFill>
              </a:rPr>
              <a:t>: </a:t>
            </a:r>
            <a:r>
              <a:rPr lang="fr-FR" sz="1200" dirty="0">
                <a:solidFill>
                  <a:schemeClr val="tx1"/>
                </a:solidFill>
              </a:rPr>
              <a:t>Part des interventions en doublon sur la file active des patients </a:t>
            </a:r>
            <a:r>
              <a:rPr lang="fr-FR" sz="1200" dirty="0" smtClean="0">
                <a:solidFill>
                  <a:schemeClr val="tx1"/>
                </a:solidFill>
              </a:rPr>
              <a:t>PH accompagnés </a:t>
            </a:r>
            <a:r>
              <a:rPr lang="fr-FR" sz="1200" dirty="0">
                <a:solidFill>
                  <a:schemeClr val="tx1"/>
                </a:solidFill>
              </a:rPr>
              <a:t>en 2017 </a:t>
            </a:r>
          </a:p>
        </p:txBody>
      </p:sp>
      <p:graphicFrame>
        <p:nvGraphicFramePr>
          <p:cNvPr id="27" name="Graphique 26"/>
          <p:cNvGraphicFramePr>
            <a:graphicFrameLocks/>
          </p:cNvGraphicFramePr>
          <p:nvPr>
            <p:extLst>
              <p:ext uri="{D42A27DB-BD31-4B8C-83A1-F6EECF244321}">
                <p14:modId xmlns:p14="http://schemas.microsoft.com/office/powerpoint/2010/main" val="2783839174"/>
              </p:ext>
            </p:extLst>
          </p:nvPr>
        </p:nvGraphicFramePr>
        <p:xfrm>
          <a:off x="336219" y="2909146"/>
          <a:ext cx="4072362" cy="12345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Graphique 30"/>
          <p:cNvGraphicFramePr>
            <a:graphicFrameLocks/>
          </p:cNvGraphicFramePr>
          <p:nvPr>
            <p:extLst>
              <p:ext uri="{D42A27DB-BD31-4B8C-83A1-F6EECF244321}">
                <p14:modId xmlns:p14="http://schemas.microsoft.com/office/powerpoint/2010/main" val="2950219792"/>
              </p:ext>
            </p:extLst>
          </p:nvPr>
        </p:nvGraphicFramePr>
        <p:xfrm>
          <a:off x="4815060" y="2980537"/>
          <a:ext cx="4420055" cy="107250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36219" y="4446424"/>
            <a:ext cx="3871740" cy="1015663"/>
          </a:xfrm>
          <a:prstGeom prst="rect">
            <a:avLst/>
          </a:prstGeom>
        </p:spPr>
        <p:txBody>
          <a:bodyPr wrap="square">
            <a:spAutoFit/>
          </a:bodyPr>
          <a:lstStyle/>
          <a:p>
            <a:pPr algn="just"/>
            <a:r>
              <a:rPr lang="fr-FR" sz="1200" dirty="0" smtClean="0"/>
              <a:t>▪ Pour le public PA, </a:t>
            </a:r>
            <a:r>
              <a:rPr lang="fr-FR" sz="1200" b="1" dirty="0" smtClean="0"/>
              <a:t>les interventions </a:t>
            </a:r>
            <a:r>
              <a:rPr lang="fr-FR" sz="1200" b="1" dirty="0"/>
              <a:t>en doublon concernent à part égale les différents types d’intervention en doublon</a:t>
            </a:r>
            <a:r>
              <a:rPr lang="fr-FR" sz="1200" dirty="0"/>
              <a:t> : plusieurs soignants du SSIAD, des binômes SSIAD-SAAD ou des binômes </a:t>
            </a:r>
            <a:r>
              <a:rPr lang="fr-FR" sz="1200" dirty="0" smtClean="0"/>
              <a:t>SSIAD-aidants (environ 8%). </a:t>
            </a:r>
            <a:endParaRPr lang="fr-FR" sz="1200" dirty="0"/>
          </a:p>
        </p:txBody>
      </p:sp>
      <p:sp>
        <p:nvSpPr>
          <p:cNvPr id="43" name="Rectangle 42"/>
          <p:cNvSpPr/>
          <p:nvPr/>
        </p:nvSpPr>
        <p:spPr>
          <a:xfrm>
            <a:off x="4857923" y="4446424"/>
            <a:ext cx="3871740" cy="646331"/>
          </a:xfrm>
          <a:prstGeom prst="rect">
            <a:avLst/>
          </a:prstGeom>
        </p:spPr>
        <p:txBody>
          <a:bodyPr wrap="square">
            <a:spAutoFit/>
          </a:bodyPr>
          <a:lstStyle/>
          <a:p>
            <a:pPr algn="just"/>
            <a:r>
              <a:rPr lang="fr-FR" sz="1200" dirty="0"/>
              <a:t>▪ </a:t>
            </a:r>
            <a:r>
              <a:rPr lang="fr-FR" sz="1200" dirty="0" smtClean="0">
                <a:ea typeface="Calibri" panose="020F0502020204030204" pitchFamily="34" charset="0"/>
                <a:cs typeface="Times New Roman" panose="02020603050405020304" pitchFamily="18" charset="0"/>
              </a:rPr>
              <a:t>Les </a:t>
            </a:r>
            <a:r>
              <a:rPr lang="fr-FR" sz="1200" dirty="0">
                <a:ea typeface="Calibri" panose="020F0502020204030204" pitchFamily="34" charset="0"/>
                <a:cs typeface="Times New Roman" panose="02020603050405020304" pitchFamily="18" charset="0"/>
              </a:rPr>
              <a:t>interventions en doublon </a:t>
            </a:r>
            <a:r>
              <a:rPr lang="fr-FR" sz="1200" b="1" dirty="0">
                <a:ea typeface="Calibri" panose="020F0502020204030204" pitchFamily="34" charset="0"/>
                <a:cs typeface="Times New Roman" panose="02020603050405020304" pitchFamily="18" charset="0"/>
              </a:rPr>
              <a:t>concernent principalement les binômes SSIAD-SAAD </a:t>
            </a:r>
            <a:r>
              <a:rPr lang="fr-FR" sz="1200" dirty="0">
                <a:ea typeface="Calibri" panose="020F0502020204030204" pitchFamily="34" charset="0"/>
                <a:cs typeface="Times New Roman" panose="02020603050405020304" pitchFamily="18" charset="0"/>
              </a:rPr>
              <a:t>(17</a:t>
            </a:r>
            <a:r>
              <a:rPr lang="fr-FR" sz="1200" dirty="0" smtClean="0">
                <a:ea typeface="Calibri" panose="020F0502020204030204" pitchFamily="34" charset="0"/>
                <a:cs typeface="Times New Roman" panose="02020603050405020304" pitchFamily="18" charset="0"/>
              </a:rPr>
              <a:t>%) pour le public PH. </a:t>
            </a:r>
          </a:p>
        </p:txBody>
      </p:sp>
    </p:spTree>
    <p:extLst>
      <p:ext uri="{BB962C8B-B14F-4D97-AF65-F5344CB8AC3E}">
        <p14:creationId xmlns:p14="http://schemas.microsoft.com/office/powerpoint/2010/main" val="214493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Quelles  tensions sur l’offre ?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25</a:t>
            </a:fld>
            <a:endParaRPr lang="fr-FR" dirty="0"/>
          </a:p>
        </p:txBody>
      </p:sp>
    </p:spTree>
    <p:extLst>
      <p:ext uri="{BB962C8B-B14F-4D97-AF65-F5344CB8AC3E}">
        <p14:creationId xmlns:p14="http://schemas.microsoft.com/office/powerpoint/2010/main" val="199267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1999" y="612000"/>
            <a:ext cx="8532613" cy="627864"/>
          </a:xfrm>
        </p:spPr>
        <p:txBody>
          <a:bodyPr/>
          <a:lstStyle/>
          <a:p>
            <a:r>
              <a:rPr lang="fr-FR" sz="2400" dirty="0" smtClean="0"/>
              <a:t>La Cartographie </a:t>
            </a:r>
            <a:r>
              <a:rPr lang="fr-FR" sz="2400" dirty="0"/>
              <a:t>régionale du taux de couverture </a:t>
            </a:r>
            <a:r>
              <a:rPr lang="fr-FR" sz="2400" dirty="0" smtClean="0"/>
              <a:t>PA </a:t>
            </a:r>
            <a:r>
              <a:rPr lang="fr-FR" sz="2400" dirty="0"/>
              <a:t>par territoire de </a:t>
            </a:r>
            <a:r>
              <a:rPr lang="fr-FR" sz="2400" dirty="0" smtClean="0"/>
              <a:t>SSIAD</a:t>
            </a:r>
            <a:endParaRPr lang="fr-FR" sz="2400" b="1" dirty="0"/>
          </a:p>
        </p:txBody>
      </p:sp>
      <p:sp>
        <p:nvSpPr>
          <p:cNvPr id="7" name="Rectangle 6"/>
          <p:cNvSpPr/>
          <p:nvPr/>
        </p:nvSpPr>
        <p:spPr>
          <a:xfrm>
            <a:off x="408077" y="5769621"/>
            <a:ext cx="8280001" cy="575670"/>
          </a:xfrm>
          <a:prstGeom prst="rect">
            <a:avLst/>
          </a:prstGeom>
        </p:spPr>
        <p:txBody>
          <a:bodyPr wrap="square">
            <a:spAutoFit/>
          </a:bodyPr>
          <a:lstStyle/>
          <a:p>
            <a:pPr algn="just">
              <a:lnSpc>
                <a:spcPct val="107000"/>
              </a:lnSpc>
              <a:spcAft>
                <a:spcPts val="800"/>
              </a:spcAft>
            </a:pPr>
            <a:r>
              <a:rPr lang="fr-FR" sz="1200" dirty="0" smtClean="0">
                <a:latin typeface="+mj-lt"/>
                <a:ea typeface="Century Gothic" panose="020B0502020202020204" pitchFamily="34" charset="0"/>
                <a:cs typeface="Times New Roman" panose="02020603050405020304" pitchFamily="18" charset="0"/>
              </a:rPr>
              <a:t>▪ Au moment de la réalisation de l’enquête, 22 communes </a:t>
            </a:r>
            <a:r>
              <a:rPr lang="fr-FR" sz="1200" dirty="0">
                <a:latin typeface="+mj-lt"/>
                <a:ea typeface="Century Gothic" panose="020B0502020202020204" pitchFamily="34" charset="0"/>
                <a:cs typeface="Times New Roman" panose="02020603050405020304" pitchFamily="18" charset="0"/>
              </a:rPr>
              <a:t>ne sont pas couvertes par un SSIAD au titre des places </a:t>
            </a:r>
            <a:r>
              <a:rPr lang="fr-FR" sz="1200" dirty="0" smtClean="0">
                <a:latin typeface="+mj-lt"/>
                <a:ea typeface="Century Gothic" panose="020B0502020202020204" pitchFamily="34" charset="0"/>
                <a:cs typeface="Times New Roman" panose="02020603050405020304" pitchFamily="18" charset="0"/>
              </a:rPr>
              <a:t>PA.</a:t>
            </a:r>
          </a:p>
          <a:p>
            <a:pPr algn="just">
              <a:lnSpc>
                <a:spcPct val="107000"/>
              </a:lnSpc>
              <a:spcAft>
                <a:spcPts val="800"/>
              </a:spcAft>
            </a:pPr>
            <a:r>
              <a:rPr lang="fr-FR" sz="1200" dirty="0" smtClean="0">
                <a:latin typeface="+mj-lt"/>
                <a:ea typeface="Century Gothic" panose="020B0502020202020204" pitchFamily="34" charset="0"/>
                <a:cs typeface="Times New Roman" panose="02020603050405020304" pitchFamily="18" charset="0"/>
              </a:rPr>
              <a:t>▪ Les </a:t>
            </a:r>
            <a:r>
              <a:rPr lang="fr-FR" sz="1200" dirty="0">
                <a:latin typeface="+mj-lt"/>
                <a:ea typeface="Century Gothic" panose="020B0502020202020204" pitchFamily="34" charset="0"/>
                <a:cs typeface="Times New Roman" panose="02020603050405020304" pitchFamily="18" charset="0"/>
              </a:rPr>
              <a:t>territoires de SSIAD ont été revus courant 2019 pour couvrir </a:t>
            </a:r>
            <a:r>
              <a:rPr lang="fr-FR" sz="1200" dirty="0" smtClean="0">
                <a:latin typeface="+mj-lt"/>
                <a:ea typeface="Century Gothic" panose="020B0502020202020204" pitchFamily="34" charset="0"/>
                <a:cs typeface="Times New Roman" panose="02020603050405020304" pitchFamily="18" charset="0"/>
              </a:rPr>
              <a:t>les </a:t>
            </a:r>
            <a:r>
              <a:rPr lang="fr-FR" sz="1200" dirty="0">
                <a:latin typeface="+mj-lt"/>
                <a:ea typeface="Century Gothic" panose="020B0502020202020204" pitchFamily="34" charset="0"/>
                <a:cs typeface="Times New Roman" panose="02020603050405020304" pitchFamily="18" charset="0"/>
              </a:rPr>
              <a:t>zones blanches</a:t>
            </a:r>
            <a:r>
              <a:rPr lang="fr-FR" sz="1200" dirty="0" smtClean="0">
                <a:latin typeface="+mj-lt"/>
                <a:ea typeface="Century Gothic" panose="020B0502020202020204" pitchFamily="34" charset="0"/>
                <a:cs typeface="Times New Roman" panose="02020603050405020304" pitchFamily="18" charset="0"/>
              </a:rPr>
              <a:t>.</a:t>
            </a:r>
            <a:endParaRPr lang="fr-FR" sz="1200" dirty="0">
              <a:latin typeface="+mj-lt"/>
              <a:ea typeface="Century Gothic" panose="020B0502020202020204" pitchFamily="34" charset="0"/>
              <a:cs typeface="Times New Roman" panose="02020603050405020304" pitchFamily="18" charset="0"/>
            </a:endParaRPr>
          </a:p>
        </p:txBody>
      </p:sp>
      <p:sp>
        <p:nvSpPr>
          <p:cNvPr id="9" name="Rectangle 8"/>
          <p:cNvSpPr/>
          <p:nvPr/>
        </p:nvSpPr>
        <p:spPr>
          <a:xfrm>
            <a:off x="404412" y="1427053"/>
            <a:ext cx="4068564" cy="129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fr-FR" sz="1200" b="1" dirty="0" smtClean="0">
                <a:solidFill>
                  <a:schemeClr val="tx1"/>
                </a:solidFill>
              </a:rPr>
              <a:t>22,3 : </a:t>
            </a:r>
            <a:r>
              <a:rPr lang="fr-FR" sz="1200" dirty="0" smtClean="0">
                <a:solidFill>
                  <a:schemeClr val="tx1"/>
                </a:solidFill>
              </a:rPr>
              <a:t>taux de couverture moyen des SSIAD  PA : </a:t>
            </a:r>
          </a:p>
          <a:p>
            <a:pPr marL="742950" lvl="1" indent="-285750">
              <a:buFont typeface="Wingdings" panose="05000000000000000000" pitchFamily="2" charset="2"/>
              <a:buChar char="Ø"/>
            </a:pPr>
            <a:r>
              <a:rPr lang="fr-FR" sz="1200" b="1" dirty="0" smtClean="0">
                <a:solidFill>
                  <a:schemeClr val="tx1"/>
                </a:solidFill>
              </a:rPr>
              <a:t>19,8</a:t>
            </a:r>
            <a:r>
              <a:rPr lang="fr-FR" sz="1200" dirty="0" smtClean="0">
                <a:solidFill>
                  <a:schemeClr val="tx1"/>
                </a:solidFill>
              </a:rPr>
              <a:t> : taux de couverture des petits SSIAD</a:t>
            </a:r>
          </a:p>
          <a:p>
            <a:pPr marL="742950" lvl="1" indent="-285750">
              <a:buFont typeface="Wingdings" panose="05000000000000000000" pitchFamily="2" charset="2"/>
              <a:buChar char="Ø"/>
            </a:pPr>
            <a:r>
              <a:rPr lang="fr-FR" sz="1200" b="1" dirty="0" smtClean="0">
                <a:solidFill>
                  <a:schemeClr val="tx1"/>
                </a:solidFill>
              </a:rPr>
              <a:t>24,4</a:t>
            </a:r>
            <a:r>
              <a:rPr lang="fr-FR" sz="1200" dirty="0" smtClean="0">
                <a:solidFill>
                  <a:schemeClr val="tx1"/>
                </a:solidFill>
              </a:rPr>
              <a:t> : taux de couverture </a:t>
            </a:r>
            <a:r>
              <a:rPr lang="fr-FR" sz="1200" dirty="0">
                <a:solidFill>
                  <a:schemeClr val="tx1"/>
                </a:solidFill>
              </a:rPr>
              <a:t>des </a:t>
            </a:r>
            <a:r>
              <a:rPr lang="fr-FR" sz="1200" dirty="0" smtClean="0">
                <a:solidFill>
                  <a:schemeClr val="tx1"/>
                </a:solidFill>
              </a:rPr>
              <a:t>SSIAD de taille moyenne</a:t>
            </a:r>
          </a:p>
          <a:p>
            <a:pPr marL="742950" lvl="1" indent="-285750">
              <a:buFont typeface="Wingdings" panose="05000000000000000000" pitchFamily="2" charset="2"/>
              <a:buChar char="Ø"/>
            </a:pPr>
            <a:r>
              <a:rPr lang="fr-FR" sz="1200" b="1" dirty="0" smtClean="0">
                <a:solidFill>
                  <a:schemeClr val="tx1"/>
                </a:solidFill>
              </a:rPr>
              <a:t>14,2 : </a:t>
            </a:r>
            <a:r>
              <a:rPr lang="fr-FR" sz="1200" dirty="0" smtClean="0">
                <a:solidFill>
                  <a:schemeClr val="tx1"/>
                </a:solidFill>
              </a:rPr>
              <a:t>taux </a:t>
            </a:r>
            <a:r>
              <a:rPr lang="fr-FR" sz="1200" dirty="0">
                <a:solidFill>
                  <a:schemeClr val="tx1"/>
                </a:solidFill>
              </a:rPr>
              <a:t>de couverture </a:t>
            </a:r>
            <a:r>
              <a:rPr lang="fr-FR" sz="1200" dirty="0" smtClean="0">
                <a:solidFill>
                  <a:schemeClr val="tx1"/>
                </a:solidFill>
              </a:rPr>
              <a:t>des grands SSIAD</a:t>
            </a:r>
          </a:p>
          <a:p>
            <a:pPr marL="742950" lvl="1" indent="-285750">
              <a:buFont typeface="Wingdings" panose="05000000000000000000" pitchFamily="2" charset="2"/>
              <a:buChar char="Ø"/>
            </a:pPr>
            <a:endParaRPr lang="fr-FR" sz="1200" dirty="0">
              <a:solidFill>
                <a:schemeClr val="tx1"/>
              </a:solidFill>
            </a:endParaRPr>
          </a:p>
          <a:p>
            <a:pPr marL="742950" lvl="1" indent="-285750">
              <a:buFont typeface="Wingdings" panose="05000000000000000000" pitchFamily="2" charset="2"/>
              <a:buChar char="Ø"/>
            </a:pPr>
            <a:endParaRPr lang="fr-FR" sz="1200" dirty="0" smtClean="0">
              <a:solidFill>
                <a:schemeClr val="tx1"/>
              </a:solidFill>
            </a:endParaRPr>
          </a:p>
          <a:p>
            <a:pPr marL="742950" lvl="1" indent="-285750">
              <a:buFont typeface="Wingdings" panose="05000000000000000000" pitchFamily="2" charset="2"/>
              <a:buChar char="Ø"/>
            </a:pPr>
            <a:endParaRPr lang="fr-FR" sz="1200" dirty="0" smtClean="0">
              <a:solidFill>
                <a:schemeClr val="tx1"/>
              </a:solidFill>
            </a:endParaRPr>
          </a:p>
          <a:p>
            <a:endParaRPr lang="fr-FR" sz="1200" dirty="0">
              <a:solidFill>
                <a:schemeClr val="tx1"/>
              </a:solidFill>
            </a:endParaRPr>
          </a:p>
          <a:p>
            <a:r>
              <a:rPr lang="fr-FR" sz="1200" dirty="0" smtClean="0">
                <a:solidFill>
                  <a:schemeClr val="tx1"/>
                </a:solidFill>
              </a:rPr>
              <a:t>	</a:t>
            </a:r>
          </a:p>
        </p:txBody>
      </p:sp>
      <p:graphicFrame>
        <p:nvGraphicFramePr>
          <p:cNvPr id="10" name="Graphique 9"/>
          <p:cNvGraphicFramePr>
            <a:graphicFrameLocks/>
          </p:cNvGraphicFramePr>
          <p:nvPr>
            <p:extLst/>
          </p:nvPr>
        </p:nvGraphicFramePr>
        <p:xfrm>
          <a:off x="404412" y="2864168"/>
          <a:ext cx="4282580" cy="13215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a:graphicFrameLocks/>
          </p:cNvGraphicFramePr>
          <p:nvPr>
            <p:extLst/>
          </p:nvPr>
        </p:nvGraphicFramePr>
        <p:xfrm>
          <a:off x="441296" y="4241686"/>
          <a:ext cx="4264915" cy="167295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670717" y="1389147"/>
            <a:ext cx="4266307" cy="1477328"/>
          </a:xfrm>
          <a:prstGeom prst="rect">
            <a:avLst/>
          </a:prstGeom>
        </p:spPr>
        <p:txBody>
          <a:bodyPr wrap="square">
            <a:spAutoFit/>
          </a:bodyPr>
          <a:lstStyle/>
          <a:p>
            <a:r>
              <a:rPr lang="fr-FR" sz="1200" b="1" dirty="0" smtClean="0"/>
              <a:t>261 km2 : </a:t>
            </a:r>
            <a:r>
              <a:rPr lang="fr-FR" sz="1200" dirty="0" smtClean="0"/>
              <a:t>superficie moyenne des SSIAD PA :</a:t>
            </a:r>
          </a:p>
          <a:p>
            <a:pPr marL="628650" lvl="1" indent="-171450">
              <a:buFont typeface="Wingdings" panose="05000000000000000000" pitchFamily="2" charset="2"/>
              <a:buChar char="Ø"/>
            </a:pPr>
            <a:r>
              <a:rPr lang="fr-FR" sz="1200" b="1" dirty="0" smtClean="0"/>
              <a:t>263 km2 :  </a:t>
            </a:r>
            <a:r>
              <a:rPr lang="fr-FR" sz="1200" dirty="0" smtClean="0"/>
              <a:t>superficie </a:t>
            </a:r>
            <a:r>
              <a:rPr lang="fr-FR" sz="1200" dirty="0"/>
              <a:t>moyenne des petits SSIAD</a:t>
            </a:r>
          </a:p>
          <a:p>
            <a:pPr marL="628650" lvl="1" indent="-171450">
              <a:buFont typeface="Wingdings" panose="05000000000000000000" pitchFamily="2" charset="2"/>
              <a:buChar char="Ø"/>
            </a:pPr>
            <a:r>
              <a:rPr lang="fr-FR" sz="1200" b="1" dirty="0" smtClean="0"/>
              <a:t>181 </a:t>
            </a:r>
            <a:r>
              <a:rPr lang="fr-FR" sz="1200" b="1" dirty="0"/>
              <a:t>km2 </a:t>
            </a:r>
            <a:r>
              <a:rPr lang="fr-FR" sz="1200" b="1" dirty="0" smtClean="0"/>
              <a:t>: </a:t>
            </a:r>
            <a:r>
              <a:rPr lang="fr-FR" sz="1200" dirty="0"/>
              <a:t>superficie moyenne des SSIAD de taille moyenne</a:t>
            </a:r>
          </a:p>
          <a:p>
            <a:pPr marL="628650" lvl="1" indent="-171450">
              <a:buFont typeface="Wingdings" panose="05000000000000000000" pitchFamily="2" charset="2"/>
              <a:buChar char="Ø"/>
            </a:pPr>
            <a:r>
              <a:rPr lang="fr-FR" sz="1200" b="1" dirty="0" smtClean="0"/>
              <a:t>393,6 </a:t>
            </a:r>
            <a:r>
              <a:rPr lang="fr-FR" sz="1200" b="1" dirty="0"/>
              <a:t>km2 </a:t>
            </a:r>
            <a:r>
              <a:rPr lang="fr-FR" sz="1200" b="1" dirty="0" smtClean="0"/>
              <a:t>:  </a:t>
            </a:r>
            <a:r>
              <a:rPr lang="fr-FR" sz="1200" dirty="0"/>
              <a:t>superficie moyenne des grands SSIAD</a:t>
            </a:r>
          </a:p>
          <a:p>
            <a:endParaRPr lang="fr-FR" dirty="0"/>
          </a:p>
        </p:txBody>
      </p:sp>
      <p:graphicFrame>
        <p:nvGraphicFramePr>
          <p:cNvPr id="15" name="Graphique 14"/>
          <p:cNvGraphicFramePr>
            <a:graphicFrameLocks/>
          </p:cNvGraphicFramePr>
          <p:nvPr>
            <p:extLst/>
          </p:nvPr>
        </p:nvGraphicFramePr>
        <p:xfrm>
          <a:off x="4670717" y="2761637"/>
          <a:ext cx="4547385" cy="14409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phique 16"/>
          <p:cNvGraphicFramePr>
            <a:graphicFrameLocks/>
          </p:cNvGraphicFramePr>
          <p:nvPr>
            <p:extLst/>
          </p:nvPr>
        </p:nvGraphicFramePr>
        <p:xfrm>
          <a:off x="4474153" y="4095468"/>
          <a:ext cx="4261575" cy="1982390"/>
        </p:xfrm>
        <a:graphic>
          <a:graphicData uri="http://schemas.openxmlformats.org/drawingml/2006/chart">
            <c:chart xmlns:c="http://schemas.openxmlformats.org/drawingml/2006/chart" xmlns:r="http://schemas.openxmlformats.org/officeDocument/2006/relationships" r:id="rId5"/>
          </a:graphicData>
        </a:graphic>
      </p:graphicFrame>
      <p:sp>
        <p:nvSpPr>
          <p:cNvPr id="4" name="Espace réservé du numéro de diapositive 3"/>
          <p:cNvSpPr>
            <a:spLocks noGrp="1"/>
          </p:cNvSpPr>
          <p:nvPr>
            <p:ph type="sldNum" sz="quarter" idx="12"/>
          </p:nvPr>
        </p:nvSpPr>
        <p:spPr/>
        <p:txBody>
          <a:bodyPr/>
          <a:lstStyle/>
          <a:p>
            <a:fld id="{7E3B350E-657F-41D5-BCB6-877D8C3AF71C}" type="slidenum">
              <a:rPr lang="fr-FR" smtClean="0"/>
              <a:t>26</a:t>
            </a:fld>
            <a:endParaRPr lang="fr-FR" dirty="0"/>
          </a:p>
        </p:txBody>
      </p:sp>
    </p:spTree>
    <p:extLst>
      <p:ext uri="{BB962C8B-B14F-4D97-AF65-F5344CB8AC3E}">
        <p14:creationId xmlns:p14="http://schemas.microsoft.com/office/powerpoint/2010/main" val="391455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1999" y="612000"/>
            <a:ext cx="8532613" cy="627864"/>
          </a:xfrm>
        </p:spPr>
        <p:txBody>
          <a:bodyPr/>
          <a:lstStyle/>
          <a:p>
            <a:r>
              <a:rPr lang="fr-FR" sz="2400" dirty="0" smtClean="0"/>
              <a:t>La Cartographie </a:t>
            </a:r>
            <a:r>
              <a:rPr lang="fr-FR" sz="2400" dirty="0"/>
              <a:t>régionale du taux de couverture PH par territoire de SSIAD </a:t>
            </a:r>
            <a:endParaRPr lang="fr-FR" sz="2400" b="1" dirty="0"/>
          </a:p>
        </p:txBody>
      </p:sp>
      <p:sp>
        <p:nvSpPr>
          <p:cNvPr id="8" name="Rectangle 7"/>
          <p:cNvSpPr/>
          <p:nvPr/>
        </p:nvSpPr>
        <p:spPr>
          <a:xfrm>
            <a:off x="404412" y="1436038"/>
            <a:ext cx="4068564" cy="129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fr-FR" sz="1200" b="1" dirty="0" smtClean="0">
                <a:solidFill>
                  <a:schemeClr val="tx1"/>
                </a:solidFill>
              </a:rPr>
              <a:t>0,49 : </a:t>
            </a:r>
            <a:r>
              <a:rPr lang="fr-FR" sz="1200" dirty="0" smtClean="0">
                <a:solidFill>
                  <a:schemeClr val="tx1"/>
                </a:solidFill>
              </a:rPr>
              <a:t>taux de couverture moyen des SSIAD  PH : </a:t>
            </a:r>
          </a:p>
          <a:p>
            <a:pPr marL="742950" lvl="1" indent="-285750">
              <a:buFont typeface="Wingdings" panose="05000000000000000000" pitchFamily="2" charset="2"/>
              <a:buChar char="Ø"/>
            </a:pPr>
            <a:r>
              <a:rPr lang="fr-FR" sz="1200" b="1" dirty="0" smtClean="0">
                <a:solidFill>
                  <a:schemeClr val="tx1"/>
                </a:solidFill>
              </a:rPr>
              <a:t>0,54</a:t>
            </a:r>
            <a:r>
              <a:rPr lang="fr-FR" sz="1200" dirty="0" smtClean="0">
                <a:solidFill>
                  <a:schemeClr val="tx1"/>
                </a:solidFill>
              </a:rPr>
              <a:t> : taux de couverture des petits SSIAD</a:t>
            </a:r>
          </a:p>
          <a:p>
            <a:pPr marL="742950" lvl="1" indent="-285750">
              <a:buFont typeface="Wingdings" panose="05000000000000000000" pitchFamily="2" charset="2"/>
              <a:buChar char="Ø"/>
            </a:pPr>
            <a:r>
              <a:rPr lang="fr-FR" sz="1200" b="1" dirty="0" smtClean="0">
                <a:solidFill>
                  <a:schemeClr val="tx1"/>
                </a:solidFill>
              </a:rPr>
              <a:t>0,43 </a:t>
            </a:r>
            <a:r>
              <a:rPr lang="fr-FR" sz="1200" dirty="0" smtClean="0">
                <a:solidFill>
                  <a:schemeClr val="tx1"/>
                </a:solidFill>
              </a:rPr>
              <a:t>: taux de couverture </a:t>
            </a:r>
            <a:r>
              <a:rPr lang="fr-FR" sz="1200" dirty="0">
                <a:solidFill>
                  <a:schemeClr val="tx1"/>
                </a:solidFill>
              </a:rPr>
              <a:t>des </a:t>
            </a:r>
            <a:r>
              <a:rPr lang="fr-FR" sz="1200" dirty="0" smtClean="0">
                <a:solidFill>
                  <a:schemeClr val="tx1"/>
                </a:solidFill>
              </a:rPr>
              <a:t>SSIAD de taille moyenne</a:t>
            </a:r>
          </a:p>
          <a:p>
            <a:pPr marL="742950" lvl="1" indent="-285750">
              <a:buFont typeface="Wingdings" panose="05000000000000000000" pitchFamily="2" charset="2"/>
              <a:buChar char="Ø"/>
            </a:pPr>
            <a:r>
              <a:rPr lang="fr-FR" sz="1200" b="1" dirty="0" smtClean="0">
                <a:solidFill>
                  <a:schemeClr val="tx1"/>
                </a:solidFill>
              </a:rPr>
              <a:t>0,25 : </a:t>
            </a:r>
            <a:r>
              <a:rPr lang="fr-FR" sz="1200" dirty="0" smtClean="0">
                <a:solidFill>
                  <a:schemeClr val="tx1"/>
                </a:solidFill>
              </a:rPr>
              <a:t>taux </a:t>
            </a:r>
            <a:r>
              <a:rPr lang="fr-FR" sz="1200" dirty="0">
                <a:solidFill>
                  <a:schemeClr val="tx1"/>
                </a:solidFill>
              </a:rPr>
              <a:t>de couverture </a:t>
            </a:r>
            <a:r>
              <a:rPr lang="fr-FR" sz="1200" dirty="0" smtClean="0">
                <a:solidFill>
                  <a:schemeClr val="tx1"/>
                </a:solidFill>
              </a:rPr>
              <a:t>des grands SSIAD</a:t>
            </a:r>
          </a:p>
          <a:p>
            <a:pPr marL="742950" lvl="1" indent="-285750">
              <a:buFont typeface="Wingdings" panose="05000000000000000000" pitchFamily="2" charset="2"/>
              <a:buChar char="Ø"/>
            </a:pPr>
            <a:endParaRPr lang="fr-FR" sz="1200" dirty="0">
              <a:solidFill>
                <a:schemeClr val="tx1"/>
              </a:solidFill>
            </a:endParaRPr>
          </a:p>
          <a:p>
            <a:pPr marL="742950" lvl="1" indent="-285750">
              <a:buFont typeface="Wingdings" panose="05000000000000000000" pitchFamily="2" charset="2"/>
              <a:buChar char="Ø"/>
            </a:pPr>
            <a:endParaRPr lang="fr-FR" sz="1200" dirty="0" smtClean="0">
              <a:solidFill>
                <a:schemeClr val="tx1"/>
              </a:solidFill>
            </a:endParaRPr>
          </a:p>
          <a:p>
            <a:pPr marL="742950" lvl="1" indent="-285750">
              <a:buFont typeface="Wingdings" panose="05000000000000000000" pitchFamily="2" charset="2"/>
              <a:buChar char="Ø"/>
            </a:pPr>
            <a:endParaRPr lang="fr-FR" sz="1200" dirty="0" smtClean="0">
              <a:solidFill>
                <a:schemeClr val="tx1"/>
              </a:solidFill>
            </a:endParaRPr>
          </a:p>
          <a:p>
            <a:endParaRPr lang="fr-FR" sz="1200" dirty="0">
              <a:solidFill>
                <a:schemeClr val="tx1"/>
              </a:solidFill>
            </a:endParaRPr>
          </a:p>
          <a:p>
            <a:r>
              <a:rPr lang="fr-FR" sz="1200" dirty="0" smtClean="0">
                <a:solidFill>
                  <a:schemeClr val="tx1"/>
                </a:solidFill>
              </a:rPr>
              <a:t>	</a:t>
            </a:r>
          </a:p>
        </p:txBody>
      </p:sp>
      <p:sp>
        <p:nvSpPr>
          <p:cNvPr id="9" name="Rectangle 8"/>
          <p:cNvSpPr/>
          <p:nvPr/>
        </p:nvSpPr>
        <p:spPr>
          <a:xfrm>
            <a:off x="4670717" y="1436038"/>
            <a:ext cx="4266307" cy="1292662"/>
          </a:xfrm>
          <a:prstGeom prst="rect">
            <a:avLst/>
          </a:prstGeom>
        </p:spPr>
        <p:txBody>
          <a:bodyPr wrap="square">
            <a:spAutoFit/>
          </a:bodyPr>
          <a:lstStyle/>
          <a:p>
            <a:r>
              <a:rPr lang="fr-FR" sz="1200" b="1" dirty="0" smtClean="0"/>
              <a:t>418 km2 : </a:t>
            </a:r>
            <a:r>
              <a:rPr lang="fr-FR" sz="1200" dirty="0" smtClean="0"/>
              <a:t>superficie moyenne des SSIAD PH :</a:t>
            </a:r>
          </a:p>
          <a:p>
            <a:pPr marL="628650" lvl="1" indent="-171450">
              <a:buFont typeface="Wingdings" panose="05000000000000000000" pitchFamily="2" charset="2"/>
              <a:buChar char="Ø"/>
            </a:pPr>
            <a:r>
              <a:rPr lang="fr-FR" sz="1200" b="1" dirty="0" smtClean="0"/>
              <a:t>342 km2 :  </a:t>
            </a:r>
            <a:r>
              <a:rPr lang="fr-FR" sz="1200" dirty="0" smtClean="0"/>
              <a:t>superficie </a:t>
            </a:r>
            <a:r>
              <a:rPr lang="fr-FR" sz="1200" dirty="0"/>
              <a:t>moyenne des petits SSIAD</a:t>
            </a:r>
          </a:p>
          <a:p>
            <a:pPr marL="628650" lvl="1" indent="-171450">
              <a:buFont typeface="Wingdings" panose="05000000000000000000" pitchFamily="2" charset="2"/>
              <a:buChar char="Ø"/>
            </a:pPr>
            <a:r>
              <a:rPr lang="fr-FR" sz="1200" b="1" dirty="0" smtClean="0"/>
              <a:t>629 </a:t>
            </a:r>
            <a:r>
              <a:rPr lang="fr-FR" sz="1200" b="1" dirty="0"/>
              <a:t>km2 </a:t>
            </a:r>
            <a:r>
              <a:rPr lang="fr-FR" sz="1200" b="1" dirty="0" smtClean="0"/>
              <a:t>: </a:t>
            </a:r>
            <a:r>
              <a:rPr lang="fr-FR" sz="1200" dirty="0"/>
              <a:t>superficie moyenne des SSIAD de taille moyenne</a:t>
            </a:r>
          </a:p>
          <a:p>
            <a:pPr marL="628650" lvl="1" indent="-171450">
              <a:buFont typeface="Wingdings" panose="05000000000000000000" pitchFamily="2" charset="2"/>
              <a:buChar char="Ø"/>
            </a:pPr>
            <a:r>
              <a:rPr lang="fr-FR" sz="1200" b="1" dirty="0" smtClean="0"/>
              <a:t>424 km2 :  </a:t>
            </a:r>
            <a:r>
              <a:rPr lang="fr-FR" sz="1200" dirty="0"/>
              <a:t>superficie moyenne des grands SSIAD</a:t>
            </a:r>
          </a:p>
          <a:p>
            <a:endParaRPr lang="fr-FR" dirty="0"/>
          </a:p>
        </p:txBody>
      </p:sp>
      <p:sp>
        <p:nvSpPr>
          <p:cNvPr id="10" name="Rectangle 9"/>
          <p:cNvSpPr/>
          <p:nvPr/>
        </p:nvSpPr>
        <p:spPr>
          <a:xfrm>
            <a:off x="408077" y="5769621"/>
            <a:ext cx="8280001" cy="575670"/>
          </a:xfrm>
          <a:prstGeom prst="rect">
            <a:avLst/>
          </a:prstGeom>
        </p:spPr>
        <p:txBody>
          <a:bodyPr wrap="square">
            <a:spAutoFit/>
          </a:bodyPr>
          <a:lstStyle/>
          <a:p>
            <a:pPr algn="just">
              <a:lnSpc>
                <a:spcPct val="107000"/>
              </a:lnSpc>
              <a:spcAft>
                <a:spcPts val="800"/>
              </a:spcAft>
            </a:pPr>
            <a:r>
              <a:rPr lang="fr-FR" sz="1200" dirty="0" smtClean="0">
                <a:latin typeface="+mj-lt"/>
                <a:ea typeface="Century Gothic" panose="020B0502020202020204" pitchFamily="34" charset="0"/>
                <a:cs typeface="Times New Roman" panose="02020603050405020304" pitchFamily="18" charset="0"/>
              </a:rPr>
              <a:t>▪ Au moment de la réalisation de l’enquête, 365 communes </a:t>
            </a:r>
            <a:r>
              <a:rPr lang="fr-FR" sz="1200" dirty="0">
                <a:latin typeface="+mj-lt"/>
                <a:ea typeface="Century Gothic" panose="020B0502020202020204" pitchFamily="34" charset="0"/>
                <a:cs typeface="Times New Roman" panose="02020603050405020304" pitchFamily="18" charset="0"/>
              </a:rPr>
              <a:t>ne sont pas couvertes par un SSIAD au titre des places </a:t>
            </a:r>
            <a:r>
              <a:rPr lang="fr-FR" sz="1200" dirty="0" smtClean="0">
                <a:latin typeface="+mj-lt"/>
                <a:ea typeface="Century Gothic" panose="020B0502020202020204" pitchFamily="34" charset="0"/>
                <a:cs typeface="Times New Roman" panose="02020603050405020304" pitchFamily="18" charset="0"/>
              </a:rPr>
              <a:t>PH.</a:t>
            </a:r>
          </a:p>
          <a:p>
            <a:pPr algn="just">
              <a:lnSpc>
                <a:spcPct val="107000"/>
              </a:lnSpc>
              <a:spcAft>
                <a:spcPts val="800"/>
              </a:spcAft>
            </a:pPr>
            <a:r>
              <a:rPr lang="fr-FR" sz="1200" dirty="0" smtClean="0">
                <a:latin typeface="+mj-lt"/>
                <a:ea typeface="Century Gothic" panose="020B0502020202020204" pitchFamily="34" charset="0"/>
                <a:cs typeface="Times New Roman" panose="02020603050405020304" pitchFamily="18" charset="0"/>
              </a:rPr>
              <a:t>▪ Les </a:t>
            </a:r>
            <a:r>
              <a:rPr lang="fr-FR" sz="1200" dirty="0">
                <a:latin typeface="+mj-lt"/>
                <a:ea typeface="Century Gothic" panose="020B0502020202020204" pitchFamily="34" charset="0"/>
                <a:cs typeface="Times New Roman" panose="02020603050405020304" pitchFamily="18" charset="0"/>
              </a:rPr>
              <a:t>territoires de SSIAD ont été revus courant 2019 pour couvrir </a:t>
            </a:r>
            <a:r>
              <a:rPr lang="fr-FR" sz="1200" dirty="0" smtClean="0">
                <a:latin typeface="+mj-lt"/>
                <a:ea typeface="Century Gothic" panose="020B0502020202020204" pitchFamily="34" charset="0"/>
                <a:cs typeface="Times New Roman" panose="02020603050405020304" pitchFamily="18" charset="0"/>
              </a:rPr>
              <a:t>les </a:t>
            </a:r>
            <a:r>
              <a:rPr lang="fr-FR" sz="1200" dirty="0">
                <a:latin typeface="+mj-lt"/>
                <a:ea typeface="Century Gothic" panose="020B0502020202020204" pitchFamily="34" charset="0"/>
                <a:cs typeface="Times New Roman" panose="02020603050405020304" pitchFamily="18" charset="0"/>
              </a:rPr>
              <a:t>zones blanches</a:t>
            </a:r>
            <a:r>
              <a:rPr lang="fr-FR" sz="1200" dirty="0" smtClean="0">
                <a:latin typeface="+mj-lt"/>
                <a:ea typeface="Century Gothic" panose="020B0502020202020204" pitchFamily="34" charset="0"/>
                <a:cs typeface="Times New Roman" panose="02020603050405020304" pitchFamily="18" charset="0"/>
              </a:rPr>
              <a:t>.</a:t>
            </a:r>
            <a:endParaRPr lang="fr-FR" sz="1200" dirty="0">
              <a:latin typeface="+mj-lt"/>
              <a:ea typeface="Century Gothic" panose="020B0502020202020204" pitchFamily="34" charset="0"/>
              <a:cs typeface="Times New Roman" panose="02020603050405020304" pitchFamily="18" charset="0"/>
            </a:endParaRPr>
          </a:p>
        </p:txBody>
      </p:sp>
      <p:graphicFrame>
        <p:nvGraphicFramePr>
          <p:cNvPr id="11" name="Graphique 10"/>
          <p:cNvGraphicFramePr>
            <a:graphicFrameLocks/>
          </p:cNvGraphicFramePr>
          <p:nvPr>
            <p:extLst/>
          </p:nvPr>
        </p:nvGraphicFramePr>
        <p:xfrm>
          <a:off x="355601" y="2661941"/>
          <a:ext cx="4144962" cy="1350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phique 11"/>
          <p:cNvGraphicFramePr>
            <a:graphicFrameLocks/>
          </p:cNvGraphicFramePr>
          <p:nvPr>
            <p:extLst/>
          </p:nvPr>
        </p:nvGraphicFramePr>
        <p:xfrm>
          <a:off x="431999" y="4058941"/>
          <a:ext cx="4117002" cy="1724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phique 12"/>
          <p:cNvGraphicFramePr>
            <a:graphicFrameLocks/>
          </p:cNvGraphicFramePr>
          <p:nvPr>
            <p:extLst/>
          </p:nvPr>
        </p:nvGraphicFramePr>
        <p:xfrm>
          <a:off x="4702225" y="2808145"/>
          <a:ext cx="4723129" cy="1509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a:graphicFrameLocks/>
          </p:cNvGraphicFramePr>
          <p:nvPr>
            <p:extLst/>
          </p:nvPr>
        </p:nvGraphicFramePr>
        <p:xfrm>
          <a:off x="4572923" y="4328367"/>
          <a:ext cx="4115155" cy="1557886"/>
        </p:xfrm>
        <a:graphic>
          <a:graphicData uri="http://schemas.openxmlformats.org/drawingml/2006/chart">
            <c:chart xmlns:c="http://schemas.openxmlformats.org/drawingml/2006/chart" xmlns:r="http://schemas.openxmlformats.org/officeDocument/2006/relationships" r:id="rId5"/>
          </a:graphicData>
        </a:graphic>
      </p:graphicFrame>
      <p:sp>
        <p:nvSpPr>
          <p:cNvPr id="4" name="Espace réservé du numéro de diapositive 3"/>
          <p:cNvSpPr>
            <a:spLocks noGrp="1"/>
          </p:cNvSpPr>
          <p:nvPr>
            <p:ph type="sldNum" sz="quarter" idx="12"/>
          </p:nvPr>
        </p:nvSpPr>
        <p:spPr/>
        <p:txBody>
          <a:bodyPr/>
          <a:lstStyle/>
          <a:p>
            <a:fld id="{7E3B350E-657F-41D5-BCB6-877D8C3AF71C}" type="slidenum">
              <a:rPr lang="fr-FR" smtClean="0"/>
              <a:t>27</a:t>
            </a:fld>
            <a:endParaRPr lang="fr-FR" dirty="0"/>
          </a:p>
        </p:txBody>
      </p:sp>
    </p:spTree>
    <p:extLst>
      <p:ext uri="{BB962C8B-B14F-4D97-AF65-F5344CB8AC3E}">
        <p14:creationId xmlns:p14="http://schemas.microsoft.com/office/powerpoint/2010/main" val="3933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Les critères d’admission EN SSIAD</a:t>
            </a:r>
            <a:endParaRPr lang="fr-FR" sz="2400" b="1" dirty="0"/>
          </a:p>
        </p:txBody>
      </p:sp>
      <p:sp>
        <p:nvSpPr>
          <p:cNvPr id="5" name="Rectangle 4"/>
          <p:cNvSpPr/>
          <p:nvPr/>
        </p:nvSpPr>
        <p:spPr>
          <a:xfrm>
            <a:off x="419735" y="1499452"/>
            <a:ext cx="8292266" cy="3760453"/>
          </a:xfrm>
          <a:prstGeom prst="rect">
            <a:avLst/>
          </a:prstGeom>
        </p:spPr>
        <p:txBody>
          <a:bodyPr wrap="square">
            <a:spAutoFit/>
          </a:bodyPr>
          <a:lstStyle/>
          <a:p>
            <a:pPr algn="just">
              <a:lnSpc>
                <a:spcPct val="107000"/>
              </a:lnSpc>
              <a:spcAft>
                <a:spcPts val="600"/>
              </a:spcAft>
            </a:pPr>
            <a:r>
              <a:rPr lang="fr-FR" sz="1200" dirty="0" smtClean="0">
                <a:latin typeface="Arial" panose="020B0604020202020204" pitchFamily="34" charset="0"/>
                <a:ea typeface="Century Gothic" panose="020B0502020202020204" pitchFamily="34" charset="0"/>
                <a:cs typeface="Arial" panose="020B0604020202020204" pitchFamily="34" charset="0"/>
              </a:rPr>
              <a:t>L’indice </a:t>
            </a:r>
            <a:r>
              <a:rPr lang="fr-FR" sz="1200" dirty="0">
                <a:latin typeface="Arial" panose="020B0604020202020204" pitchFamily="34" charset="0"/>
                <a:ea typeface="Century Gothic" panose="020B0502020202020204" pitchFamily="34" charset="0"/>
                <a:cs typeface="Arial" panose="020B0604020202020204" pitchFamily="34" charset="0"/>
              </a:rPr>
              <a:t>pondéré du niveau de priorité des critères d’admission fait ressortir une grande variabilité dans les choix opérés par les services</a:t>
            </a:r>
            <a:r>
              <a:rPr lang="fr-FR" sz="1200" dirty="0" smtClean="0">
                <a:latin typeface="Arial" panose="020B0604020202020204" pitchFamily="34" charset="0"/>
                <a:ea typeface="Century Gothic" panose="020B0502020202020204" pitchFamily="34" charset="0"/>
                <a:cs typeface="Arial" panose="020B0604020202020204" pitchFamily="34" charset="0"/>
              </a:rPr>
              <a:t>. :</a:t>
            </a:r>
          </a:p>
          <a:p>
            <a:pPr marL="285750" indent="-285750" algn="just">
              <a:lnSpc>
                <a:spcPct val="107000"/>
              </a:lnSpc>
              <a:spcAft>
                <a:spcPts val="600"/>
              </a:spcAft>
              <a:buFont typeface="Arial" panose="020B0604020202020204" pitchFamily="34" charset="0"/>
              <a:buChar char="•"/>
            </a:pPr>
            <a:r>
              <a:rPr lang="fr-FR" sz="1200" b="1" dirty="0" smtClean="0">
                <a:latin typeface="Arial" panose="020B0604020202020204" pitchFamily="34" charset="0"/>
                <a:ea typeface="Century Gothic" panose="020B0502020202020204" pitchFamily="34" charset="0"/>
                <a:cs typeface="Arial" panose="020B0604020202020204" pitchFamily="34" charset="0"/>
              </a:rPr>
              <a:t>Critère 1 : </a:t>
            </a:r>
            <a:r>
              <a:rPr lang="fr-FR" sz="1200" dirty="0" smtClean="0">
                <a:latin typeface="Arial" panose="020B0604020202020204" pitchFamily="34" charset="0"/>
                <a:ea typeface="Century Gothic" panose="020B0502020202020204" pitchFamily="34" charset="0"/>
                <a:cs typeface="Arial" panose="020B0604020202020204" pitchFamily="34" charset="0"/>
              </a:rPr>
              <a:t>Les </a:t>
            </a:r>
            <a:r>
              <a:rPr lang="fr-FR" sz="1200" b="1" dirty="0">
                <a:latin typeface="Arial" panose="020B0604020202020204" pitchFamily="34" charset="0"/>
                <a:ea typeface="Century Gothic" panose="020B0502020202020204" pitchFamily="34" charset="0"/>
                <a:cs typeface="Arial" panose="020B0604020202020204" pitchFamily="34" charset="0"/>
              </a:rPr>
              <a:t>urgences médico-sociales </a:t>
            </a:r>
            <a:r>
              <a:rPr lang="fr-FR" sz="1200" dirty="0">
                <a:latin typeface="Arial" panose="020B0604020202020204" pitchFamily="34" charset="0"/>
                <a:ea typeface="Century Gothic" panose="020B0502020202020204" pitchFamily="34" charset="0"/>
                <a:cs typeface="Arial" panose="020B0604020202020204" pitchFamily="34" charset="0"/>
              </a:rPr>
              <a:t>sont le plus souvent mises en avant par les </a:t>
            </a:r>
            <a:r>
              <a:rPr lang="fr-FR" sz="1200" dirty="0" smtClean="0">
                <a:latin typeface="Arial" panose="020B0604020202020204" pitchFamily="34" charset="0"/>
                <a:ea typeface="Century Gothic" panose="020B0502020202020204" pitchFamily="34" charset="0"/>
                <a:cs typeface="Arial" panose="020B0604020202020204" pitchFamily="34" charset="0"/>
              </a:rPr>
              <a:t>SSIAD</a:t>
            </a:r>
          </a:p>
          <a:p>
            <a:pPr marL="285750" indent="-285750" algn="just">
              <a:lnSpc>
                <a:spcPct val="107000"/>
              </a:lnSpc>
              <a:spcAft>
                <a:spcPts val="600"/>
              </a:spcAft>
              <a:buFont typeface="Arial" panose="020B0604020202020204" pitchFamily="34" charset="0"/>
              <a:buChar char="•"/>
            </a:pPr>
            <a:r>
              <a:rPr lang="fr-FR" sz="1200" b="1" dirty="0" smtClean="0">
                <a:latin typeface="Arial" panose="020B0604020202020204" pitchFamily="34" charset="0"/>
                <a:ea typeface="Century Gothic" panose="020B0502020202020204" pitchFamily="34" charset="0"/>
                <a:cs typeface="Arial" panose="020B0604020202020204" pitchFamily="34" charset="0"/>
              </a:rPr>
              <a:t>Autres critères majeurs :</a:t>
            </a:r>
          </a:p>
          <a:p>
            <a:pPr marL="742950" lvl="1" indent="-285750" algn="just">
              <a:lnSpc>
                <a:spcPct val="107000"/>
              </a:lnSpc>
              <a:spcAft>
                <a:spcPts val="600"/>
              </a:spcAft>
              <a:buFont typeface="Courier New" panose="02070309020205020404" pitchFamily="49" charset="0"/>
              <a:buChar char="o"/>
            </a:pPr>
            <a:r>
              <a:rPr lang="fr-FR" sz="1200" b="1" dirty="0" smtClean="0">
                <a:latin typeface="Arial" panose="020B0604020202020204" pitchFamily="34" charset="0"/>
                <a:ea typeface="Century Gothic" panose="020B0502020202020204" pitchFamily="34" charset="0"/>
                <a:cs typeface="Arial" panose="020B0604020202020204" pitchFamily="34" charset="0"/>
              </a:rPr>
              <a:t>le </a:t>
            </a:r>
            <a:r>
              <a:rPr lang="fr-FR" sz="1200" b="1" dirty="0">
                <a:latin typeface="Arial" panose="020B0604020202020204" pitchFamily="34" charset="0"/>
                <a:ea typeface="Century Gothic" panose="020B0502020202020204" pitchFamily="34" charset="0"/>
                <a:cs typeface="Arial" panose="020B0604020202020204" pitchFamily="34" charset="0"/>
              </a:rPr>
              <a:t>niveau de perte </a:t>
            </a:r>
            <a:r>
              <a:rPr lang="fr-FR" sz="1200" b="1" dirty="0" smtClean="0">
                <a:latin typeface="Arial" panose="020B0604020202020204" pitchFamily="34" charset="0"/>
                <a:ea typeface="Century Gothic" panose="020B0502020202020204" pitchFamily="34" charset="0"/>
                <a:cs typeface="Arial" panose="020B0604020202020204" pitchFamily="34" charset="0"/>
              </a:rPr>
              <a:t>d’autonomie</a:t>
            </a:r>
          </a:p>
          <a:p>
            <a:pPr marL="742950" lvl="1" indent="-285750" algn="just">
              <a:lnSpc>
                <a:spcPct val="107000"/>
              </a:lnSpc>
              <a:spcAft>
                <a:spcPts val="600"/>
              </a:spcAft>
              <a:buFont typeface="Courier New" panose="02070309020205020404" pitchFamily="49" charset="0"/>
              <a:buChar char="o"/>
            </a:pPr>
            <a:r>
              <a:rPr lang="fr-FR" sz="1200" b="1" dirty="0" smtClean="0">
                <a:latin typeface="Arial" panose="020B0604020202020204" pitchFamily="34" charset="0"/>
                <a:ea typeface="Century Gothic" panose="020B0502020202020204" pitchFamily="34" charset="0"/>
                <a:cs typeface="Arial" panose="020B0604020202020204" pitchFamily="34" charset="0"/>
              </a:rPr>
              <a:t>l’ancienneté </a:t>
            </a:r>
            <a:r>
              <a:rPr lang="fr-FR" sz="1200" b="1" dirty="0">
                <a:latin typeface="Arial" panose="020B0604020202020204" pitchFamily="34" charset="0"/>
                <a:ea typeface="Century Gothic" panose="020B0502020202020204" pitchFamily="34" charset="0"/>
                <a:cs typeface="Arial" panose="020B0604020202020204" pitchFamily="34" charset="0"/>
              </a:rPr>
              <a:t>d’inscription sur la liste </a:t>
            </a:r>
            <a:r>
              <a:rPr lang="fr-FR" sz="1200" b="1" dirty="0" smtClean="0">
                <a:latin typeface="Arial" panose="020B0604020202020204" pitchFamily="34" charset="0"/>
                <a:ea typeface="Century Gothic" panose="020B0502020202020204" pitchFamily="34" charset="0"/>
                <a:cs typeface="Arial" panose="020B0604020202020204" pitchFamily="34" charset="0"/>
              </a:rPr>
              <a:t>d’attente</a:t>
            </a:r>
          </a:p>
          <a:p>
            <a:pPr marL="742950" lvl="1" indent="-285750" algn="just">
              <a:lnSpc>
                <a:spcPct val="107000"/>
              </a:lnSpc>
              <a:spcAft>
                <a:spcPts val="600"/>
              </a:spcAft>
              <a:buFont typeface="Courier New" panose="02070309020205020404" pitchFamily="49" charset="0"/>
              <a:buChar char="o"/>
            </a:pPr>
            <a:r>
              <a:rPr lang="fr-FR" sz="1200" b="1" dirty="0" smtClean="0">
                <a:latin typeface="Arial" panose="020B0604020202020204" pitchFamily="34" charset="0"/>
                <a:ea typeface="Century Gothic" panose="020B0502020202020204" pitchFamily="34" charset="0"/>
                <a:cs typeface="Arial" panose="020B0604020202020204" pitchFamily="34" charset="0"/>
              </a:rPr>
              <a:t>les </a:t>
            </a:r>
            <a:r>
              <a:rPr lang="fr-FR" sz="1200" b="1" dirty="0">
                <a:latin typeface="Arial" panose="020B0604020202020204" pitchFamily="34" charset="0"/>
                <a:ea typeface="Century Gothic" panose="020B0502020202020204" pitchFamily="34" charset="0"/>
                <a:cs typeface="Arial" panose="020B0604020202020204" pitchFamily="34" charset="0"/>
              </a:rPr>
              <a:t>retours à domicile suite à une </a:t>
            </a:r>
            <a:r>
              <a:rPr lang="fr-FR" sz="1200" b="1" dirty="0" smtClean="0">
                <a:latin typeface="Arial" panose="020B0604020202020204" pitchFamily="34" charset="0"/>
                <a:ea typeface="Century Gothic" panose="020B0502020202020204" pitchFamily="34" charset="0"/>
                <a:cs typeface="Arial" panose="020B0604020202020204" pitchFamily="34" charset="0"/>
              </a:rPr>
              <a:t>hospitalisation</a:t>
            </a:r>
          </a:p>
          <a:p>
            <a:pPr marL="742950" lvl="1" indent="-285750" algn="just">
              <a:lnSpc>
                <a:spcPct val="107000"/>
              </a:lnSpc>
              <a:spcAft>
                <a:spcPts val="600"/>
              </a:spcAft>
              <a:buFont typeface="Courier New" panose="02070309020205020404" pitchFamily="49" charset="0"/>
              <a:buChar char="o"/>
            </a:pPr>
            <a:r>
              <a:rPr lang="fr-FR" sz="1200" b="1" dirty="0" smtClean="0">
                <a:latin typeface="Arial" panose="020B0604020202020204" pitchFamily="34" charset="0"/>
                <a:ea typeface="Century Gothic" panose="020B0502020202020204" pitchFamily="34" charset="0"/>
                <a:cs typeface="Arial" panose="020B0604020202020204" pitchFamily="34" charset="0"/>
              </a:rPr>
              <a:t>la </a:t>
            </a:r>
            <a:r>
              <a:rPr lang="fr-FR" sz="1200" b="1" dirty="0">
                <a:latin typeface="Arial" panose="020B0604020202020204" pitchFamily="34" charset="0"/>
                <a:ea typeface="Century Gothic" panose="020B0502020202020204" pitchFamily="34" charset="0"/>
                <a:cs typeface="Arial" panose="020B0604020202020204" pitchFamily="34" charset="0"/>
              </a:rPr>
              <a:t>charge en soin des </a:t>
            </a:r>
            <a:r>
              <a:rPr lang="fr-FR" sz="1200" b="1" dirty="0" smtClean="0">
                <a:latin typeface="Arial" panose="020B0604020202020204" pitchFamily="34" charset="0"/>
                <a:ea typeface="Century Gothic" panose="020B0502020202020204" pitchFamily="34" charset="0"/>
                <a:cs typeface="Arial" panose="020B0604020202020204" pitchFamily="34" charset="0"/>
              </a:rPr>
              <a:t>personnes</a:t>
            </a:r>
            <a:endParaRPr lang="fr-FR" sz="1200" dirty="0">
              <a:latin typeface="Arial" panose="020B0604020202020204" pitchFamily="34" charset="0"/>
              <a:ea typeface="Century Gothic" panose="020B0502020202020204" pitchFamily="34" charset="0"/>
              <a:cs typeface="Arial" panose="020B0604020202020204" pitchFamily="34" charset="0"/>
            </a:endParaRPr>
          </a:p>
          <a:p>
            <a:pPr lvl="1" algn="just">
              <a:lnSpc>
                <a:spcPct val="107000"/>
              </a:lnSpc>
              <a:spcAft>
                <a:spcPts val="600"/>
              </a:spcAft>
            </a:pPr>
            <a:endParaRPr lang="fr-FR" sz="1200" dirty="0">
              <a:latin typeface="Arial" panose="020B0604020202020204" pitchFamily="34" charset="0"/>
              <a:ea typeface="Century Gothic" panose="020B0502020202020204" pitchFamily="34" charset="0"/>
              <a:cs typeface="Arial" panose="020B0604020202020204" pitchFamily="34" charset="0"/>
            </a:endParaRPr>
          </a:p>
          <a:p>
            <a:pPr algn="just">
              <a:lnSpc>
                <a:spcPct val="107000"/>
              </a:lnSpc>
              <a:spcAft>
                <a:spcPts val="800"/>
              </a:spcAft>
            </a:pPr>
            <a:r>
              <a:rPr lang="fr-FR" sz="1200" b="1" dirty="0" smtClean="0">
                <a:latin typeface="Arial" panose="020B0604020202020204" pitchFamily="34" charset="0"/>
                <a:ea typeface="Century Gothic" panose="020B0502020202020204" pitchFamily="34" charset="0"/>
                <a:cs typeface="Arial" panose="020B0604020202020204" pitchFamily="34" charset="0"/>
              </a:rPr>
              <a:t>Les critères d’admission doivent être transparents, pour les usagers et les partenaires et mentionnés dans le projet de service. Il convient d’aller vers une cohérence dans l’utilisation de ces critères et une formalisation de ces derniers au travers d’une procédure interne. </a:t>
            </a:r>
          </a:p>
          <a:p>
            <a:pPr algn="just">
              <a:lnSpc>
                <a:spcPct val="107000"/>
              </a:lnSpc>
              <a:spcAft>
                <a:spcPts val="800"/>
              </a:spcAft>
            </a:pPr>
            <a:r>
              <a:rPr lang="fr-FR" sz="1200" dirty="0" smtClean="0">
                <a:latin typeface="Arial" panose="020B0604020202020204" pitchFamily="34" charset="0"/>
                <a:ea typeface="Century Gothic" panose="020B0502020202020204" pitchFamily="34" charset="0"/>
                <a:cs typeface="Arial" panose="020B0604020202020204" pitchFamily="34" charset="0"/>
              </a:rPr>
              <a:t>Cette formalisation des critères d’admission est pratiquée de manière différenciée par les services notamment par les départements. L’Ille et Vilaine présente le taux de formalisation le plus élevé (67%) et les Côtes d’Armor le plus faible (45%). </a:t>
            </a:r>
          </a:p>
        </p:txBody>
      </p:sp>
      <p:sp>
        <p:nvSpPr>
          <p:cNvPr id="4" name="Espace réservé du numéro de diapositive 3"/>
          <p:cNvSpPr>
            <a:spLocks noGrp="1"/>
          </p:cNvSpPr>
          <p:nvPr>
            <p:ph type="sldNum" sz="quarter" idx="12"/>
          </p:nvPr>
        </p:nvSpPr>
        <p:spPr/>
        <p:txBody>
          <a:bodyPr/>
          <a:lstStyle/>
          <a:p>
            <a:fld id="{7E3B350E-657F-41D5-BCB6-877D8C3AF71C}" type="slidenum">
              <a:rPr lang="fr-FR" smtClean="0"/>
              <a:t>28</a:t>
            </a:fld>
            <a:endParaRPr lang="fr-FR" dirty="0"/>
          </a:p>
        </p:txBody>
      </p:sp>
    </p:spTree>
    <p:extLst>
      <p:ext uri="{BB962C8B-B14F-4D97-AF65-F5344CB8AC3E}">
        <p14:creationId xmlns:p14="http://schemas.microsoft.com/office/powerpoint/2010/main" val="36976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1999" y="612000"/>
            <a:ext cx="8527849" cy="316690"/>
          </a:xfrm>
          <a:noFill/>
        </p:spPr>
        <p:txBody>
          <a:bodyPr/>
          <a:lstStyle/>
          <a:p>
            <a:r>
              <a:rPr lang="fr-FR" sz="2400" dirty="0" smtClean="0"/>
              <a:t>LES REFUS D’ADMISSION DES PATIENTS PA</a:t>
            </a:r>
            <a:endParaRPr lang="fr-FR" sz="24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solidFill>
                  <a:prstClr val="black">
                    <a:tint val="75000"/>
                  </a:prstClr>
                </a:solidFill>
              </a:rPr>
              <a:pPr/>
              <a:t>29</a:t>
            </a:fld>
            <a:endParaRPr lang="fr-FR" dirty="0">
              <a:solidFill>
                <a:prstClr val="black">
                  <a:tint val="75000"/>
                </a:prstClr>
              </a:solidFill>
            </a:endParaRPr>
          </a:p>
        </p:txBody>
      </p:sp>
      <p:graphicFrame>
        <p:nvGraphicFramePr>
          <p:cNvPr id="22" name="Graphique 21"/>
          <p:cNvGraphicFramePr>
            <a:graphicFrameLocks/>
          </p:cNvGraphicFramePr>
          <p:nvPr>
            <p:extLst/>
          </p:nvPr>
        </p:nvGraphicFramePr>
        <p:xfrm>
          <a:off x="412000" y="1259108"/>
          <a:ext cx="3969500" cy="3788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au 5"/>
          <p:cNvGraphicFramePr>
            <a:graphicFrameLocks noGrp="1"/>
          </p:cNvGraphicFramePr>
          <p:nvPr>
            <p:extLst/>
          </p:nvPr>
        </p:nvGraphicFramePr>
        <p:xfrm>
          <a:off x="4428371" y="5340188"/>
          <a:ext cx="3747893" cy="1247160"/>
        </p:xfrm>
        <a:graphic>
          <a:graphicData uri="http://schemas.openxmlformats.org/drawingml/2006/table">
            <a:tbl>
              <a:tblPr>
                <a:tableStyleId>{5C22544A-7EE6-4342-B048-85BDC9FD1C3A}</a:tableStyleId>
              </a:tblPr>
              <a:tblGrid>
                <a:gridCol w="1197913">
                  <a:extLst>
                    <a:ext uri="{9D8B030D-6E8A-4147-A177-3AD203B41FA5}">
                      <a16:colId xmlns:a16="http://schemas.microsoft.com/office/drawing/2014/main" val="20000"/>
                    </a:ext>
                  </a:extLst>
                </a:gridCol>
                <a:gridCol w="637495">
                  <a:extLst>
                    <a:ext uri="{9D8B030D-6E8A-4147-A177-3AD203B41FA5}">
                      <a16:colId xmlns:a16="http://schemas.microsoft.com/office/drawing/2014/main" val="20001"/>
                    </a:ext>
                  </a:extLst>
                </a:gridCol>
                <a:gridCol w="637495">
                  <a:extLst>
                    <a:ext uri="{9D8B030D-6E8A-4147-A177-3AD203B41FA5}">
                      <a16:colId xmlns:a16="http://schemas.microsoft.com/office/drawing/2014/main" val="20002"/>
                    </a:ext>
                  </a:extLst>
                </a:gridCol>
                <a:gridCol w="637495">
                  <a:extLst>
                    <a:ext uri="{9D8B030D-6E8A-4147-A177-3AD203B41FA5}">
                      <a16:colId xmlns:a16="http://schemas.microsoft.com/office/drawing/2014/main" val="20003"/>
                    </a:ext>
                  </a:extLst>
                </a:gridCol>
                <a:gridCol w="637495">
                  <a:extLst>
                    <a:ext uri="{9D8B030D-6E8A-4147-A177-3AD203B41FA5}">
                      <a16:colId xmlns:a16="http://schemas.microsoft.com/office/drawing/2014/main" val="20008"/>
                    </a:ext>
                  </a:extLst>
                </a:gridCol>
              </a:tblGrid>
              <a:tr h="570828">
                <a:tc>
                  <a:txBody>
                    <a:bodyPr/>
                    <a:lstStyle/>
                    <a:p>
                      <a:pPr algn="ctr" fontAlgn="b"/>
                      <a:endParaRPr lang="fr-FR" sz="800" b="1" i="0" u="none" strike="noStrike" dirty="0">
                        <a:solidFill>
                          <a:srgbClr val="000000"/>
                        </a:solidFill>
                        <a:effectLst/>
                        <a:latin typeface="Calibri" panose="020F0502020204030204" pitchFamily="34" charset="0"/>
                      </a:endParaRPr>
                    </a:p>
                  </a:txBody>
                  <a:tcPr marL="4130" marR="4130" marT="413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fr-FR" sz="800" b="1" u="none" strike="noStrike" dirty="0">
                          <a:effectLst/>
                        </a:rPr>
                        <a:t>Manque de place</a:t>
                      </a:r>
                      <a:endParaRPr lang="fr-FR" sz="800" b="1" i="0" u="none" strike="noStrike" dirty="0">
                        <a:solidFill>
                          <a:srgbClr val="000000"/>
                        </a:solidFill>
                        <a:effectLst/>
                        <a:latin typeface="Arial" panose="020B060402020202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fr-FR" sz="800" b="1" u="none" strike="noStrike" dirty="0">
                          <a:effectLst/>
                        </a:rPr>
                        <a:t>Niveau de soins insuffisant</a:t>
                      </a:r>
                      <a:endParaRPr lang="fr-FR" sz="800" b="1" i="0" u="none" strike="noStrike" dirty="0">
                        <a:solidFill>
                          <a:srgbClr val="000000"/>
                        </a:solidFill>
                        <a:effectLst/>
                        <a:latin typeface="Arial" panose="020B060402020202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fr-FR" sz="800" b="1" u="none" strike="noStrike" dirty="0">
                          <a:effectLst/>
                        </a:rPr>
                        <a:t>Coût de l’IDEL trop élevé</a:t>
                      </a:r>
                      <a:endParaRPr lang="fr-FR" sz="800" b="1" i="0" u="none" strike="noStrike" dirty="0">
                        <a:solidFill>
                          <a:srgbClr val="000000"/>
                        </a:solidFill>
                        <a:effectLst/>
                        <a:latin typeface="Arial" panose="020B060402020202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fr-FR" sz="800" b="1" u="none" strike="noStrike" dirty="0">
                          <a:effectLst/>
                        </a:rPr>
                        <a:t>Refus de l'usager/proches</a:t>
                      </a:r>
                      <a:endParaRPr lang="fr-FR" sz="800" b="1" i="0" u="none" strike="noStrike" dirty="0">
                        <a:solidFill>
                          <a:srgbClr val="000000"/>
                        </a:solidFill>
                        <a:effectLst/>
                        <a:latin typeface="Arial" panose="020B060402020202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69083">
                <a:tc>
                  <a:txBody>
                    <a:bodyPr/>
                    <a:lstStyle/>
                    <a:p>
                      <a:pPr algn="l" fontAlgn="b"/>
                      <a:r>
                        <a:rPr lang="fr-FR" sz="900" u="none" strike="noStrike" dirty="0">
                          <a:effectLst/>
                        </a:rPr>
                        <a:t>Finistère</a:t>
                      </a:r>
                      <a:endParaRPr lang="fr-FR" sz="900" b="0" i="0" u="none" strike="noStrike" dirty="0">
                        <a:solidFill>
                          <a:srgbClr val="000000"/>
                        </a:solidFill>
                        <a:effectLst/>
                        <a:latin typeface="Calibri" panose="020F0502020204030204" pitchFamily="34" charset="0"/>
                      </a:endParaRPr>
                    </a:p>
                  </a:txBody>
                  <a:tcPr marL="4130" marR="4130" marT="41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900" u="none" strike="noStrike" dirty="0">
                          <a:effectLst/>
                        </a:rPr>
                        <a:t>35%</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0%</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9%</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22%</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9083">
                <a:tc>
                  <a:txBody>
                    <a:bodyPr/>
                    <a:lstStyle/>
                    <a:p>
                      <a:pPr algn="l" fontAlgn="b"/>
                      <a:r>
                        <a:rPr lang="fr-FR" sz="900" u="none" strike="noStrike" dirty="0">
                          <a:effectLst/>
                        </a:rPr>
                        <a:t>Côtes d'Armor</a:t>
                      </a:r>
                      <a:endParaRPr lang="fr-FR" sz="900" b="0" i="0" u="none" strike="noStrike" dirty="0">
                        <a:solidFill>
                          <a:srgbClr val="000000"/>
                        </a:solidFill>
                        <a:effectLst/>
                        <a:latin typeface="Calibri" panose="020F0502020204030204" pitchFamily="34" charset="0"/>
                      </a:endParaRPr>
                    </a:p>
                  </a:txBody>
                  <a:tcPr marL="4130" marR="4130" marT="41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900" u="none" strike="noStrike" dirty="0">
                          <a:effectLst/>
                        </a:rPr>
                        <a:t>51%</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3%</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15%</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4%</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9083">
                <a:tc>
                  <a:txBody>
                    <a:bodyPr/>
                    <a:lstStyle/>
                    <a:p>
                      <a:pPr algn="l" fontAlgn="b"/>
                      <a:r>
                        <a:rPr lang="fr-FR" sz="900" u="none" strike="noStrike" dirty="0">
                          <a:effectLst/>
                        </a:rPr>
                        <a:t>Morbihan</a:t>
                      </a:r>
                      <a:endParaRPr lang="fr-FR" sz="900" b="0" i="0" u="none" strike="noStrike" dirty="0">
                        <a:solidFill>
                          <a:srgbClr val="000000"/>
                        </a:solidFill>
                        <a:effectLst/>
                        <a:latin typeface="Calibri" panose="020F0502020204030204" pitchFamily="34" charset="0"/>
                      </a:endParaRPr>
                    </a:p>
                  </a:txBody>
                  <a:tcPr marL="4130" marR="4130" marT="41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900" u="none" strike="noStrike" dirty="0">
                          <a:effectLst/>
                        </a:rPr>
                        <a:t>49%</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1%</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7%</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12%</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9083">
                <a:tc>
                  <a:txBody>
                    <a:bodyPr/>
                    <a:lstStyle/>
                    <a:p>
                      <a:pPr algn="l" fontAlgn="b"/>
                      <a:r>
                        <a:rPr lang="fr-FR" sz="900" u="none" strike="noStrike" dirty="0">
                          <a:effectLst/>
                        </a:rPr>
                        <a:t>Ille et Vilaine</a:t>
                      </a:r>
                      <a:endParaRPr lang="fr-FR" sz="900" b="0" i="0" u="none" strike="noStrike" dirty="0">
                        <a:solidFill>
                          <a:srgbClr val="000000"/>
                        </a:solidFill>
                        <a:effectLst/>
                        <a:latin typeface="Calibri" panose="020F0502020204030204" pitchFamily="34" charset="0"/>
                      </a:endParaRPr>
                    </a:p>
                  </a:txBody>
                  <a:tcPr marL="4130" marR="4130" marT="41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900" u="none" strike="noStrike" dirty="0">
                          <a:effectLst/>
                        </a:rPr>
                        <a:t>41%</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7%</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5%</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900" u="none" strike="noStrike" dirty="0">
                          <a:effectLst/>
                        </a:rPr>
                        <a:t>13%</a:t>
                      </a:r>
                      <a:endParaRPr lang="fr-FR" sz="9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Rectangle à coins arrondis 23"/>
          <p:cNvSpPr/>
          <p:nvPr/>
        </p:nvSpPr>
        <p:spPr>
          <a:xfrm>
            <a:off x="3679723" y="1839937"/>
            <a:ext cx="339212" cy="23355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prstClr val="white"/>
              </a:solidFill>
            </a:endParaRPr>
          </a:p>
        </p:txBody>
      </p:sp>
      <p:sp>
        <p:nvSpPr>
          <p:cNvPr id="25" name="Rectangle à coins arrondis 24"/>
          <p:cNvSpPr/>
          <p:nvPr/>
        </p:nvSpPr>
        <p:spPr>
          <a:xfrm>
            <a:off x="5765984" y="5937257"/>
            <a:ext cx="339212" cy="66781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prstClr val="white"/>
              </a:solidFill>
            </a:endParaRPr>
          </a:p>
        </p:txBody>
      </p:sp>
      <p:sp>
        <p:nvSpPr>
          <p:cNvPr id="27" name="ZoneTexte 26"/>
          <p:cNvSpPr txBox="1"/>
          <p:nvPr/>
        </p:nvSpPr>
        <p:spPr>
          <a:xfrm>
            <a:off x="401881" y="994034"/>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8" name="Ellipse 7"/>
          <p:cNvSpPr/>
          <p:nvPr/>
        </p:nvSpPr>
        <p:spPr>
          <a:xfrm>
            <a:off x="7026521" y="6074119"/>
            <a:ext cx="343910" cy="22912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13" name="ZoneTexte 12"/>
          <p:cNvSpPr txBox="1"/>
          <p:nvPr/>
        </p:nvSpPr>
        <p:spPr>
          <a:xfrm>
            <a:off x="4934416" y="1518835"/>
            <a:ext cx="3910340" cy="2339102"/>
          </a:xfrm>
          <a:prstGeom prst="rect">
            <a:avLst/>
          </a:prstGeom>
          <a:noFill/>
        </p:spPr>
        <p:txBody>
          <a:bodyPr wrap="square" rtlCol="0">
            <a:spAutoFit/>
          </a:bodyPr>
          <a:lstStyle/>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smtClean="0"/>
              <a:t>15% de refus relatifs à l’organisation interne du SSIAD.</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smtClean="0"/>
              <a:t>85% de </a:t>
            </a:r>
            <a:r>
              <a:rPr lang="fr-FR" sz="1200" dirty="0"/>
              <a:t>refus relatifs à </a:t>
            </a:r>
            <a:r>
              <a:rPr lang="fr-FR" sz="1200" dirty="0" smtClean="0"/>
              <a:t>des facteurs extérieurs au SSIAD.  </a:t>
            </a:r>
          </a:p>
          <a:p>
            <a:pPr algn="just"/>
            <a:endParaRPr lang="fr-FR" sz="1200" dirty="0"/>
          </a:p>
          <a:p>
            <a:pPr marL="171450" indent="-171450" algn="just">
              <a:buFont typeface="Arial" panose="020B0604020202020204" pitchFamily="34" charset="0"/>
              <a:buChar char="•"/>
            </a:pPr>
            <a:r>
              <a:rPr lang="fr-FR" sz="1200" dirty="0"/>
              <a:t>Les refus </a:t>
            </a:r>
            <a:r>
              <a:rPr lang="fr-FR" sz="1200" dirty="0" smtClean="0"/>
              <a:t>d’admission pour inadéquation </a:t>
            </a:r>
            <a:r>
              <a:rPr lang="fr-FR" sz="1200" dirty="0"/>
              <a:t>de la prise en </a:t>
            </a:r>
            <a:r>
              <a:rPr lang="fr-FR" sz="1200" dirty="0" smtClean="0"/>
              <a:t>charge </a:t>
            </a:r>
            <a:r>
              <a:rPr lang="fr-FR" sz="1200" dirty="0"/>
              <a:t>interrogent  le positionnement du service dans l’offre de soins ou à l’absence de solution identifiée par les </a:t>
            </a:r>
            <a:r>
              <a:rPr lang="fr-FR" sz="1200" dirty="0" err="1"/>
              <a:t>adresseurs</a:t>
            </a:r>
            <a:r>
              <a:rPr lang="fr-FR" sz="1200" dirty="0"/>
              <a:t>.</a:t>
            </a:r>
          </a:p>
          <a:p>
            <a:pPr marL="171450" indent="-171450" algn="just">
              <a:buFont typeface="Arial" panose="020B0604020202020204" pitchFamily="34" charset="0"/>
              <a:buChar char="•"/>
            </a:pPr>
            <a:endParaRPr lang="fr-FR" sz="1400" b="1" dirty="0" smtClean="0"/>
          </a:p>
        </p:txBody>
      </p:sp>
      <p:sp>
        <p:nvSpPr>
          <p:cNvPr id="14" name="Ellipse 13"/>
          <p:cNvSpPr/>
          <p:nvPr/>
        </p:nvSpPr>
        <p:spPr>
          <a:xfrm>
            <a:off x="7686637" y="5908044"/>
            <a:ext cx="343910" cy="22912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15" name="Freeform 8">
            <a:extLst>
              <a:ext uri="{FF2B5EF4-FFF2-40B4-BE49-F238E27FC236}">
                <a16:creationId xmlns:a16="http://schemas.microsoft.com/office/drawing/2014/main" id="{2CDC4EF1-C1E5-4B2A-A975-31C21FABB3FB}"/>
              </a:ext>
            </a:extLst>
          </p:cNvPr>
          <p:cNvSpPr>
            <a:spLocks noEditPoints="1"/>
          </p:cNvSpPr>
          <p:nvPr/>
        </p:nvSpPr>
        <p:spPr bwMode="gray">
          <a:xfrm rot="2727591" flipV="1">
            <a:off x="2656168" y="5205559"/>
            <a:ext cx="970698" cy="530098"/>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9" name="Rectangle 8"/>
          <p:cNvSpPr/>
          <p:nvPr/>
        </p:nvSpPr>
        <p:spPr>
          <a:xfrm>
            <a:off x="970484" y="5391126"/>
            <a:ext cx="1945763" cy="777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i="1" dirty="0" smtClean="0">
                <a:solidFill>
                  <a:schemeClr val="tx1"/>
                </a:solidFill>
              </a:rPr>
              <a:t>Des écarts importants selon les départements </a:t>
            </a:r>
          </a:p>
        </p:txBody>
      </p:sp>
    </p:spTree>
    <p:extLst>
      <p:ext uri="{BB962C8B-B14F-4D97-AF65-F5344CB8AC3E}">
        <p14:creationId xmlns:p14="http://schemas.microsoft.com/office/powerpoint/2010/main" val="136084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734F0-497B-4B95-A062-7DFECEBD9A1D}"/>
              </a:ext>
            </a:extLst>
          </p:cNvPr>
          <p:cNvSpPr>
            <a:spLocks noGrp="1"/>
          </p:cNvSpPr>
          <p:nvPr>
            <p:ph type="ctrTitle"/>
          </p:nvPr>
        </p:nvSpPr>
        <p:spPr>
          <a:xfrm>
            <a:off x="2425700" y="3722400"/>
            <a:ext cx="6149500" cy="403828"/>
          </a:xfrm>
        </p:spPr>
        <p:txBody>
          <a:bodyPr/>
          <a:lstStyle/>
          <a:p>
            <a:r>
              <a:rPr lang="fr-FR" b="1" cap="small" dirty="0" smtClean="0"/>
              <a:t>INTRODUCTION </a:t>
            </a:r>
            <a:endParaRPr lang="fr-FR" dirty="0">
              <a:solidFill>
                <a:schemeClr val="bg2">
                  <a:lumMod val="75000"/>
                </a:schemeClr>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059" y="6061492"/>
            <a:ext cx="1129554" cy="756368"/>
          </a:xfrm>
          <a:prstGeom prst="rect">
            <a:avLst/>
          </a:prstGeom>
        </p:spPr>
      </p:pic>
    </p:spTree>
    <p:extLst>
      <p:ext uri="{BB962C8B-B14F-4D97-AF65-F5344CB8AC3E}">
        <p14:creationId xmlns:p14="http://schemas.microsoft.com/office/powerpoint/2010/main" val="20627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1999" y="612000"/>
            <a:ext cx="8532613" cy="316690"/>
          </a:xfrm>
          <a:noFill/>
        </p:spPr>
        <p:txBody>
          <a:bodyPr/>
          <a:lstStyle/>
          <a:p>
            <a:r>
              <a:rPr lang="fr-FR" sz="2400" dirty="0" smtClean="0">
                <a:solidFill>
                  <a:srgbClr val="AF0E1A"/>
                </a:solidFill>
              </a:rPr>
              <a:t>LES REFUS D’ADMISSION DES PATIENTS PH</a:t>
            </a:r>
            <a:endParaRPr lang="fr-FR" sz="24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30</a:t>
            </a:fld>
            <a:endParaRPr lang="fr-FR" dirty="0"/>
          </a:p>
        </p:txBody>
      </p:sp>
      <p:graphicFrame>
        <p:nvGraphicFramePr>
          <p:cNvPr id="22" name="Graphique 21"/>
          <p:cNvGraphicFramePr>
            <a:graphicFrameLocks/>
          </p:cNvGraphicFramePr>
          <p:nvPr>
            <p:extLst/>
          </p:nvPr>
        </p:nvGraphicFramePr>
        <p:xfrm>
          <a:off x="367613" y="1380930"/>
          <a:ext cx="4309348" cy="365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au 5"/>
          <p:cNvGraphicFramePr>
            <a:graphicFrameLocks noGrp="1"/>
          </p:cNvGraphicFramePr>
          <p:nvPr>
            <p:extLst/>
          </p:nvPr>
        </p:nvGraphicFramePr>
        <p:xfrm>
          <a:off x="4934416" y="3874545"/>
          <a:ext cx="3587597" cy="988679"/>
        </p:xfrm>
        <a:graphic>
          <a:graphicData uri="http://schemas.openxmlformats.org/drawingml/2006/table">
            <a:tbl>
              <a:tblPr>
                <a:tableStyleId>{5C22544A-7EE6-4342-B048-85BDC9FD1C3A}</a:tableStyleId>
              </a:tblPr>
              <a:tblGrid>
                <a:gridCol w="1135621">
                  <a:extLst>
                    <a:ext uri="{9D8B030D-6E8A-4147-A177-3AD203B41FA5}">
                      <a16:colId xmlns:a16="http://schemas.microsoft.com/office/drawing/2014/main" val="20000"/>
                    </a:ext>
                  </a:extLst>
                </a:gridCol>
                <a:gridCol w="408409">
                  <a:extLst>
                    <a:ext uri="{9D8B030D-6E8A-4147-A177-3AD203B41FA5}">
                      <a16:colId xmlns:a16="http://schemas.microsoft.com/office/drawing/2014/main" val="20001"/>
                    </a:ext>
                  </a:extLst>
                </a:gridCol>
                <a:gridCol w="681189">
                  <a:extLst>
                    <a:ext uri="{9D8B030D-6E8A-4147-A177-3AD203B41FA5}">
                      <a16:colId xmlns:a16="http://schemas.microsoft.com/office/drawing/2014/main" val="20004"/>
                    </a:ext>
                  </a:extLst>
                </a:gridCol>
                <a:gridCol w="681189">
                  <a:extLst>
                    <a:ext uri="{9D8B030D-6E8A-4147-A177-3AD203B41FA5}">
                      <a16:colId xmlns:a16="http://schemas.microsoft.com/office/drawing/2014/main" val="20005"/>
                    </a:ext>
                  </a:extLst>
                </a:gridCol>
                <a:gridCol w="681189">
                  <a:extLst>
                    <a:ext uri="{9D8B030D-6E8A-4147-A177-3AD203B41FA5}">
                      <a16:colId xmlns:a16="http://schemas.microsoft.com/office/drawing/2014/main" val="20006"/>
                    </a:ext>
                  </a:extLst>
                </a:gridCol>
              </a:tblGrid>
              <a:tr h="484479">
                <a:tc>
                  <a:txBody>
                    <a:bodyPr/>
                    <a:lstStyle/>
                    <a:p>
                      <a:pPr algn="ctr" fontAlgn="b"/>
                      <a:endParaRPr lang="fr-FR" sz="800" b="0" i="0" u="none" strike="noStrike" dirty="0">
                        <a:solidFill>
                          <a:srgbClr val="000000"/>
                        </a:solidFill>
                        <a:effectLst/>
                        <a:latin typeface="Calibri" panose="020F0502020204030204" pitchFamily="34" charset="0"/>
                      </a:endParaRPr>
                    </a:p>
                  </a:txBody>
                  <a:tcPr marL="4130" marR="4130" marT="413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fr-FR" sz="800" u="none" strike="noStrike" dirty="0">
                          <a:effectLst/>
                        </a:rPr>
                        <a:t>Manque de place</a:t>
                      </a:r>
                      <a:endParaRPr lang="fr-FR" sz="800" b="0" i="0" u="none" strike="noStrike" dirty="0">
                        <a:solidFill>
                          <a:srgbClr val="000000"/>
                        </a:solidFill>
                        <a:effectLst/>
                        <a:latin typeface="Arial" panose="020B060402020202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fr-FR" sz="800" u="none" strike="noStrike" dirty="0">
                          <a:effectLst/>
                        </a:rPr>
                        <a:t>Temps de soin élevé</a:t>
                      </a:r>
                      <a:endParaRPr lang="fr-FR" sz="800" b="0" i="0" u="none" strike="noStrike" dirty="0">
                        <a:solidFill>
                          <a:srgbClr val="000000"/>
                        </a:solidFill>
                        <a:effectLst/>
                        <a:latin typeface="Arial" panose="020B060402020202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fr-FR" sz="800" u="none" strike="noStrike" dirty="0">
                          <a:effectLst/>
                        </a:rPr>
                        <a:t>PEC soir et WE impossible</a:t>
                      </a:r>
                      <a:endParaRPr lang="fr-FR" sz="800" b="0" i="0" u="none" strike="noStrike" dirty="0">
                        <a:solidFill>
                          <a:srgbClr val="000000"/>
                        </a:solidFill>
                        <a:effectLst/>
                        <a:latin typeface="Arial" panose="020B060402020202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fr-FR" sz="800" u="none" strike="noStrike" dirty="0">
                          <a:effectLst/>
                        </a:rPr>
                        <a:t>Patient ne relevant pas du SSIAD </a:t>
                      </a:r>
                      <a:endParaRPr lang="fr-FR" sz="800" b="0" i="0" u="none" strike="noStrike" dirty="0">
                        <a:solidFill>
                          <a:srgbClr val="000000"/>
                        </a:solidFill>
                        <a:effectLst/>
                        <a:latin typeface="Arial" panose="020B060402020202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1856">
                <a:tc>
                  <a:txBody>
                    <a:bodyPr/>
                    <a:lstStyle/>
                    <a:p>
                      <a:pPr algn="ctr" fontAlgn="b"/>
                      <a:r>
                        <a:rPr lang="fr-FR" sz="800" u="none" strike="noStrike" dirty="0">
                          <a:effectLst/>
                        </a:rPr>
                        <a:t>Finistère</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800" u="none" strike="noStrike" dirty="0">
                          <a:effectLst/>
                        </a:rPr>
                        <a:t>46%</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8%</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17%</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1856">
                <a:tc>
                  <a:txBody>
                    <a:bodyPr/>
                    <a:lstStyle/>
                    <a:p>
                      <a:pPr algn="ctr" fontAlgn="b"/>
                      <a:r>
                        <a:rPr lang="fr-FR" sz="800" u="none" strike="noStrike" dirty="0">
                          <a:effectLst/>
                        </a:rPr>
                        <a:t>Côtes d'Armor</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800" u="none" strike="noStrike" dirty="0">
                          <a:effectLst/>
                        </a:rPr>
                        <a:t>100%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1856">
                <a:tc>
                  <a:txBody>
                    <a:bodyPr/>
                    <a:lstStyle/>
                    <a:p>
                      <a:pPr algn="ctr" fontAlgn="b"/>
                      <a:r>
                        <a:rPr lang="fr-FR" sz="800" u="none" strike="noStrike" dirty="0">
                          <a:effectLst/>
                        </a:rPr>
                        <a:t>Morbihan</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800" u="none" strike="noStrike" dirty="0">
                          <a:effectLst/>
                        </a:rPr>
                        <a:t>100%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0%</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1856">
                <a:tc>
                  <a:txBody>
                    <a:bodyPr/>
                    <a:lstStyle/>
                    <a:p>
                      <a:pPr algn="ctr" fontAlgn="b"/>
                      <a:r>
                        <a:rPr lang="fr-FR" sz="800" u="none" strike="noStrike" dirty="0">
                          <a:effectLst/>
                        </a:rPr>
                        <a:t>Ille et Vilaine</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800" u="none" strike="noStrike" dirty="0">
                          <a:effectLst/>
                        </a:rPr>
                        <a:t>44%</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18%</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35%</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800" u="none" strike="noStrike" dirty="0">
                          <a:effectLst/>
                        </a:rPr>
                        <a:t>15%</a:t>
                      </a:r>
                      <a:endParaRPr lang="fr-FR" sz="800" b="0" i="0" u="none" strike="noStrike" dirty="0">
                        <a:solidFill>
                          <a:srgbClr val="000000"/>
                        </a:solidFill>
                        <a:effectLst/>
                        <a:latin typeface="Calibri" panose="020F0502020204030204" pitchFamily="34" charset="0"/>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7" name="ZoneTexte 26"/>
          <p:cNvSpPr txBox="1"/>
          <p:nvPr/>
        </p:nvSpPr>
        <p:spPr>
          <a:xfrm>
            <a:off x="4934416" y="1518835"/>
            <a:ext cx="3910340" cy="1415772"/>
          </a:xfrm>
          <a:prstGeom prst="rect">
            <a:avLst/>
          </a:prstGeom>
          <a:noFill/>
        </p:spPr>
        <p:txBody>
          <a:bodyPr wrap="square" rtlCol="0">
            <a:spAutoFit/>
          </a:bodyPr>
          <a:lstStyle/>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smtClean="0"/>
              <a:t>32% de refus relatifs à l’organisation interne du SSIAD. </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dirty="0" smtClean="0"/>
              <a:t>68% de </a:t>
            </a:r>
            <a:r>
              <a:rPr lang="fr-FR" sz="1200" dirty="0"/>
              <a:t>refus relatifs à </a:t>
            </a:r>
            <a:r>
              <a:rPr lang="fr-FR" sz="1200" dirty="0" smtClean="0"/>
              <a:t>des facteurs extérieurs au SSIAD. </a:t>
            </a:r>
          </a:p>
          <a:p>
            <a:pPr marL="171450" indent="-171450" algn="just">
              <a:buFont typeface="Arial" panose="020B0604020202020204" pitchFamily="34" charset="0"/>
              <a:buChar char="•"/>
            </a:pPr>
            <a:endParaRPr lang="fr-FR" sz="1400" dirty="0" smtClean="0"/>
          </a:p>
        </p:txBody>
      </p:sp>
      <p:sp>
        <p:nvSpPr>
          <p:cNvPr id="28" name="Rectangle à coins arrondis 27"/>
          <p:cNvSpPr/>
          <p:nvPr/>
        </p:nvSpPr>
        <p:spPr>
          <a:xfrm>
            <a:off x="4342513" y="2122510"/>
            <a:ext cx="339212" cy="23355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p>
        </p:txBody>
      </p:sp>
      <p:sp>
        <p:nvSpPr>
          <p:cNvPr id="29" name="Rectangle à coins arrondis 28"/>
          <p:cNvSpPr/>
          <p:nvPr/>
        </p:nvSpPr>
        <p:spPr>
          <a:xfrm>
            <a:off x="6101619" y="4377498"/>
            <a:ext cx="339212" cy="48572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p>
        </p:txBody>
      </p:sp>
      <p:sp>
        <p:nvSpPr>
          <p:cNvPr id="26" name="ZoneTexte 25"/>
          <p:cNvSpPr txBox="1"/>
          <p:nvPr/>
        </p:nvSpPr>
        <p:spPr>
          <a:xfrm>
            <a:off x="401881" y="994034"/>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12" name="Ellipse 11"/>
          <p:cNvSpPr/>
          <p:nvPr/>
        </p:nvSpPr>
        <p:spPr>
          <a:xfrm>
            <a:off x="6644978" y="4707975"/>
            <a:ext cx="267968" cy="15524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13" name="Ellipse 12"/>
          <p:cNvSpPr/>
          <p:nvPr/>
        </p:nvSpPr>
        <p:spPr>
          <a:xfrm>
            <a:off x="7323601" y="4707975"/>
            <a:ext cx="267968" cy="15524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14" name="Ellipse 13"/>
          <p:cNvSpPr/>
          <p:nvPr/>
        </p:nvSpPr>
        <p:spPr>
          <a:xfrm>
            <a:off x="8030737" y="4358878"/>
            <a:ext cx="267968" cy="15524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15" name="Freeform 8">
            <a:extLst>
              <a:ext uri="{FF2B5EF4-FFF2-40B4-BE49-F238E27FC236}">
                <a16:creationId xmlns:a16="http://schemas.microsoft.com/office/drawing/2014/main" id="{2CDC4EF1-C1E5-4B2A-A975-31C21FABB3FB}"/>
              </a:ext>
            </a:extLst>
          </p:cNvPr>
          <p:cNvSpPr>
            <a:spLocks noEditPoints="1"/>
          </p:cNvSpPr>
          <p:nvPr/>
        </p:nvSpPr>
        <p:spPr bwMode="gray">
          <a:xfrm rot="11556086" flipH="1" flipV="1">
            <a:off x="3992129" y="3628403"/>
            <a:ext cx="1052360" cy="530098"/>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16" name="Rectangle 15"/>
          <p:cNvSpPr/>
          <p:nvPr/>
        </p:nvSpPr>
        <p:spPr>
          <a:xfrm>
            <a:off x="3064208" y="4168076"/>
            <a:ext cx="1580532" cy="777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400" i="1" dirty="0" smtClean="0">
                <a:solidFill>
                  <a:schemeClr val="tx1"/>
                </a:solidFill>
              </a:rPr>
              <a:t>Des écarts importants selon les départements </a:t>
            </a:r>
          </a:p>
        </p:txBody>
      </p:sp>
    </p:spTree>
    <p:extLst>
      <p:ext uri="{BB962C8B-B14F-4D97-AF65-F5344CB8AC3E}">
        <p14:creationId xmlns:p14="http://schemas.microsoft.com/office/powerpoint/2010/main" val="167877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6690"/>
          </a:xfrm>
          <a:noFill/>
        </p:spPr>
        <p:txBody>
          <a:bodyPr/>
          <a:lstStyle/>
          <a:p>
            <a:pPr algn="just"/>
            <a:r>
              <a:rPr lang="fr-FR" sz="2400" dirty="0" smtClean="0"/>
              <a:t>L’Identification des territoires en tension</a:t>
            </a:r>
            <a:endParaRPr lang="fr-FR" sz="24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31</a:t>
            </a:fld>
            <a:endParaRPr lang="fr-FR" dirty="0"/>
          </a:p>
        </p:txBody>
      </p:sp>
      <p:graphicFrame>
        <p:nvGraphicFramePr>
          <p:cNvPr id="7" name="Tableau 3"/>
          <p:cNvGraphicFramePr>
            <a:graphicFrameLocks noGrp="1"/>
          </p:cNvGraphicFramePr>
          <p:nvPr>
            <p:extLst>
              <p:ext uri="{D42A27DB-BD31-4B8C-83A1-F6EECF244321}">
                <p14:modId xmlns:p14="http://schemas.microsoft.com/office/powerpoint/2010/main" val="3693868367"/>
              </p:ext>
            </p:extLst>
          </p:nvPr>
        </p:nvGraphicFramePr>
        <p:xfrm>
          <a:off x="496073" y="2186984"/>
          <a:ext cx="8508334" cy="1526530"/>
        </p:xfrm>
        <a:graphic>
          <a:graphicData uri="http://schemas.openxmlformats.org/drawingml/2006/table">
            <a:tbl>
              <a:tblPr>
                <a:tableStyleId>{5C22544A-7EE6-4342-B048-85BDC9FD1C3A}</a:tableStyleId>
              </a:tblPr>
              <a:tblGrid>
                <a:gridCol w="1237491">
                  <a:extLst>
                    <a:ext uri="{9D8B030D-6E8A-4147-A177-3AD203B41FA5}">
                      <a16:colId xmlns:a16="http://schemas.microsoft.com/office/drawing/2014/main" val="20000"/>
                    </a:ext>
                  </a:extLst>
                </a:gridCol>
                <a:gridCol w="1258433">
                  <a:extLst>
                    <a:ext uri="{9D8B030D-6E8A-4147-A177-3AD203B41FA5}">
                      <a16:colId xmlns:a16="http://schemas.microsoft.com/office/drawing/2014/main" val="20001"/>
                    </a:ext>
                  </a:extLst>
                </a:gridCol>
                <a:gridCol w="1320759">
                  <a:extLst>
                    <a:ext uri="{9D8B030D-6E8A-4147-A177-3AD203B41FA5}">
                      <a16:colId xmlns:a16="http://schemas.microsoft.com/office/drawing/2014/main" val="20002"/>
                    </a:ext>
                  </a:extLst>
                </a:gridCol>
                <a:gridCol w="1075331">
                  <a:extLst>
                    <a:ext uri="{9D8B030D-6E8A-4147-A177-3AD203B41FA5}">
                      <a16:colId xmlns:a16="http://schemas.microsoft.com/office/drawing/2014/main" val="20003"/>
                    </a:ext>
                  </a:extLst>
                </a:gridCol>
                <a:gridCol w="1205440">
                  <a:extLst>
                    <a:ext uri="{9D8B030D-6E8A-4147-A177-3AD203B41FA5}">
                      <a16:colId xmlns:a16="http://schemas.microsoft.com/office/drawing/2014/main" val="20004"/>
                    </a:ext>
                  </a:extLst>
                </a:gridCol>
                <a:gridCol w="1205440">
                  <a:extLst>
                    <a:ext uri="{9D8B030D-6E8A-4147-A177-3AD203B41FA5}">
                      <a16:colId xmlns:a16="http://schemas.microsoft.com/office/drawing/2014/main" val="20005"/>
                    </a:ext>
                  </a:extLst>
                </a:gridCol>
                <a:gridCol w="1205440">
                  <a:extLst>
                    <a:ext uri="{9D8B030D-6E8A-4147-A177-3AD203B41FA5}">
                      <a16:colId xmlns:a16="http://schemas.microsoft.com/office/drawing/2014/main" val="20006"/>
                    </a:ext>
                  </a:extLst>
                </a:gridCol>
              </a:tblGrid>
              <a:tr h="723428">
                <a:tc>
                  <a:txBody>
                    <a:bodyPr/>
                    <a:lstStyle/>
                    <a:p>
                      <a:pPr algn="l" fontAlgn="b"/>
                      <a:r>
                        <a:rPr lang="fr-FR" sz="1000" u="none" strike="noStrike" dirty="0">
                          <a:effectLst/>
                          <a:latin typeface="+mn-lt"/>
                        </a:rPr>
                        <a:t> </a:t>
                      </a:r>
                      <a:r>
                        <a:rPr lang="fr-FR" sz="1000" u="none" strike="noStrike" dirty="0" smtClean="0">
                          <a:effectLst/>
                          <a:latin typeface="+mn-lt"/>
                        </a:rPr>
                        <a:t>En moyenne</a:t>
                      </a:r>
                      <a:endParaRPr lang="fr-FR" sz="1000" b="0" i="0" u="none" strike="noStrike" dirty="0">
                        <a:solidFill>
                          <a:srgbClr val="000000"/>
                        </a:solidFill>
                        <a:effectLst/>
                        <a:latin typeface="+mn-lt"/>
                      </a:endParaRPr>
                    </a:p>
                  </a:txBody>
                  <a:tcPr marL="4763" marR="4763" marT="476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r-FR" sz="1000" u="none" strike="noStrike" dirty="0">
                          <a:effectLst/>
                          <a:latin typeface="+mn-lt"/>
                        </a:rPr>
                        <a:t>Taux </a:t>
                      </a:r>
                      <a:r>
                        <a:rPr lang="fr-FR" sz="1000" u="none" strike="noStrike" dirty="0" smtClean="0">
                          <a:effectLst/>
                          <a:latin typeface="+mn-lt"/>
                        </a:rPr>
                        <a:t>de couverture</a:t>
                      </a:r>
                      <a:r>
                        <a:rPr lang="fr-FR" sz="1000" u="none" strike="noStrike" baseline="0" dirty="0" smtClean="0">
                          <a:effectLst/>
                          <a:latin typeface="+mn-lt"/>
                        </a:rPr>
                        <a:t> moyen</a:t>
                      </a:r>
                      <a:r>
                        <a:rPr lang="fr-FR" sz="1000" u="none" strike="noStrike" dirty="0" smtClean="0">
                          <a:effectLst/>
                          <a:latin typeface="+mn-lt"/>
                        </a:rPr>
                        <a:t>*</a:t>
                      </a:r>
                      <a:endParaRPr lang="fr-FR" sz="10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u="none" strike="noStrike" dirty="0">
                          <a:effectLst/>
                          <a:latin typeface="+mn-lt"/>
                        </a:rPr>
                        <a:t>Taux </a:t>
                      </a:r>
                      <a:r>
                        <a:rPr lang="fr-FR" sz="1000" u="none" strike="noStrike" dirty="0" smtClean="0">
                          <a:effectLst/>
                          <a:latin typeface="+mn-lt"/>
                        </a:rPr>
                        <a:t>d'occupation moyen  moyen </a:t>
                      </a:r>
                      <a:r>
                        <a:rPr lang="fr-FR" sz="1000" u="none" strike="noStrike" dirty="0">
                          <a:effectLst/>
                          <a:latin typeface="+mn-lt"/>
                        </a:rPr>
                        <a:t>des places PA</a:t>
                      </a:r>
                      <a:endParaRPr lang="fr-FR" sz="10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u="none" strike="noStrike" dirty="0">
                          <a:effectLst/>
                          <a:latin typeface="+mn-lt"/>
                        </a:rPr>
                        <a:t>Taux de </a:t>
                      </a:r>
                      <a:r>
                        <a:rPr lang="fr-FR" sz="1000" u="none" strike="noStrike" dirty="0" smtClean="0">
                          <a:effectLst/>
                          <a:latin typeface="+mn-lt"/>
                        </a:rPr>
                        <a:t>refus moyen des </a:t>
                      </a:r>
                      <a:r>
                        <a:rPr lang="fr-FR" sz="1000" u="none" strike="noStrike" dirty="0">
                          <a:effectLst/>
                          <a:latin typeface="+mn-lt"/>
                        </a:rPr>
                        <a:t>places PA</a:t>
                      </a:r>
                      <a:endParaRPr lang="fr-FR" sz="10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u="none" strike="noStrike" dirty="0">
                          <a:effectLst/>
                          <a:latin typeface="+mn-lt"/>
                        </a:rPr>
                        <a:t>Taux de dérogation </a:t>
                      </a:r>
                      <a:r>
                        <a:rPr lang="fr-FR" sz="1000" u="none" strike="noStrike" dirty="0" smtClean="0">
                          <a:effectLst/>
                          <a:latin typeface="+mn-lt"/>
                        </a:rPr>
                        <a:t>moyen des </a:t>
                      </a:r>
                      <a:r>
                        <a:rPr lang="fr-FR" sz="1000" u="none" strike="noStrike" dirty="0">
                          <a:effectLst/>
                          <a:latin typeface="+mn-lt"/>
                        </a:rPr>
                        <a:t>places PA</a:t>
                      </a:r>
                      <a:endParaRPr lang="fr-FR" sz="10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b="0" i="0" u="none" strike="noStrike" dirty="0" smtClean="0">
                          <a:solidFill>
                            <a:srgbClr val="000000"/>
                          </a:solidFill>
                          <a:effectLst/>
                          <a:latin typeface="+mn-lt"/>
                          <a:cs typeface="Arial" panose="020B0604020202020204" pitchFamily="34" charset="0"/>
                        </a:rPr>
                        <a:t>Taux de rotation </a:t>
                      </a:r>
                      <a:r>
                        <a:rPr lang="fr-FR" sz="1000" u="none" strike="noStrike" dirty="0" smtClean="0">
                          <a:effectLst/>
                          <a:latin typeface="+mn-lt"/>
                        </a:rPr>
                        <a:t>moyen </a:t>
                      </a:r>
                      <a:r>
                        <a:rPr lang="fr-FR" sz="1000" b="0" i="0" u="none" strike="noStrike" dirty="0" smtClean="0">
                          <a:solidFill>
                            <a:srgbClr val="000000"/>
                          </a:solidFill>
                          <a:effectLst/>
                          <a:latin typeface="+mn-lt"/>
                          <a:cs typeface="Arial" panose="020B0604020202020204" pitchFamily="34" charset="0"/>
                        </a:rPr>
                        <a:t>des places PA/PH</a:t>
                      </a:r>
                      <a:endParaRPr lang="fr-FR" sz="1000" b="0" i="0" u="none" strike="noStrike" dirty="0">
                        <a:solidFill>
                          <a:srgbClr val="000000"/>
                        </a:solidFill>
                        <a:effectLst/>
                        <a:latin typeface="+mn-lt"/>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b="0" i="0" u="none" strike="noStrike" dirty="0" smtClean="0">
                          <a:solidFill>
                            <a:srgbClr val="000000"/>
                          </a:solidFill>
                          <a:effectLst/>
                          <a:latin typeface="+mn-lt"/>
                          <a:cs typeface="Arial" panose="020B0604020202020204" pitchFamily="34" charset="0"/>
                        </a:rPr>
                        <a:t>Moyenne</a:t>
                      </a:r>
                      <a:r>
                        <a:rPr lang="fr-FR" sz="1000" b="0" i="0" u="none" strike="noStrike" baseline="0" dirty="0" smtClean="0">
                          <a:solidFill>
                            <a:srgbClr val="000000"/>
                          </a:solidFill>
                          <a:effectLst/>
                          <a:latin typeface="+mn-lt"/>
                          <a:cs typeface="Arial" panose="020B0604020202020204" pitchFamily="34" charset="0"/>
                        </a:rPr>
                        <a:t> de la liste d’attente des places PA au 31.12.2017</a:t>
                      </a:r>
                      <a:endParaRPr lang="fr-FR" sz="1000" b="0" i="0" u="none" strike="noStrike" dirty="0">
                        <a:solidFill>
                          <a:srgbClr val="000000"/>
                        </a:solidFill>
                        <a:effectLst/>
                        <a:latin typeface="+mn-lt"/>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92215">
                <a:tc>
                  <a:txBody>
                    <a:bodyPr/>
                    <a:lstStyle/>
                    <a:p>
                      <a:pPr algn="l" fontAlgn="b"/>
                      <a:r>
                        <a:rPr lang="fr-FR" sz="1000" u="none" strike="noStrike" dirty="0">
                          <a:effectLst/>
                          <a:latin typeface="+mn-lt"/>
                        </a:rPr>
                        <a:t>Finistère</a:t>
                      </a:r>
                      <a:endParaRPr lang="fr-FR" sz="10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17,69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88%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00" b="0" i="0" u="none" strike="noStrike" dirty="0">
                          <a:solidFill>
                            <a:srgbClr val="000000"/>
                          </a:solidFill>
                          <a:effectLst/>
                          <a:latin typeface="+mn-lt"/>
                        </a:rPr>
                        <a:t>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2</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2215">
                <a:tc>
                  <a:txBody>
                    <a:bodyPr/>
                    <a:lstStyle/>
                    <a:p>
                      <a:pPr algn="l" fontAlgn="b"/>
                      <a:r>
                        <a:rPr lang="fr-FR" sz="1000" u="none" strike="noStrike" dirty="0">
                          <a:effectLst/>
                          <a:latin typeface="+mn-lt"/>
                        </a:rPr>
                        <a:t>Côtes d'Armor</a:t>
                      </a:r>
                      <a:endParaRPr lang="fr-FR" sz="10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23,24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86%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20%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00" b="0" i="0" u="none" strike="noStrike" dirty="0">
                          <a:solidFill>
                            <a:srgbClr val="000000"/>
                          </a:solidFill>
                          <a:effectLst/>
                          <a:latin typeface="+mn-lt"/>
                        </a:rPr>
                        <a:t>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smtClean="0">
                          <a:solidFill>
                            <a:srgbClr val="000000"/>
                          </a:solidFill>
                          <a:effectLst/>
                          <a:latin typeface="+mn-lt"/>
                          <a:ea typeface="+mn-ea"/>
                          <a:cs typeface="+mn-cs"/>
                        </a:rPr>
                        <a:t>10,8</a:t>
                      </a:r>
                      <a:endParaRPr lang="fr-FR" sz="1000" b="0" i="0" u="none" strike="noStrike" kern="1200" dirty="0">
                        <a:solidFill>
                          <a:srgbClr val="000000"/>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0655">
                <a:tc>
                  <a:txBody>
                    <a:bodyPr/>
                    <a:lstStyle/>
                    <a:p>
                      <a:pPr algn="l" fontAlgn="b"/>
                      <a:r>
                        <a:rPr lang="fr-FR" sz="1000" u="none" strike="noStrike" dirty="0">
                          <a:effectLst/>
                          <a:latin typeface="+mn-lt"/>
                        </a:rPr>
                        <a:t>Morbihan</a:t>
                      </a:r>
                      <a:endParaRPr lang="fr-FR" sz="10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15,15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96%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20%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00" b="0" i="0" u="none" strike="noStrike" dirty="0">
                          <a:solidFill>
                            <a:srgbClr val="000000"/>
                          </a:solidFill>
                          <a:effectLst/>
                          <a:latin typeface="+mn-lt"/>
                        </a:rPr>
                        <a:t>51%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smtClean="0">
                          <a:solidFill>
                            <a:srgbClr val="000000"/>
                          </a:solidFill>
                          <a:effectLst/>
                          <a:latin typeface="+mn-lt"/>
                          <a:ea typeface="+mn-ea"/>
                          <a:cs typeface="+mn-cs"/>
                        </a:rPr>
                        <a:t>7,2</a:t>
                      </a:r>
                      <a:endParaRPr lang="fr-FR" sz="1000" b="0" i="0" u="none" strike="noStrike" kern="1200" dirty="0">
                        <a:solidFill>
                          <a:srgbClr val="000000"/>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8017">
                <a:tc>
                  <a:txBody>
                    <a:bodyPr/>
                    <a:lstStyle/>
                    <a:p>
                      <a:pPr algn="l" fontAlgn="b"/>
                      <a:r>
                        <a:rPr lang="fr-FR" sz="1000" u="none" strike="noStrike" dirty="0">
                          <a:effectLst/>
                          <a:latin typeface="+mn-lt"/>
                        </a:rPr>
                        <a:t>Ille et Vilaine</a:t>
                      </a:r>
                      <a:endParaRPr lang="fr-FR" sz="10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18,47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89%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28%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00" b="0" i="0" u="none" strike="noStrike" dirty="0">
                          <a:solidFill>
                            <a:srgbClr val="000000"/>
                          </a:solidFill>
                          <a:effectLst/>
                          <a:latin typeface="+mn-lt"/>
                        </a:rPr>
                        <a:t>50%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174694811"/>
              </p:ext>
            </p:extLst>
          </p:nvPr>
        </p:nvGraphicFramePr>
        <p:xfrm>
          <a:off x="441268" y="3988281"/>
          <a:ext cx="8518581" cy="1090615"/>
        </p:xfrm>
        <a:graphic>
          <a:graphicData uri="http://schemas.openxmlformats.org/drawingml/2006/table">
            <a:tbl>
              <a:tblPr>
                <a:tableStyleId>{5C22544A-7EE6-4342-B048-85BDC9FD1C3A}</a:tableStyleId>
              </a:tblPr>
              <a:tblGrid>
                <a:gridCol w="1231524">
                  <a:extLst>
                    <a:ext uri="{9D8B030D-6E8A-4147-A177-3AD203B41FA5}">
                      <a16:colId xmlns:a16="http://schemas.microsoft.com/office/drawing/2014/main" val="20000"/>
                    </a:ext>
                  </a:extLst>
                </a:gridCol>
                <a:gridCol w="1241032">
                  <a:extLst>
                    <a:ext uri="{9D8B030D-6E8A-4147-A177-3AD203B41FA5}">
                      <a16:colId xmlns:a16="http://schemas.microsoft.com/office/drawing/2014/main" val="20001"/>
                    </a:ext>
                  </a:extLst>
                </a:gridCol>
                <a:gridCol w="1380111">
                  <a:extLst>
                    <a:ext uri="{9D8B030D-6E8A-4147-A177-3AD203B41FA5}">
                      <a16:colId xmlns:a16="http://schemas.microsoft.com/office/drawing/2014/main" val="20002"/>
                    </a:ext>
                  </a:extLst>
                </a:gridCol>
                <a:gridCol w="1058045">
                  <a:extLst>
                    <a:ext uri="{9D8B030D-6E8A-4147-A177-3AD203B41FA5}">
                      <a16:colId xmlns:a16="http://schemas.microsoft.com/office/drawing/2014/main" val="20003"/>
                    </a:ext>
                  </a:extLst>
                </a:gridCol>
                <a:gridCol w="1202623">
                  <a:extLst>
                    <a:ext uri="{9D8B030D-6E8A-4147-A177-3AD203B41FA5}">
                      <a16:colId xmlns:a16="http://schemas.microsoft.com/office/drawing/2014/main" val="20004"/>
                    </a:ext>
                  </a:extLst>
                </a:gridCol>
                <a:gridCol w="1202623">
                  <a:extLst>
                    <a:ext uri="{9D8B030D-6E8A-4147-A177-3AD203B41FA5}">
                      <a16:colId xmlns:a16="http://schemas.microsoft.com/office/drawing/2014/main" val="20005"/>
                    </a:ext>
                  </a:extLst>
                </a:gridCol>
                <a:gridCol w="1202623">
                  <a:extLst>
                    <a:ext uri="{9D8B030D-6E8A-4147-A177-3AD203B41FA5}">
                      <a16:colId xmlns:a16="http://schemas.microsoft.com/office/drawing/2014/main" val="20006"/>
                    </a:ext>
                  </a:extLst>
                </a:gridCol>
              </a:tblGrid>
              <a:tr h="434091">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fr-FR" sz="1000" u="none" strike="noStrike" dirty="0" smtClean="0">
                          <a:effectLst/>
                          <a:latin typeface="+mn-lt"/>
                        </a:rPr>
                        <a:t> En moyenne</a:t>
                      </a:r>
                      <a:endParaRPr lang="fr-FR" sz="1000" b="0" i="0" u="none" strike="noStrike" dirty="0" smtClean="0">
                        <a:solidFill>
                          <a:srgbClr val="000000"/>
                        </a:solidFill>
                        <a:effectLst/>
                        <a:latin typeface="+mn-lt"/>
                      </a:endParaRPr>
                    </a:p>
                  </a:txBody>
                  <a:tcPr marL="4763" marR="4763" marT="476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fr-FR" sz="1000" u="none" strike="noStrike" dirty="0" smtClean="0">
                          <a:effectLst/>
                          <a:latin typeface="+mn-lt"/>
                        </a:rPr>
                        <a:t>Taux de couverture</a:t>
                      </a:r>
                      <a:r>
                        <a:rPr lang="fr-FR" sz="1000" u="none" strike="noStrike" baseline="0" dirty="0" smtClean="0">
                          <a:effectLst/>
                          <a:latin typeface="+mn-lt"/>
                        </a:rPr>
                        <a:t> moyen</a:t>
                      </a:r>
                      <a:r>
                        <a:rPr lang="fr-FR" sz="1000" u="none" strike="noStrike" dirty="0" smtClean="0">
                          <a:effectLst/>
                          <a:latin typeface="+mn-lt"/>
                        </a:rPr>
                        <a:t>*</a:t>
                      </a:r>
                      <a:endParaRPr lang="fr-FR" sz="10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u="none" strike="noStrike" dirty="0">
                          <a:effectLst/>
                          <a:latin typeface="+mn-lt"/>
                        </a:rPr>
                        <a:t>Taux d'occupation </a:t>
                      </a:r>
                      <a:r>
                        <a:rPr lang="fr-FR" sz="1000" u="none" strike="noStrike" dirty="0" smtClean="0">
                          <a:effectLst/>
                          <a:latin typeface="+mn-lt"/>
                        </a:rPr>
                        <a:t>moyen des </a:t>
                      </a:r>
                      <a:r>
                        <a:rPr lang="fr-FR" sz="1000" u="none" strike="noStrike" dirty="0">
                          <a:effectLst/>
                          <a:latin typeface="+mn-lt"/>
                        </a:rPr>
                        <a:t>places PH</a:t>
                      </a:r>
                      <a:endParaRPr lang="fr-FR" sz="10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u="none" strike="noStrike" dirty="0">
                          <a:effectLst/>
                          <a:latin typeface="+mn-lt"/>
                        </a:rPr>
                        <a:t>Taux de </a:t>
                      </a:r>
                      <a:r>
                        <a:rPr lang="fr-FR" sz="1000" u="none" strike="noStrike" dirty="0" smtClean="0">
                          <a:effectLst/>
                          <a:latin typeface="+mn-lt"/>
                        </a:rPr>
                        <a:t>refus moyen  </a:t>
                      </a:r>
                      <a:r>
                        <a:rPr lang="fr-FR" sz="1000" u="none" strike="noStrike" dirty="0">
                          <a:effectLst/>
                          <a:latin typeface="+mn-lt"/>
                        </a:rPr>
                        <a:t>des places PH</a:t>
                      </a:r>
                      <a:endParaRPr lang="fr-FR" sz="10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u="none" strike="noStrike" dirty="0">
                          <a:effectLst/>
                          <a:latin typeface="+mn-lt"/>
                        </a:rPr>
                        <a:t>Taux de </a:t>
                      </a:r>
                      <a:r>
                        <a:rPr lang="fr-FR" sz="1000" u="none" strike="noStrike" dirty="0" smtClean="0">
                          <a:effectLst/>
                          <a:latin typeface="+mn-lt"/>
                        </a:rPr>
                        <a:t>dérogation moyen des </a:t>
                      </a:r>
                      <a:r>
                        <a:rPr lang="fr-FR" sz="1000" u="none" strike="noStrike" dirty="0">
                          <a:effectLst/>
                          <a:latin typeface="+mn-lt"/>
                        </a:rPr>
                        <a:t>places PH</a:t>
                      </a:r>
                      <a:endParaRPr lang="fr-FR" sz="10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b="0" i="0" u="none" strike="noStrike" dirty="0" smtClean="0">
                          <a:solidFill>
                            <a:srgbClr val="000000"/>
                          </a:solidFill>
                          <a:effectLst/>
                          <a:latin typeface="+mn-lt"/>
                          <a:cs typeface="Arial" panose="020B0604020202020204" pitchFamily="34" charset="0"/>
                        </a:rPr>
                        <a:t>Taux de rotation </a:t>
                      </a:r>
                      <a:r>
                        <a:rPr lang="fr-FR" sz="1000" u="none" strike="noStrike" dirty="0" smtClean="0">
                          <a:effectLst/>
                          <a:latin typeface="+mn-lt"/>
                        </a:rPr>
                        <a:t>moyen </a:t>
                      </a:r>
                      <a:r>
                        <a:rPr lang="fr-FR" sz="1000" b="0" i="0" u="none" strike="noStrike" dirty="0" smtClean="0">
                          <a:solidFill>
                            <a:srgbClr val="000000"/>
                          </a:solidFill>
                          <a:effectLst/>
                          <a:latin typeface="+mn-lt"/>
                          <a:cs typeface="Arial" panose="020B0604020202020204" pitchFamily="34" charset="0"/>
                        </a:rPr>
                        <a:t>des places PA/PH</a:t>
                      </a:r>
                      <a:endParaRPr lang="fr-FR" sz="1000" b="0" i="0" u="none" strike="noStrike" dirty="0">
                        <a:solidFill>
                          <a:srgbClr val="000000"/>
                        </a:solidFill>
                        <a:effectLst/>
                        <a:latin typeface="+mn-lt"/>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fr-FR" sz="1000" b="0" i="0" u="none" strike="noStrike" dirty="0" smtClean="0">
                          <a:solidFill>
                            <a:srgbClr val="000000"/>
                          </a:solidFill>
                          <a:effectLst/>
                          <a:latin typeface="+mn-lt"/>
                          <a:cs typeface="Arial" panose="020B0604020202020204" pitchFamily="34" charset="0"/>
                        </a:rPr>
                        <a:t>Moyenne</a:t>
                      </a:r>
                      <a:r>
                        <a:rPr lang="fr-FR" sz="1000" b="0" i="0" u="none" strike="noStrike" baseline="0" dirty="0" smtClean="0">
                          <a:solidFill>
                            <a:srgbClr val="000000"/>
                          </a:solidFill>
                          <a:effectLst/>
                          <a:latin typeface="+mn-lt"/>
                          <a:cs typeface="Arial" panose="020B0604020202020204" pitchFamily="34" charset="0"/>
                        </a:rPr>
                        <a:t> de la liste d’attente des places PH au 31.12.2017</a:t>
                      </a:r>
                      <a:endParaRPr lang="fr-FR" sz="1000" b="0" i="0" u="none" strike="noStrike" dirty="0" smtClean="0">
                        <a:solidFill>
                          <a:srgbClr val="000000"/>
                        </a:solidFill>
                        <a:effectLst/>
                        <a:latin typeface="+mn-lt"/>
                        <a:cs typeface="Arial" panose="020B060402020202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08173">
                <a:tc>
                  <a:txBody>
                    <a:bodyPr/>
                    <a:lstStyle/>
                    <a:p>
                      <a:pPr algn="l" fontAlgn="b"/>
                      <a:r>
                        <a:rPr lang="fr-FR" sz="1000" u="none" strike="noStrike" dirty="0">
                          <a:effectLst/>
                          <a:latin typeface="+mn-lt"/>
                        </a:rPr>
                        <a:t>Finistère</a:t>
                      </a:r>
                      <a:endParaRPr lang="fr-FR" sz="10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0,20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90%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00" b="0" i="0" u="none" strike="noStrike" dirty="0">
                          <a:solidFill>
                            <a:srgbClr val="000000"/>
                          </a:solidFill>
                          <a:effectLst/>
                          <a:latin typeface="+mn-lt"/>
                        </a:rPr>
                        <a:t>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173">
                <a:tc>
                  <a:txBody>
                    <a:bodyPr/>
                    <a:lstStyle/>
                    <a:p>
                      <a:pPr algn="l" fontAlgn="b"/>
                      <a:r>
                        <a:rPr lang="fr-FR" sz="1000" u="none" strike="noStrike" dirty="0">
                          <a:effectLst/>
                          <a:latin typeface="+mn-lt"/>
                        </a:rPr>
                        <a:t>Côtes d'Armor</a:t>
                      </a:r>
                      <a:endParaRPr lang="fr-FR" sz="10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0,30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106%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00" b="0" i="0" u="none" strike="noStrike" dirty="0">
                          <a:solidFill>
                            <a:srgbClr val="000000"/>
                          </a:solidFill>
                          <a:effectLst/>
                          <a:latin typeface="+mn-lt"/>
                        </a:rPr>
                        <a:t>46%</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smtClean="0">
                          <a:solidFill>
                            <a:srgbClr val="000000"/>
                          </a:solidFill>
                          <a:effectLst/>
                          <a:latin typeface="+mn-lt"/>
                          <a:ea typeface="+mn-ea"/>
                          <a:cs typeface="+mn-cs"/>
                        </a:rPr>
                        <a:t>0,2</a:t>
                      </a:r>
                      <a:endParaRPr lang="fr-FR" sz="1000" b="0" i="0" u="none" strike="noStrike" kern="1200" dirty="0">
                        <a:solidFill>
                          <a:srgbClr val="000000"/>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8173">
                <a:tc>
                  <a:txBody>
                    <a:bodyPr/>
                    <a:lstStyle/>
                    <a:p>
                      <a:pPr algn="l" fontAlgn="b"/>
                      <a:r>
                        <a:rPr lang="fr-FR" sz="1000" u="none" strike="noStrike" dirty="0">
                          <a:effectLst/>
                          <a:latin typeface="+mn-lt"/>
                        </a:rPr>
                        <a:t>Morbihan</a:t>
                      </a:r>
                      <a:endParaRPr lang="fr-FR" sz="10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0,20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77%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00" b="0" i="0" u="none" strike="noStrike" dirty="0">
                          <a:solidFill>
                            <a:srgbClr val="000000"/>
                          </a:solidFill>
                          <a:effectLst/>
                          <a:latin typeface="+mn-lt"/>
                        </a:rPr>
                        <a:t>51%</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smtClean="0">
                          <a:solidFill>
                            <a:srgbClr val="000000"/>
                          </a:solidFill>
                          <a:effectLst/>
                          <a:latin typeface="+mn-lt"/>
                          <a:ea typeface="+mn-ea"/>
                          <a:cs typeface="+mn-cs"/>
                        </a:rPr>
                        <a:t>0,3</a:t>
                      </a:r>
                      <a:endParaRPr lang="fr-FR" sz="1000" b="0" i="0" u="none" strike="noStrike" kern="1200" dirty="0">
                        <a:solidFill>
                          <a:srgbClr val="000000"/>
                        </a:solidFill>
                        <a:effectLst/>
                        <a:latin typeface="+mn-lt"/>
                        <a:ea typeface="+mn-ea"/>
                        <a:cs typeface="+mn-cs"/>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2136">
                <a:tc>
                  <a:txBody>
                    <a:bodyPr/>
                    <a:lstStyle/>
                    <a:p>
                      <a:pPr algn="l" fontAlgn="b"/>
                      <a:r>
                        <a:rPr lang="fr-FR" sz="1000" u="none" strike="noStrike" dirty="0">
                          <a:effectLst/>
                          <a:latin typeface="+mn-lt"/>
                        </a:rPr>
                        <a:t>Ille et Vilaine</a:t>
                      </a:r>
                      <a:endParaRPr lang="fr-FR" sz="1000" b="0" i="0" u="none" strike="noStrike" dirty="0">
                        <a:solidFill>
                          <a:srgbClr val="000000"/>
                        </a:solidFill>
                        <a:effectLst/>
                        <a:latin typeface="+mn-lt"/>
                      </a:endParaRP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0,40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92%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31%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FR" sz="1000" b="0" i="0" u="none" strike="noStrike" dirty="0">
                          <a:solidFill>
                            <a:srgbClr val="000000"/>
                          </a:solidFill>
                          <a:effectLst/>
                          <a:latin typeface="+mn-lt"/>
                        </a:rPr>
                        <a:t>50%</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b" latinLnBrk="0" hangingPunct="1"/>
                      <a:r>
                        <a:rPr lang="fr-FR" sz="1000" b="0" i="0" u="none" strike="noStrike" kern="1200" dirty="0">
                          <a:solidFill>
                            <a:srgbClr val="000000"/>
                          </a:solidFill>
                          <a:effectLst/>
                          <a:latin typeface="+mn-lt"/>
                          <a:ea typeface="+mn-ea"/>
                          <a:cs typeface="+mn-cs"/>
                        </a:rPr>
                        <a:t>1,5</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3" name="ZoneTexte 32"/>
          <p:cNvSpPr txBox="1"/>
          <p:nvPr/>
        </p:nvSpPr>
        <p:spPr>
          <a:xfrm>
            <a:off x="257606" y="1194124"/>
            <a:ext cx="8702244" cy="1015663"/>
          </a:xfrm>
          <a:prstGeom prst="rect">
            <a:avLst/>
          </a:prstGeom>
          <a:noFill/>
        </p:spPr>
        <p:txBody>
          <a:bodyPr wrap="square" rtlCol="0">
            <a:spAutoFit/>
          </a:bodyPr>
          <a:lstStyle/>
          <a:p>
            <a:pPr marL="171450" indent="-171450" algn="just">
              <a:buFont typeface="Arial" panose="020B0604020202020204" pitchFamily="34" charset="0"/>
              <a:buChar char="•"/>
            </a:pPr>
            <a:r>
              <a:rPr lang="fr-FR" sz="1200" dirty="0"/>
              <a:t>Le Morbihan est le département le moins doté en places de SSIAD/SPASAD PA pour 1000 habitants de 75 ans ou plus, mais à l’inverse le territoire au sein duquel le taux d’occupation est le plus élevé. On peut supposer </a:t>
            </a:r>
            <a:r>
              <a:rPr lang="fr-FR" sz="1200" b="1" dirty="0"/>
              <a:t>que la situation de tension potentielle sur le nombre de demandes explique le différentiel avec les autres départements</a:t>
            </a:r>
            <a:r>
              <a:rPr lang="fr-FR" sz="1200" dirty="0"/>
              <a:t>. En revanche, on </a:t>
            </a:r>
            <a:r>
              <a:rPr lang="fr-FR" sz="1200" dirty="0" smtClean="0"/>
              <a:t>n’observe </a:t>
            </a:r>
            <a:r>
              <a:rPr lang="fr-FR" sz="1200" b="1" dirty="0"/>
              <a:t>aucune corrélation entre le taux d’équipement, le taux de </a:t>
            </a:r>
            <a:r>
              <a:rPr lang="fr-FR" sz="1200" b="1" dirty="0" smtClean="0"/>
              <a:t>refus, </a:t>
            </a:r>
            <a:r>
              <a:rPr lang="fr-FR" sz="1200" b="1" dirty="0"/>
              <a:t>le taux de </a:t>
            </a:r>
            <a:r>
              <a:rPr lang="fr-FR" sz="1200" b="1" dirty="0" smtClean="0"/>
              <a:t>dérogation et la liste d’attente des départements.</a:t>
            </a:r>
            <a:endParaRPr lang="fr-FR" sz="1200" dirty="0"/>
          </a:p>
        </p:txBody>
      </p:sp>
      <p:sp>
        <p:nvSpPr>
          <p:cNvPr id="35" name="ZoneTexte 34"/>
          <p:cNvSpPr txBox="1"/>
          <p:nvPr/>
        </p:nvSpPr>
        <p:spPr>
          <a:xfrm>
            <a:off x="300263" y="5584389"/>
            <a:ext cx="8795779" cy="1015663"/>
          </a:xfrm>
          <a:prstGeom prst="rect">
            <a:avLst/>
          </a:prstGeom>
          <a:noFill/>
        </p:spPr>
        <p:txBody>
          <a:bodyPr wrap="square" rtlCol="0">
            <a:spAutoFit/>
          </a:bodyPr>
          <a:lstStyle/>
          <a:p>
            <a:pPr marL="171450" indent="-171450" algn="just">
              <a:buFont typeface="Arial" panose="020B0604020202020204" pitchFamily="34" charset="0"/>
              <a:buChar char="•"/>
            </a:pPr>
            <a:r>
              <a:rPr lang="fr-FR" sz="1200" dirty="0"/>
              <a:t>Le taux d’occupation le plus élevé observé dans la région est celui des Côtes d’Armor, qui culmine à 106%, pour un département qui</a:t>
            </a:r>
            <a:r>
              <a:rPr lang="fr-FR" sz="1200" b="1" dirty="0"/>
              <a:t> apparaît mieux doté que le Finistère et le Morbihan</a:t>
            </a:r>
            <a:r>
              <a:rPr lang="fr-FR" sz="1200" dirty="0"/>
              <a:t>. De la même manière, </a:t>
            </a:r>
            <a:r>
              <a:rPr lang="fr-FR" sz="1200" b="1" dirty="0"/>
              <a:t>le taux de refus des places PH est au moins deux fois plus élevé en Ille et Vilaine </a:t>
            </a:r>
            <a:r>
              <a:rPr lang="fr-FR" sz="1200" dirty="0"/>
              <a:t>que dans les autres départements, sur un territoire qui compte un nombre de places pour 1000 habitants de 20 à 59 ans plus élevé que les autres départements.  </a:t>
            </a:r>
            <a:r>
              <a:rPr lang="fr-FR" sz="1200" dirty="0" smtClean="0"/>
              <a:t>La mise en relation des indicateurs de gestion de permet pas de définir d’indicateurs directement liés à la liste d’attente.</a:t>
            </a:r>
            <a:endParaRPr lang="fr-FR" sz="1200" dirty="0"/>
          </a:p>
        </p:txBody>
      </p:sp>
      <p:sp>
        <p:nvSpPr>
          <p:cNvPr id="10" name="ZoneTexte 9"/>
          <p:cNvSpPr txBox="1"/>
          <p:nvPr/>
        </p:nvSpPr>
        <p:spPr>
          <a:xfrm>
            <a:off x="427038" y="3729091"/>
            <a:ext cx="4273014" cy="246221"/>
          </a:xfrm>
          <a:prstGeom prst="rect">
            <a:avLst/>
          </a:prstGeom>
          <a:noFill/>
        </p:spPr>
        <p:txBody>
          <a:bodyPr wrap="square" rtlCol="0">
            <a:spAutoFit/>
          </a:bodyPr>
          <a:lstStyle/>
          <a:p>
            <a:r>
              <a:rPr lang="fr-FR" sz="1000" dirty="0"/>
              <a:t>* Pour 1 000 habitants âgés de 75 ans ou plus</a:t>
            </a:r>
          </a:p>
        </p:txBody>
      </p:sp>
      <p:sp>
        <p:nvSpPr>
          <p:cNvPr id="46" name="ZoneTexte 45"/>
          <p:cNvSpPr txBox="1"/>
          <p:nvPr/>
        </p:nvSpPr>
        <p:spPr>
          <a:xfrm>
            <a:off x="371101" y="5162307"/>
            <a:ext cx="4273014" cy="246221"/>
          </a:xfrm>
          <a:prstGeom prst="rect">
            <a:avLst/>
          </a:prstGeom>
          <a:noFill/>
        </p:spPr>
        <p:txBody>
          <a:bodyPr wrap="square" rtlCol="0">
            <a:spAutoFit/>
          </a:bodyPr>
          <a:lstStyle/>
          <a:p>
            <a:r>
              <a:rPr lang="fr-FR" sz="1000" dirty="0">
                <a:solidFill>
                  <a:srgbClr val="FF0000"/>
                </a:solidFill>
              </a:rPr>
              <a:t>*</a:t>
            </a:r>
            <a:r>
              <a:rPr lang="fr-FR" sz="1000" dirty="0"/>
              <a:t> Pour 1 000 habitants âgés de 20 à 59 ans</a:t>
            </a:r>
          </a:p>
        </p:txBody>
      </p:sp>
    </p:spTree>
    <p:extLst>
      <p:ext uri="{BB962C8B-B14F-4D97-AF65-F5344CB8AC3E}">
        <p14:creationId xmlns:p14="http://schemas.microsoft.com/office/powerpoint/2010/main" val="408201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L’Analyse des dérogations</a:t>
            </a:r>
            <a:endParaRPr lang="fr-FR" sz="2400" b="1" dirty="0"/>
          </a:p>
        </p:txBody>
      </p:sp>
      <p:sp>
        <p:nvSpPr>
          <p:cNvPr id="4" name="Rectangle 3"/>
          <p:cNvSpPr/>
          <p:nvPr/>
        </p:nvSpPr>
        <p:spPr>
          <a:xfrm>
            <a:off x="432000" y="1682541"/>
            <a:ext cx="8537575" cy="1899494"/>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fr-FR" sz="1400" dirty="0">
                <a:latin typeface="Arial" panose="020B0604020202020204" pitchFamily="34" charset="0"/>
                <a:ea typeface="Century Gothic" panose="020B0502020202020204" pitchFamily="34" charset="0"/>
                <a:cs typeface="Arial" panose="020B0604020202020204" pitchFamily="34" charset="0"/>
              </a:rPr>
              <a:t>1</a:t>
            </a:r>
            <a:r>
              <a:rPr lang="fr-FR" sz="1400" b="1" dirty="0">
                <a:latin typeface="Arial" panose="020B0604020202020204" pitchFamily="34" charset="0"/>
                <a:ea typeface="Century Gothic" panose="020B0502020202020204" pitchFamily="34" charset="0"/>
                <a:cs typeface="Arial" panose="020B0604020202020204" pitchFamily="34" charset="0"/>
              </a:rPr>
              <a:t>% </a:t>
            </a:r>
            <a:r>
              <a:rPr lang="fr-FR" sz="1400" b="1" dirty="0" smtClean="0">
                <a:latin typeface="Arial" panose="020B0604020202020204" pitchFamily="34" charset="0"/>
                <a:ea typeface="Century Gothic" panose="020B0502020202020204" pitchFamily="34" charset="0"/>
                <a:cs typeface="Arial" panose="020B0604020202020204" pitchFamily="34" charset="0"/>
              </a:rPr>
              <a:t>de patients </a:t>
            </a:r>
            <a:r>
              <a:rPr lang="fr-FR" sz="1400" b="1" dirty="0">
                <a:latin typeface="Arial" panose="020B0604020202020204" pitchFamily="34" charset="0"/>
                <a:ea typeface="Century Gothic" panose="020B0502020202020204" pitchFamily="34" charset="0"/>
                <a:cs typeface="Arial" panose="020B0604020202020204" pitchFamily="34" charset="0"/>
              </a:rPr>
              <a:t>en dérogation ou hors autorisation sur des places PA en 2017 </a:t>
            </a:r>
            <a:r>
              <a:rPr lang="fr-FR" sz="1400" dirty="0" smtClean="0">
                <a:latin typeface="Arial" panose="020B0604020202020204" pitchFamily="34" charset="0"/>
                <a:ea typeface="Century Gothic" panose="020B0502020202020204" pitchFamily="34" charset="0"/>
                <a:cs typeface="Arial" panose="020B0604020202020204" pitchFamily="34" charset="0"/>
              </a:rPr>
              <a:t>(</a:t>
            </a:r>
            <a:r>
              <a:rPr lang="fr-FR" sz="1400" dirty="0">
                <a:latin typeface="Arial" panose="020B0604020202020204" pitchFamily="34" charset="0"/>
                <a:ea typeface="Century Gothic" panose="020B0502020202020204" pitchFamily="34" charset="0"/>
                <a:cs typeface="Arial" panose="020B0604020202020204" pitchFamily="34" charset="0"/>
              </a:rPr>
              <a:t>prise en charge de personnes de moins de 60 ans ou hors </a:t>
            </a:r>
            <a:r>
              <a:rPr lang="fr-FR" sz="1400" dirty="0" smtClean="0">
                <a:latin typeface="Arial" panose="020B0604020202020204" pitchFamily="34" charset="0"/>
                <a:ea typeface="Century Gothic" panose="020B0502020202020204" pitchFamily="34" charset="0"/>
                <a:cs typeface="Arial" panose="020B0604020202020204" pitchFamily="34" charset="0"/>
              </a:rPr>
              <a:t>secteur). </a:t>
            </a:r>
          </a:p>
          <a:p>
            <a:pPr marL="285750" indent="-285750" algn="just">
              <a:lnSpc>
                <a:spcPct val="107000"/>
              </a:lnSpc>
              <a:spcAft>
                <a:spcPts val="800"/>
              </a:spcAft>
              <a:buFont typeface="Arial" panose="020B0604020202020204" pitchFamily="34" charset="0"/>
              <a:buChar char="•"/>
            </a:pPr>
            <a:r>
              <a:rPr lang="fr-FR" sz="1400" dirty="0">
                <a:latin typeface="Arial" panose="020B0604020202020204" pitchFamily="34" charset="0"/>
                <a:ea typeface="Century Gothic" panose="020B0502020202020204" pitchFamily="34" charset="0"/>
                <a:cs typeface="Arial" panose="020B0604020202020204" pitchFamily="34" charset="0"/>
              </a:rPr>
              <a:t>Un ratio régional est directement porté par l’ampleur de ce phénomène au sein des Côtes d’Armor (5%). Ce département concentre à lui seul l’essentiel des dérogations en Bretagne, ce qui correspond aux sollicitations faites par les services auprès de la délégation départementale ARS.</a:t>
            </a:r>
          </a:p>
          <a:p>
            <a:pPr marL="285750" indent="-285750" algn="just">
              <a:lnSpc>
                <a:spcPct val="107000"/>
              </a:lnSpc>
              <a:spcAft>
                <a:spcPts val="800"/>
              </a:spcAft>
              <a:buFont typeface="Arial" panose="020B0604020202020204" pitchFamily="34" charset="0"/>
              <a:buChar char="•"/>
            </a:pPr>
            <a:r>
              <a:rPr lang="fr-FR" sz="1400" dirty="0" smtClean="0">
                <a:latin typeface="Arial" panose="020B0604020202020204" pitchFamily="34" charset="0"/>
                <a:ea typeface="Century Gothic" panose="020B0502020202020204" pitchFamily="34" charset="0"/>
                <a:cs typeface="Arial" panose="020B0604020202020204" pitchFamily="34" charset="0"/>
              </a:rPr>
              <a:t>Les </a:t>
            </a:r>
            <a:r>
              <a:rPr lang="fr-FR" sz="1400" dirty="0">
                <a:latin typeface="Arial" panose="020B0604020202020204" pitchFamily="34" charset="0"/>
                <a:ea typeface="Century Gothic" panose="020B0502020202020204" pitchFamily="34" charset="0"/>
                <a:cs typeface="Arial" panose="020B0604020202020204" pitchFamily="34" charset="0"/>
              </a:rPr>
              <a:t>SSIAD ayant des patients en dérogation sur des places PA </a:t>
            </a:r>
            <a:r>
              <a:rPr lang="fr-FR" sz="1400" dirty="0" smtClean="0">
                <a:latin typeface="Arial" panose="020B0604020202020204" pitchFamily="34" charset="0"/>
                <a:ea typeface="Century Gothic" panose="020B0502020202020204" pitchFamily="34" charset="0"/>
                <a:cs typeface="Arial" panose="020B0604020202020204" pitchFamily="34" charset="0"/>
              </a:rPr>
              <a:t>qui n’expriment </a:t>
            </a:r>
            <a:r>
              <a:rPr lang="fr-FR" sz="1400" dirty="0">
                <a:latin typeface="Arial" panose="020B0604020202020204" pitchFamily="34" charset="0"/>
                <a:ea typeface="Century Gothic" panose="020B0502020202020204" pitchFamily="34" charset="0"/>
                <a:cs typeface="Arial" panose="020B0604020202020204" pitchFamily="34" charset="0"/>
              </a:rPr>
              <a:t>pas davantage de besoin de transformation de places PA vers PH que le reste des </a:t>
            </a:r>
            <a:r>
              <a:rPr lang="fr-FR" sz="1400" dirty="0" smtClean="0">
                <a:latin typeface="Arial" panose="020B0604020202020204" pitchFamily="34" charset="0"/>
                <a:ea typeface="Century Gothic" panose="020B0502020202020204" pitchFamily="34" charset="0"/>
                <a:cs typeface="Arial" panose="020B0604020202020204" pitchFamily="34" charset="0"/>
              </a:rPr>
              <a:t>service. </a:t>
            </a:r>
            <a:r>
              <a:rPr lang="fr-FR" sz="1400" dirty="0">
                <a:latin typeface="Calibri" panose="020F0502020204030204" pitchFamily="34" charset="0"/>
                <a:ea typeface="Century Gothic" panose="020B0502020202020204" pitchFamily="34" charset="0"/>
                <a:cs typeface="Times New Roman" panose="02020603050405020304" pitchFamily="18" charset="0"/>
              </a:rPr>
              <a:t> </a:t>
            </a:r>
            <a:endParaRPr lang="fr-FR" sz="1400" dirty="0">
              <a:latin typeface="Calibri" panose="020F0502020204030204" pitchFamily="34" charset="0"/>
            </a:endParaRPr>
          </a:p>
        </p:txBody>
      </p:sp>
      <p:sp>
        <p:nvSpPr>
          <p:cNvPr id="21" name="Rectangle 20"/>
          <p:cNvSpPr/>
          <p:nvPr/>
        </p:nvSpPr>
        <p:spPr>
          <a:xfrm>
            <a:off x="427037" y="1172900"/>
            <a:ext cx="851535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400" b="1" dirty="0" smtClean="0">
                <a:solidFill>
                  <a:schemeClr val="bg1"/>
                </a:solidFill>
                <a:latin typeface="Calibri" panose="020F0502020204030204" pitchFamily="34" charset="0"/>
              </a:rPr>
              <a:t>Dérogations PA</a:t>
            </a:r>
            <a:endParaRPr lang="fr-FR" sz="1400" b="1" dirty="0">
              <a:solidFill>
                <a:schemeClr val="bg1"/>
              </a:solidFill>
              <a:latin typeface="Calibri" panose="020F0502020204030204" pitchFamily="34" charset="0"/>
            </a:endParaRPr>
          </a:p>
        </p:txBody>
      </p:sp>
      <p:sp>
        <p:nvSpPr>
          <p:cNvPr id="22" name="Rectangle 21"/>
          <p:cNvSpPr/>
          <p:nvPr/>
        </p:nvSpPr>
        <p:spPr>
          <a:xfrm>
            <a:off x="427037" y="3914084"/>
            <a:ext cx="851535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400" b="1" dirty="0" smtClean="0">
                <a:solidFill>
                  <a:schemeClr val="bg1"/>
                </a:solidFill>
                <a:latin typeface="Calibri" panose="020F0502020204030204" pitchFamily="34" charset="0"/>
              </a:rPr>
              <a:t>Dérogations PH</a:t>
            </a:r>
            <a:endParaRPr lang="fr-FR" sz="1400" b="1" dirty="0">
              <a:solidFill>
                <a:schemeClr val="bg1"/>
              </a:solidFill>
              <a:latin typeface="Calibri" panose="020F0502020204030204" pitchFamily="34" charset="0"/>
            </a:endParaRPr>
          </a:p>
        </p:txBody>
      </p:sp>
      <p:sp>
        <p:nvSpPr>
          <p:cNvPr id="29" name="Rectangle 28"/>
          <p:cNvSpPr/>
          <p:nvPr/>
        </p:nvSpPr>
        <p:spPr>
          <a:xfrm>
            <a:off x="432000" y="4180734"/>
            <a:ext cx="8537575" cy="2227469"/>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endParaRPr lang="fr-FR" sz="1400" dirty="0" smtClean="0">
              <a:latin typeface="Arial" panose="020B0604020202020204" pitchFamily="34" charset="0"/>
              <a:ea typeface="Century Gothic" panose="020B0502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sz="1400" dirty="0" smtClean="0">
                <a:latin typeface="Arial" panose="020B0604020202020204" pitchFamily="34" charset="0"/>
                <a:ea typeface="Century Gothic" panose="020B0502020202020204" pitchFamily="34" charset="0"/>
                <a:cs typeface="Arial" panose="020B0604020202020204" pitchFamily="34" charset="0"/>
              </a:rPr>
              <a:t>4</a:t>
            </a:r>
            <a:r>
              <a:rPr lang="fr-FR" sz="1400" b="1" dirty="0" smtClean="0">
                <a:latin typeface="Arial" panose="020B0604020202020204" pitchFamily="34" charset="0"/>
                <a:ea typeface="Century Gothic" panose="020B0502020202020204" pitchFamily="34" charset="0"/>
                <a:cs typeface="Arial" panose="020B0604020202020204" pitchFamily="34" charset="0"/>
              </a:rPr>
              <a:t>% </a:t>
            </a:r>
            <a:r>
              <a:rPr lang="fr-FR" sz="1400" b="1" dirty="0">
                <a:latin typeface="Arial" panose="020B0604020202020204" pitchFamily="34" charset="0"/>
                <a:ea typeface="Century Gothic" panose="020B0502020202020204" pitchFamily="34" charset="0"/>
                <a:cs typeface="Arial" panose="020B0604020202020204" pitchFamily="34" charset="0"/>
              </a:rPr>
              <a:t>de patients PH relèvent d’une dérogation au niveau régional </a:t>
            </a:r>
            <a:r>
              <a:rPr lang="fr-FR" sz="1400" dirty="0">
                <a:latin typeface="Arial" panose="020B0604020202020204" pitchFamily="34" charset="0"/>
                <a:ea typeface="Century Gothic" panose="020B0502020202020204" pitchFamily="34" charset="0"/>
                <a:cs typeface="Arial" panose="020B0604020202020204" pitchFamily="34" charset="0"/>
              </a:rPr>
              <a:t>(soit à un maintien de personnes PEC avant 60 ans par le service et maintenus sur ces places après l’âge de 60 ans, soit à la prise en compte du handicap ou de la pathologie chronique indépendamment de </a:t>
            </a:r>
            <a:r>
              <a:rPr lang="fr-FR" sz="1400" dirty="0" smtClean="0">
                <a:latin typeface="Arial" panose="020B0604020202020204" pitchFamily="34" charset="0"/>
                <a:ea typeface="Century Gothic" panose="020B0502020202020204" pitchFamily="34" charset="0"/>
                <a:cs typeface="Arial" panose="020B0604020202020204" pitchFamily="34" charset="0"/>
              </a:rPr>
              <a:t>l’âge).</a:t>
            </a:r>
            <a:endParaRPr lang="fr-FR" sz="1400" dirty="0">
              <a:latin typeface="Arial" panose="020B0604020202020204" pitchFamily="34" charset="0"/>
              <a:ea typeface="Century Gothic" panose="020B050202020202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fr-FR" sz="1400" dirty="0" smtClean="0">
                <a:latin typeface="Arial" panose="020B0604020202020204" pitchFamily="34" charset="0"/>
                <a:ea typeface="Century Gothic" panose="020B0502020202020204" pitchFamily="34" charset="0"/>
                <a:cs typeface="Arial" panose="020B0604020202020204" pitchFamily="34" charset="0"/>
              </a:rPr>
              <a:t>Enfin</a:t>
            </a:r>
            <a:r>
              <a:rPr lang="fr-FR" sz="1400" dirty="0">
                <a:latin typeface="Arial" panose="020B0604020202020204" pitchFamily="34" charset="0"/>
                <a:ea typeface="Century Gothic" panose="020B0502020202020204" pitchFamily="34" charset="0"/>
                <a:cs typeface="Arial" panose="020B0604020202020204" pitchFamily="34" charset="0"/>
              </a:rPr>
              <a:t>, ici encore, le ratio régional est directement porté par l’ampleur de ce phénomène au sein des Côtes d’Armor (13%). </a:t>
            </a:r>
            <a:endParaRPr lang="fr-FR" sz="1400" dirty="0" smtClean="0">
              <a:latin typeface="Arial" panose="020B0604020202020204" pitchFamily="34" charset="0"/>
              <a:ea typeface="Century Gothic" panose="020B0502020202020204" pitchFamily="34" charset="0"/>
              <a:cs typeface="Arial" panose="020B0604020202020204" pitchFamily="34" charset="0"/>
            </a:endParaRPr>
          </a:p>
          <a:p>
            <a:pPr algn="just">
              <a:lnSpc>
                <a:spcPct val="107000"/>
              </a:lnSpc>
              <a:spcAft>
                <a:spcPts val="800"/>
              </a:spcAft>
            </a:pPr>
            <a:r>
              <a:rPr lang="fr-FR" sz="1400" b="1" dirty="0" smtClean="0">
                <a:latin typeface="Arial" panose="020B0604020202020204" pitchFamily="34" charset="0"/>
                <a:ea typeface="Century Gothic" panose="020B0502020202020204" pitchFamily="34" charset="0"/>
                <a:cs typeface="Arial" panose="020B0604020202020204" pitchFamily="34" charset="0"/>
              </a:rPr>
              <a:t>La pratique des dérogations renvoie </a:t>
            </a:r>
            <a:r>
              <a:rPr lang="fr-FR" sz="1400" b="1" dirty="0">
                <a:latin typeface="Arial" panose="020B0604020202020204" pitchFamily="34" charset="0"/>
                <a:ea typeface="Century Gothic" panose="020B0502020202020204" pitchFamily="34" charset="0"/>
                <a:cs typeface="Arial" panose="020B0604020202020204" pitchFamily="34" charset="0"/>
              </a:rPr>
              <a:t>directement à la politique d’admission des services et </a:t>
            </a:r>
            <a:r>
              <a:rPr lang="fr-FR" sz="1400" b="1" dirty="0" smtClean="0">
                <a:latin typeface="Arial" panose="020B0604020202020204" pitchFamily="34" charset="0"/>
                <a:ea typeface="Century Gothic" panose="020B0502020202020204" pitchFamily="34" charset="0"/>
                <a:cs typeface="Arial" panose="020B0604020202020204" pitchFamily="34" charset="0"/>
              </a:rPr>
              <a:t>au </a:t>
            </a:r>
            <a:r>
              <a:rPr lang="fr-FR" sz="1400" b="1" dirty="0">
                <a:latin typeface="Arial" panose="020B0604020202020204" pitchFamily="34" charset="0"/>
                <a:ea typeface="Century Gothic" panose="020B0502020202020204" pitchFamily="34" charset="0"/>
                <a:cs typeface="Arial" panose="020B0604020202020204" pitchFamily="34" charset="0"/>
              </a:rPr>
              <a:t>cadre de continuité de leurs interventions. </a:t>
            </a:r>
            <a:endParaRPr lang="fr-FR" sz="1400" b="1"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32</a:t>
            </a:fld>
            <a:endParaRPr lang="fr-FR" dirty="0"/>
          </a:p>
        </p:txBody>
      </p:sp>
    </p:spTree>
    <p:extLst>
      <p:ext uri="{BB962C8B-B14F-4D97-AF65-F5344CB8AC3E}">
        <p14:creationId xmlns:p14="http://schemas.microsoft.com/office/powerpoint/2010/main" val="77628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Quelles évolutions de l’offre pour mieux répondre aux besoins ?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33</a:t>
            </a:fld>
            <a:endParaRPr lang="fr-FR" dirty="0"/>
          </a:p>
        </p:txBody>
      </p:sp>
    </p:spTree>
    <p:extLst>
      <p:ext uri="{BB962C8B-B14F-4D97-AF65-F5344CB8AC3E}">
        <p14:creationId xmlns:p14="http://schemas.microsoft.com/office/powerpoint/2010/main" val="60297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LES BESOINS DE MODIFICATION DE LA couverture territoriale</a:t>
            </a:r>
            <a:endParaRPr lang="fr-FR" sz="2400" b="1" dirty="0"/>
          </a:p>
        </p:txBody>
      </p:sp>
      <p:sp>
        <p:nvSpPr>
          <p:cNvPr id="4" name="Rectangle 3"/>
          <p:cNvSpPr/>
          <p:nvPr/>
        </p:nvSpPr>
        <p:spPr>
          <a:xfrm>
            <a:off x="432001" y="1511300"/>
            <a:ext cx="8280000" cy="3601948"/>
          </a:xfrm>
          <a:prstGeom prst="rect">
            <a:avLst/>
          </a:prstGeom>
          <a:ln>
            <a:solidFill>
              <a:srgbClr val="AF0E1A"/>
            </a:solidFill>
          </a:ln>
        </p:spPr>
        <p:txBody>
          <a:bodyPr wrap="square">
            <a:spAutoFit/>
          </a:bodyPr>
          <a:lstStyle/>
          <a:p>
            <a:pPr algn="just">
              <a:lnSpc>
                <a:spcPct val="107000"/>
              </a:lnSpc>
              <a:spcAft>
                <a:spcPts val="800"/>
              </a:spcAft>
            </a:pPr>
            <a:endParaRPr lang="fr-FR" sz="1400" b="1" dirty="0" smtClean="0">
              <a:latin typeface="Arial" panose="020B0604020202020204" pitchFamily="34" charset="0"/>
              <a:ea typeface="Century Gothic" panose="020B0502020202020204" pitchFamily="34" charset="0"/>
              <a:cs typeface="Arial" panose="020B0604020202020204" pitchFamily="34" charset="0"/>
            </a:endParaRPr>
          </a:p>
          <a:p>
            <a:pPr algn="just">
              <a:lnSpc>
                <a:spcPct val="107000"/>
              </a:lnSpc>
              <a:spcAft>
                <a:spcPts val="800"/>
              </a:spcAft>
            </a:pPr>
            <a:r>
              <a:rPr lang="fr-FR" sz="1400" b="1" dirty="0" smtClean="0">
                <a:latin typeface="Arial" panose="020B0604020202020204" pitchFamily="34" charset="0"/>
                <a:ea typeface="Century Gothic" panose="020B0502020202020204" pitchFamily="34" charset="0"/>
                <a:cs typeface="Arial" panose="020B0604020202020204" pitchFamily="34" charset="0"/>
              </a:rPr>
              <a:t>▪ La </a:t>
            </a:r>
            <a:r>
              <a:rPr lang="fr-FR" sz="1400" b="1" dirty="0">
                <a:latin typeface="Arial" panose="020B0604020202020204" pitchFamily="34" charset="0"/>
                <a:ea typeface="Century Gothic" panose="020B0502020202020204" pitchFamily="34" charset="0"/>
                <a:cs typeface="Arial" panose="020B0604020202020204" pitchFamily="34" charset="0"/>
              </a:rPr>
              <a:t>majorité des SSIAD (81% pour les PA, 83 pour les PH) sont satisfaits de leur couverture territoriale.</a:t>
            </a:r>
            <a:r>
              <a:rPr lang="fr-FR" sz="1400" dirty="0">
                <a:latin typeface="Arial" panose="020B0604020202020204" pitchFamily="34" charset="0"/>
                <a:ea typeface="Century Gothic" panose="020B0502020202020204" pitchFamily="34" charset="0"/>
                <a:cs typeface="Arial" panose="020B0604020202020204" pitchFamily="34" charset="0"/>
              </a:rPr>
              <a:t> </a:t>
            </a:r>
          </a:p>
          <a:p>
            <a:pPr algn="just">
              <a:lnSpc>
                <a:spcPct val="107000"/>
              </a:lnSpc>
              <a:spcAft>
                <a:spcPts val="800"/>
              </a:spcAft>
            </a:pPr>
            <a:r>
              <a:rPr lang="fr-FR" sz="1400" b="1" dirty="0">
                <a:latin typeface="Arial" panose="020B0604020202020204" pitchFamily="34" charset="0"/>
                <a:ea typeface="Century Gothic" panose="020B0502020202020204" pitchFamily="34" charset="0"/>
                <a:cs typeface="Arial" panose="020B0604020202020204" pitchFamily="34" charset="0"/>
              </a:rPr>
              <a:t>▪ </a:t>
            </a:r>
            <a:r>
              <a:rPr lang="fr-FR" sz="1400" dirty="0" smtClean="0">
                <a:latin typeface="Arial" panose="020B0604020202020204" pitchFamily="34" charset="0"/>
                <a:ea typeface="Century Gothic" panose="020B0502020202020204" pitchFamily="34" charset="0"/>
                <a:cs typeface="Arial" panose="020B0604020202020204" pitchFamily="34" charset="0"/>
              </a:rPr>
              <a:t>Les </a:t>
            </a:r>
            <a:r>
              <a:rPr lang="fr-FR" sz="1400" dirty="0">
                <a:latin typeface="Arial" panose="020B0604020202020204" pitchFamily="34" charset="0"/>
                <a:ea typeface="Century Gothic" panose="020B0502020202020204" pitchFamily="34" charset="0"/>
                <a:cs typeface="Arial" panose="020B0604020202020204" pitchFamily="34" charset="0"/>
              </a:rPr>
              <a:t>quelques besoins identifiés de modification de la couverture concernent notamment les secteurs géographique déclarés trop étendus ou mal adaptés aux possibilités d’intervention du SSIAD et des services limitrophes ou encore la prise en compte des fusions de communes. </a:t>
            </a:r>
            <a:endParaRPr lang="fr-FR" sz="1400" dirty="0" smtClean="0">
              <a:latin typeface="Arial" panose="020B0604020202020204" pitchFamily="34" charset="0"/>
              <a:ea typeface="Century Gothic" panose="020B0502020202020204" pitchFamily="34" charset="0"/>
              <a:cs typeface="Arial" panose="020B0604020202020204" pitchFamily="34" charset="0"/>
            </a:endParaRPr>
          </a:p>
          <a:p>
            <a:pPr algn="just">
              <a:lnSpc>
                <a:spcPct val="107000"/>
              </a:lnSpc>
              <a:spcAft>
                <a:spcPts val="800"/>
              </a:spcAft>
            </a:pPr>
            <a:r>
              <a:rPr lang="fr-FR" sz="1400" b="1" dirty="0">
                <a:latin typeface="Arial" panose="020B0604020202020204" pitchFamily="34" charset="0"/>
                <a:ea typeface="Century Gothic" panose="020B0502020202020204" pitchFamily="34" charset="0"/>
                <a:cs typeface="Arial" panose="020B0604020202020204" pitchFamily="34" charset="0"/>
              </a:rPr>
              <a:t>▪ </a:t>
            </a:r>
            <a:r>
              <a:rPr lang="fr-FR" sz="1400" dirty="0" smtClean="0">
                <a:latin typeface="Arial" panose="020B0604020202020204" pitchFamily="34" charset="0"/>
                <a:ea typeface="Century Gothic" panose="020B0502020202020204" pitchFamily="34" charset="0"/>
                <a:cs typeface="Arial" panose="020B0604020202020204" pitchFamily="34" charset="0"/>
              </a:rPr>
              <a:t>Une </a:t>
            </a:r>
            <a:r>
              <a:rPr lang="fr-FR" sz="1400" dirty="0">
                <a:latin typeface="Arial" panose="020B0604020202020204" pitchFamily="34" charset="0"/>
                <a:ea typeface="Century Gothic" panose="020B0502020202020204" pitchFamily="34" charset="0"/>
                <a:cs typeface="Arial" panose="020B0604020202020204" pitchFamily="34" charset="0"/>
              </a:rPr>
              <a:t>corrélation forte est observable entre la taille du service et ces besoins identifiés. </a:t>
            </a:r>
            <a:r>
              <a:rPr lang="fr-FR" sz="1400" b="1" dirty="0">
                <a:latin typeface="Arial" panose="020B0604020202020204" pitchFamily="34" charset="0"/>
                <a:ea typeface="Century Gothic" panose="020B0502020202020204" pitchFamily="34" charset="0"/>
                <a:cs typeface="Arial" panose="020B0604020202020204" pitchFamily="34" charset="0"/>
              </a:rPr>
              <a:t>Les SSIAD de grande taille sont plus nombreux en proportion que les SSIAD de petite taille à être insatisfaits de leur couverture territoriale</a:t>
            </a:r>
            <a:r>
              <a:rPr lang="fr-FR" sz="1400" dirty="0">
                <a:latin typeface="Arial" panose="020B0604020202020204" pitchFamily="34" charset="0"/>
                <a:ea typeface="Century Gothic" panose="020B0502020202020204" pitchFamily="34" charset="0"/>
                <a:cs typeface="Arial" panose="020B0604020202020204" pitchFamily="34" charset="0"/>
              </a:rPr>
              <a:t>. </a:t>
            </a:r>
            <a:endParaRPr lang="fr-FR" sz="1400" dirty="0" smtClean="0">
              <a:latin typeface="Arial" panose="020B0604020202020204" pitchFamily="34" charset="0"/>
              <a:ea typeface="Century Gothic" panose="020B0502020202020204" pitchFamily="34" charset="0"/>
              <a:cs typeface="Arial" panose="020B0604020202020204" pitchFamily="34" charset="0"/>
            </a:endParaRPr>
          </a:p>
          <a:p>
            <a:pPr algn="just">
              <a:lnSpc>
                <a:spcPct val="107000"/>
              </a:lnSpc>
              <a:spcAft>
                <a:spcPts val="800"/>
              </a:spcAft>
            </a:pPr>
            <a:r>
              <a:rPr lang="fr-FR" sz="1400" b="1" dirty="0">
                <a:latin typeface="Arial" panose="020B0604020202020204" pitchFamily="34" charset="0"/>
                <a:ea typeface="Century Gothic" panose="020B0502020202020204" pitchFamily="34" charset="0"/>
                <a:cs typeface="Arial" panose="020B0604020202020204" pitchFamily="34" charset="0"/>
              </a:rPr>
              <a:t>▪ </a:t>
            </a:r>
            <a:r>
              <a:rPr lang="fr-FR" sz="1400" dirty="0" smtClean="0">
                <a:latin typeface="Arial" panose="020B0604020202020204" pitchFamily="34" charset="0"/>
                <a:ea typeface="Century Gothic" panose="020B0502020202020204" pitchFamily="34" charset="0"/>
                <a:cs typeface="Arial" panose="020B0604020202020204" pitchFamily="34" charset="0"/>
              </a:rPr>
              <a:t>Pour </a:t>
            </a:r>
            <a:r>
              <a:rPr lang="fr-FR" sz="1400" dirty="0">
                <a:latin typeface="Arial" panose="020B0604020202020204" pitchFamily="34" charset="0"/>
                <a:ea typeface="Century Gothic" panose="020B0502020202020204" pitchFamily="34" charset="0"/>
                <a:cs typeface="Arial" panose="020B0604020202020204" pitchFamily="34" charset="0"/>
              </a:rPr>
              <a:t>les places PA, l’Ille-et-Vilaine se caractérise par une surreprésentation des SSIAD ayant identifié un besoin de modification de la couverture territoriale (28%). Pour les places PH, les Côtes d’Armor dépassent de 12 points la tendance régionale (29</a:t>
            </a:r>
            <a:r>
              <a:rPr lang="fr-FR" sz="1400" dirty="0" smtClean="0">
                <a:latin typeface="Arial" panose="020B0604020202020204" pitchFamily="34" charset="0"/>
                <a:ea typeface="Century Gothic" panose="020B0502020202020204" pitchFamily="34" charset="0"/>
                <a:cs typeface="Arial" panose="020B0604020202020204" pitchFamily="34" charset="0"/>
              </a:rPr>
              <a:t>%).</a:t>
            </a:r>
          </a:p>
          <a:p>
            <a:pPr algn="just">
              <a:lnSpc>
                <a:spcPct val="107000"/>
              </a:lnSpc>
              <a:spcAft>
                <a:spcPts val="800"/>
              </a:spcAft>
            </a:pPr>
            <a:endParaRPr lang="fr-FR" sz="1400" dirty="0">
              <a:effectLst/>
              <a:latin typeface="Arial" panose="020B0604020202020204" pitchFamily="34" charset="0"/>
              <a:ea typeface="Century Gothic" panose="020B0502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34</a:t>
            </a:fld>
            <a:endParaRPr lang="fr-FR" dirty="0"/>
          </a:p>
        </p:txBody>
      </p:sp>
    </p:spTree>
    <p:extLst>
      <p:ext uri="{BB962C8B-B14F-4D97-AF65-F5344CB8AC3E}">
        <p14:creationId xmlns:p14="http://schemas.microsoft.com/office/powerpoint/2010/main" val="10790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Les besoins de transformation de places</a:t>
            </a:r>
            <a:endParaRPr lang="fr-FR" sz="2400" b="1" dirty="0"/>
          </a:p>
        </p:txBody>
      </p:sp>
      <p:graphicFrame>
        <p:nvGraphicFramePr>
          <p:cNvPr id="4" name="Tableau 3"/>
          <p:cNvGraphicFramePr>
            <a:graphicFrameLocks noGrp="1"/>
          </p:cNvGraphicFramePr>
          <p:nvPr>
            <p:extLst>
              <p:ext uri="{D42A27DB-BD31-4B8C-83A1-F6EECF244321}">
                <p14:modId xmlns:p14="http://schemas.microsoft.com/office/powerpoint/2010/main" val="2940395100"/>
              </p:ext>
            </p:extLst>
          </p:nvPr>
        </p:nvGraphicFramePr>
        <p:xfrm>
          <a:off x="427039" y="1423687"/>
          <a:ext cx="8203254" cy="3145790"/>
        </p:xfrm>
        <a:graphic>
          <a:graphicData uri="http://schemas.openxmlformats.org/drawingml/2006/table">
            <a:tbl>
              <a:tblPr firstRow="1" firstCol="1" bandRow="1"/>
              <a:tblGrid>
                <a:gridCol w="8203254">
                  <a:extLst>
                    <a:ext uri="{9D8B030D-6E8A-4147-A177-3AD203B41FA5}">
                      <a16:colId xmlns:a16="http://schemas.microsoft.com/office/drawing/2014/main" val="20000"/>
                    </a:ext>
                  </a:extLst>
                </a:gridCol>
              </a:tblGrid>
              <a:tr h="2893425">
                <a:tc>
                  <a:txBody>
                    <a:bodyPr/>
                    <a:lstStyle/>
                    <a:p>
                      <a:pPr marL="0" lvl="0" indent="0" algn="just">
                        <a:lnSpc>
                          <a:spcPct val="107000"/>
                        </a:lnSpc>
                        <a:spcAft>
                          <a:spcPts val="800"/>
                        </a:spcAft>
                        <a:buFont typeface="Arial" panose="020B0604020202020204" pitchFamily="34" charset="0"/>
                        <a:buNone/>
                        <a:tabLst>
                          <a:tab pos="457200" algn="l"/>
                        </a:tabLst>
                      </a:pPr>
                      <a:endParaRPr lang="fr-FR" sz="1400" dirty="0" smtClean="0">
                        <a:effectLst/>
                        <a:latin typeface="Arial" panose="020B0604020202020204" pitchFamily="34" charset="0"/>
                        <a:ea typeface="Century Gothic" panose="020B0502020202020204" pitchFamily="34" charset="0"/>
                        <a:cs typeface="Arial" panose="020B0604020202020204" pitchFamily="34" charset="0"/>
                      </a:endParaRPr>
                    </a:p>
                    <a:p>
                      <a:pPr marL="0" lvl="0" indent="0" algn="just">
                        <a:lnSpc>
                          <a:spcPct val="107000"/>
                        </a:lnSpc>
                        <a:spcAft>
                          <a:spcPts val="800"/>
                        </a:spcAft>
                        <a:buFont typeface="Arial" panose="020B0604020202020204" pitchFamily="34" charset="0"/>
                        <a:buNone/>
                        <a:tabLst>
                          <a:tab pos="457200" algn="l"/>
                        </a:tabLst>
                      </a:pPr>
                      <a:r>
                        <a:rPr lang="fr-FR" sz="1400" b="1" dirty="0" smtClean="0">
                          <a:latin typeface="Arial" panose="020B0604020202020204" pitchFamily="34" charset="0"/>
                          <a:ea typeface="Century Gothic" panose="020B0502020202020204" pitchFamily="34" charset="0"/>
                          <a:cs typeface="Arial" panose="020B0604020202020204" pitchFamily="34" charset="0"/>
                        </a:rPr>
                        <a:t>▪ </a:t>
                      </a:r>
                      <a:r>
                        <a:rPr lang="fr-FR" sz="1400" dirty="0" smtClean="0">
                          <a:effectLst/>
                          <a:latin typeface="Arial" panose="020B0604020202020204" pitchFamily="34" charset="0"/>
                          <a:ea typeface="Century Gothic" panose="020B0502020202020204" pitchFamily="34" charset="0"/>
                          <a:cs typeface="Arial" panose="020B0604020202020204" pitchFamily="34" charset="0"/>
                        </a:rPr>
                        <a:t>Les </a:t>
                      </a:r>
                      <a:r>
                        <a:rPr lang="fr-FR" sz="1400" dirty="0">
                          <a:effectLst/>
                          <a:latin typeface="Arial" panose="020B0604020202020204" pitchFamily="34" charset="0"/>
                          <a:ea typeface="Century Gothic" panose="020B0502020202020204" pitchFamily="34" charset="0"/>
                          <a:cs typeface="Arial" panose="020B0604020202020204" pitchFamily="34" charset="0"/>
                        </a:rPr>
                        <a:t>besoins de transformation de places sont majoritairement dirigés </a:t>
                      </a:r>
                      <a:r>
                        <a:rPr lang="fr-FR" sz="1400" b="1" dirty="0">
                          <a:effectLst/>
                          <a:latin typeface="Arial" panose="020B0604020202020204" pitchFamily="34" charset="0"/>
                          <a:ea typeface="Century Gothic" panose="020B0502020202020204" pitchFamily="34" charset="0"/>
                          <a:cs typeface="Arial" panose="020B0604020202020204" pitchFamily="34" charset="0"/>
                        </a:rPr>
                        <a:t>des places PA vers les places PH.</a:t>
                      </a:r>
                      <a:r>
                        <a:rPr lang="fr-FR" sz="1400" dirty="0">
                          <a:effectLst/>
                          <a:latin typeface="Arial" panose="020B0604020202020204" pitchFamily="34" charset="0"/>
                          <a:ea typeface="Century Gothic" panose="020B0502020202020204" pitchFamily="34" charset="0"/>
                          <a:cs typeface="Arial" panose="020B0604020202020204" pitchFamily="34" charset="0"/>
                        </a:rPr>
                        <a:t> 25% des services ont identifié des besoins de transformation de places PA en places PH. A l’inverse, seuls 14% </a:t>
                      </a:r>
                      <a:r>
                        <a:rPr lang="fr-FR" sz="1400" dirty="0" smtClean="0">
                          <a:effectLst/>
                          <a:latin typeface="Arial" panose="020B0604020202020204" pitchFamily="34" charset="0"/>
                          <a:ea typeface="Century Gothic" panose="020B0502020202020204" pitchFamily="34" charset="0"/>
                          <a:cs typeface="Arial" panose="020B0604020202020204" pitchFamily="34" charset="0"/>
                        </a:rPr>
                        <a:t>des services expriment une volonté de transformer des places PH en places PA.</a:t>
                      </a:r>
                    </a:p>
                    <a:p>
                      <a:pPr marL="0" lvl="0" indent="0" algn="just">
                        <a:lnSpc>
                          <a:spcPct val="107000"/>
                        </a:lnSpc>
                        <a:spcAft>
                          <a:spcPts val="800"/>
                        </a:spcAft>
                        <a:buFont typeface="Arial" panose="020B0604020202020204" pitchFamily="34" charset="0"/>
                        <a:buNone/>
                        <a:tabLst>
                          <a:tab pos="457200" algn="l"/>
                        </a:tabLst>
                      </a:pPr>
                      <a:r>
                        <a:rPr lang="fr-FR" sz="1400" b="1" dirty="0" smtClean="0">
                          <a:latin typeface="Arial" panose="020B0604020202020204" pitchFamily="34" charset="0"/>
                          <a:ea typeface="Century Gothic" panose="020B0502020202020204" pitchFamily="34" charset="0"/>
                          <a:cs typeface="Arial" panose="020B0604020202020204" pitchFamily="34" charset="0"/>
                        </a:rPr>
                        <a:t>▪ </a:t>
                      </a:r>
                      <a:r>
                        <a:rPr lang="fr-FR" sz="1400" dirty="0" smtClean="0">
                          <a:effectLst/>
                          <a:latin typeface="Arial" panose="020B0604020202020204" pitchFamily="34" charset="0"/>
                          <a:ea typeface="Century Gothic" panose="020B0502020202020204" pitchFamily="34" charset="0"/>
                          <a:cs typeface="Arial" panose="020B0604020202020204" pitchFamily="34" charset="0"/>
                        </a:rPr>
                        <a:t>La déclinaison par taille montre que </a:t>
                      </a:r>
                      <a:r>
                        <a:rPr lang="fr-FR" sz="1400" b="1" dirty="0" smtClean="0">
                          <a:effectLst/>
                          <a:latin typeface="Arial" panose="020B0604020202020204" pitchFamily="34" charset="0"/>
                          <a:ea typeface="Century Gothic" panose="020B0502020202020204" pitchFamily="34" charset="0"/>
                          <a:cs typeface="Arial" panose="020B0604020202020204" pitchFamily="34" charset="0"/>
                        </a:rPr>
                        <a:t>la capacité d’accueil influe directement sur les besoins de transformation de places PA en places PH</a:t>
                      </a:r>
                      <a:r>
                        <a:rPr lang="fr-FR" sz="1400" dirty="0" smtClean="0">
                          <a:effectLst/>
                          <a:latin typeface="Arial" panose="020B0604020202020204" pitchFamily="34" charset="0"/>
                          <a:ea typeface="Century Gothic" panose="020B0502020202020204" pitchFamily="34" charset="0"/>
                          <a:cs typeface="Arial" panose="020B0604020202020204" pitchFamily="34" charset="0"/>
                        </a:rPr>
                        <a:t>. Les SSIAD de petite taille ne sont ainsi que 14% à identifier un tel besoin, contre 67% pour les SSIAD de grande taille, soit 53 points d’écart.</a:t>
                      </a:r>
                    </a:p>
                    <a:p>
                      <a:pPr marL="0" lvl="0" indent="0" algn="just">
                        <a:lnSpc>
                          <a:spcPct val="107000"/>
                        </a:lnSpc>
                        <a:spcAft>
                          <a:spcPts val="800"/>
                        </a:spcAft>
                        <a:buFont typeface="Arial" panose="020B0604020202020204" pitchFamily="34" charset="0"/>
                        <a:buNone/>
                        <a:tabLst>
                          <a:tab pos="457200" algn="l"/>
                        </a:tabLst>
                      </a:pPr>
                      <a:r>
                        <a:rPr lang="fr-FR" sz="1400" b="1" dirty="0" smtClean="0">
                          <a:latin typeface="Arial" panose="020B0604020202020204" pitchFamily="34" charset="0"/>
                          <a:ea typeface="Century Gothic" panose="020B0502020202020204" pitchFamily="34" charset="0"/>
                          <a:cs typeface="Arial" panose="020B0604020202020204" pitchFamily="34" charset="0"/>
                        </a:rPr>
                        <a:t>▪ </a:t>
                      </a:r>
                      <a:r>
                        <a:rPr lang="fr-FR" sz="1400" dirty="0" smtClean="0">
                          <a:effectLst/>
                          <a:latin typeface="Arial" panose="020B0604020202020204" pitchFamily="34" charset="0"/>
                          <a:ea typeface="Century Gothic" panose="020B0502020202020204" pitchFamily="34" charset="0"/>
                          <a:cs typeface="Arial" panose="020B0604020202020204" pitchFamily="34" charset="0"/>
                        </a:rPr>
                        <a:t>On peut également noter l’effet miroir visible dans la déclinaison par département relativement au taux d’occupation des places PA. Le Morbihan observe le taux d’occupation des places PA le plus élevé de la région et aucun SSIAD n’y identifie de besoins de transformation de places PA en PH (</a:t>
                      </a:r>
                      <a:r>
                        <a:rPr lang="fr-FR" sz="1400" dirty="0" err="1" smtClean="0">
                          <a:effectLst/>
                          <a:latin typeface="Arial" panose="020B0604020202020204" pitchFamily="34" charset="0"/>
                          <a:ea typeface="Century Gothic" panose="020B0502020202020204" pitchFamily="34" charset="0"/>
                          <a:cs typeface="Arial" panose="020B0604020202020204" pitchFamily="34" charset="0"/>
                        </a:rPr>
                        <a:t>cf</a:t>
                      </a:r>
                      <a:r>
                        <a:rPr lang="fr-FR" sz="1400" dirty="0" smtClean="0">
                          <a:effectLst/>
                          <a:latin typeface="Arial" panose="020B0604020202020204" pitchFamily="34" charset="0"/>
                          <a:ea typeface="Century Gothic" panose="020B0502020202020204" pitchFamily="34" charset="0"/>
                          <a:cs typeface="Arial" panose="020B0604020202020204" pitchFamily="34" charset="0"/>
                        </a:rPr>
                        <a:t> taux d’équipement). </a:t>
                      </a:r>
                    </a:p>
                    <a:p>
                      <a:pPr algn="l">
                        <a:lnSpc>
                          <a:spcPct val="107000"/>
                        </a:lnSpc>
                        <a:spcAft>
                          <a:spcPts val="0"/>
                        </a:spcAft>
                      </a:pPr>
                      <a:r>
                        <a:rPr lang="fr-FR" sz="1400" dirty="0">
                          <a:effectLst/>
                          <a:latin typeface="Calibri" panose="020F0502020204030204" pitchFamily="34" charset="0"/>
                          <a:ea typeface="Century Gothic" panose="020B0502020202020204" pitchFamily="34" charset="0"/>
                          <a:cs typeface="Times New Roman" panose="02020603050405020304" pitchFamily="18" charset="0"/>
                        </a:rPr>
                        <a:t> </a:t>
                      </a: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Espace réservé du numéro de diapositive 4"/>
          <p:cNvSpPr>
            <a:spLocks noGrp="1"/>
          </p:cNvSpPr>
          <p:nvPr>
            <p:ph type="sldNum" sz="quarter" idx="12"/>
          </p:nvPr>
        </p:nvSpPr>
        <p:spPr/>
        <p:txBody>
          <a:bodyPr/>
          <a:lstStyle/>
          <a:p>
            <a:fld id="{7E3B350E-657F-41D5-BCB6-877D8C3AF71C}" type="slidenum">
              <a:rPr lang="fr-FR" smtClean="0"/>
              <a:t>35</a:t>
            </a:fld>
            <a:endParaRPr lang="fr-FR" dirty="0"/>
          </a:p>
        </p:txBody>
      </p:sp>
    </p:spTree>
    <p:extLst>
      <p:ext uri="{BB962C8B-B14F-4D97-AF65-F5344CB8AC3E}">
        <p14:creationId xmlns:p14="http://schemas.microsoft.com/office/powerpoint/2010/main" val="281636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a:t>l’identification de besoins spécifiques</a:t>
            </a:r>
            <a:endParaRPr lang="fr-FR" sz="2400" b="1" dirty="0"/>
          </a:p>
        </p:txBody>
      </p:sp>
      <p:sp>
        <p:nvSpPr>
          <p:cNvPr id="4" name="Rectangle 3"/>
          <p:cNvSpPr/>
          <p:nvPr/>
        </p:nvSpPr>
        <p:spPr>
          <a:xfrm>
            <a:off x="363601" y="1239719"/>
            <a:ext cx="8601012" cy="536622"/>
          </a:xfrm>
          <a:prstGeom prst="rect">
            <a:avLst/>
          </a:prstGeom>
        </p:spPr>
        <p:txBody>
          <a:bodyPr wrap="square">
            <a:spAutoFit/>
          </a:bodyPr>
          <a:lstStyle/>
          <a:p>
            <a:pPr algn="just">
              <a:lnSpc>
                <a:spcPct val="107000"/>
              </a:lnSpc>
              <a:spcAft>
                <a:spcPts val="800"/>
              </a:spcAft>
            </a:pPr>
            <a:r>
              <a:rPr lang="fr-FR" sz="1400" dirty="0">
                <a:latin typeface="+mj-lt"/>
                <a:ea typeface="Century Gothic" panose="020B0502020202020204" pitchFamily="34" charset="0"/>
                <a:cs typeface="Times New Roman" panose="02020603050405020304" pitchFamily="18" charset="0"/>
              </a:rPr>
              <a:t>Les SSIAD identifient des besoins spécifiques de créations de places en SSIAD spécifiques. Les SSIAD citent en premier les SSIAD MND (60%). </a:t>
            </a:r>
            <a:endParaRPr lang="fr-FR" sz="1400" dirty="0">
              <a:effectLst/>
              <a:latin typeface="+mj-lt"/>
              <a:ea typeface="Century Gothic" panose="020B0502020202020204" pitchFamily="34" charset="0"/>
              <a:cs typeface="Times New Roman" panose="02020603050405020304" pitchFamily="18" charset="0"/>
            </a:endParaRPr>
          </a:p>
        </p:txBody>
      </p:sp>
      <p:sp>
        <p:nvSpPr>
          <p:cNvPr id="5" name="Rectangle 4"/>
          <p:cNvSpPr/>
          <p:nvPr/>
        </p:nvSpPr>
        <p:spPr>
          <a:xfrm>
            <a:off x="320416" y="3392408"/>
            <a:ext cx="8644196" cy="536622"/>
          </a:xfrm>
          <a:prstGeom prst="rect">
            <a:avLst/>
          </a:prstGeom>
        </p:spPr>
        <p:txBody>
          <a:bodyPr wrap="square">
            <a:spAutoFit/>
          </a:bodyPr>
          <a:lstStyle/>
          <a:p>
            <a:pPr algn="just">
              <a:lnSpc>
                <a:spcPct val="107000"/>
              </a:lnSpc>
              <a:spcAft>
                <a:spcPts val="800"/>
              </a:spcAft>
            </a:pPr>
            <a:r>
              <a:rPr lang="fr-FR" sz="1400" dirty="0" smtClean="0">
                <a:latin typeface="+mj-lt"/>
                <a:ea typeface="Century Gothic" panose="020B0502020202020204" pitchFamily="34" charset="0"/>
                <a:cs typeface="Times New Roman" panose="02020603050405020304" pitchFamily="18" charset="0"/>
              </a:rPr>
              <a:t>Des réflexions à approfondir sur le mode d’organisation à privilégier </a:t>
            </a:r>
            <a:r>
              <a:rPr lang="fr-FR" sz="1400" b="1" dirty="0" smtClean="0">
                <a:latin typeface="+mj-lt"/>
                <a:ea typeface="Century Gothic" panose="020B0502020202020204" pitchFamily="34" charset="0"/>
                <a:cs typeface="Times New Roman" panose="02020603050405020304" pitchFamily="18" charset="0"/>
              </a:rPr>
              <a:t>entre SSIAD spécialisés et le recours à </a:t>
            </a:r>
            <a:r>
              <a:rPr lang="fr-FR" sz="1400" dirty="0" smtClean="0">
                <a:latin typeface="+mj-lt"/>
                <a:ea typeface="Century Gothic" panose="020B0502020202020204" pitchFamily="34" charset="0"/>
                <a:cs typeface="Times New Roman" panose="02020603050405020304" pitchFamily="18" charset="0"/>
              </a:rPr>
              <a:t>l’expertise </a:t>
            </a:r>
            <a:r>
              <a:rPr lang="fr-FR" sz="1400" dirty="0">
                <a:latin typeface="+mj-lt"/>
                <a:ea typeface="Century Gothic" panose="020B0502020202020204" pitchFamily="34" charset="0"/>
                <a:cs typeface="Times New Roman" panose="02020603050405020304" pitchFamily="18" charset="0"/>
              </a:rPr>
              <a:t>et à des compétences </a:t>
            </a:r>
            <a:r>
              <a:rPr lang="fr-FR" sz="1400" dirty="0" smtClean="0">
                <a:latin typeface="+mj-lt"/>
                <a:ea typeface="Century Gothic" panose="020B0502020202020204" pitchFamily="34" charset="0"/>
                <a:cs typeface="Times New Roman" panose="02020603050405020304" pitchFamily="18" charset="0"/>
              </a:rPr>
              <a:t>partagées.</a:t>
            </a:r>
            <a:endParaRPr lang="fr-FR" sz="1400" dirty="0">
              <a:effectLst/>
              <a:latin typeface="+mj-lt"/>
              <a:ea typeface="Century Gothic" panose="020B0502020202020204" pitchFamily="34" charset="0"/>
              <a:cs typeface="Times New Roman" panose="02020603050405020304" pitchFamily="18" charset="0"/>
            </a:endParaRPr>
          </a:p>
        </p:txBody>
      </p:sp>
      <p:graphicFrame>
        <p:nvGraphicFramePr>
          <p:cNvPr id="6" name="Tableau 5"/>
          <p:cNvGraphicFramePr>
            <a:graphicFrameLocks noGrp="1"/>
          </p:cNvGraphicFramePr>
          <p:nvPr>
            <p:extLst/>
          </p:nvPr>
        </p:nvGraphicFramePr>
        <p:xfrm>
          <a:off x="363601" y="1875860"/>
          <a:ext cx="8601013" cy="1357297"/>
        </p:xfrm>
        <a:graphic>
          <a:graphicData uri="http://schemas.openxmlformats.org/drawingml/2006/table">
            <a:tbl>
              <a:tblPr/>
              <a:tblGrid>
                <a:gridCol w="1348699">
                  <a:extLst>
                    <a:ext uri="{9D8B030D-6E8A-4147-A177-3AD203B41FA5}">
                      <a16:colId xmlns:a16="http://schemas.microsoft.com/office/drawing/2014/main" val="20000"/>
                    </a:ext>
                  </a:extLst>
                </a:gridCol>
                <a:gridCol w="1556718">
                  <a:extLst>
                    <a:ext uri="{9D8B030D-6E8A-4147-A177-3AD203B41FA5}">
                      <a16:colId xmlns:a16="http://schemas.microsoft.com/office/drawing/2014/main" val="20001"/>
                    </a:ext>
                  </a:extLst>
                </a:gridCol>
                <a:gridCol w="1365303">
                  <a:extLst>
                    <a:ext uri="{9D8B030D-6E8A-4147-A177-3AD203B41FA5}">
                      <a16:colId xmlns:a16="http://schemas.microsoft.com/office/drawing/2014/main" val="20002"/>
                    </a:ext>
                  </a:extLst>
                </a:gridCol>
                <a:gridCol w="1202208">
                  <a:extLst>
                    <a:ext uri="{9D8B030D-6E8A-4147-A177-3AD203B41FA5}">
                      <a16:colId xmlns:a16="http://schemas.microsoft.com/office/drawing/2014/main" val="20003"/>
                    </a:ext>
                  </a:extLst>
                </a:gridCol>
                <a:gridCol w="1669028">
                  <a:extLst>
                    <a:ext uri="{9D8B030D-6E8A-4147-A177-3AD203B41FA5}">
                      <a16:colId xmlns:a16="http://schemas.microsoft.com/office/drawing/2014/main" val="20004"/>
                    </a:ext>
                  </a:extLst>
                </a:gridCol>
                <a:gridCol w="1459057">
                  <a:extLst>
                    <a:ext uri="{9D8B030D-6E8A-4147-A177-3AD203B41FA5}">
                      <a16:colId xmlns:a16="http://schemas.microsoft.com/office/drawing/2014/main" val="20005"/>
                    </a:ext>
                  </a:extLst>
                </a:gridCol>
              </a:tblGrid>
              <a:tr h="463217">
                <a:tc>
                  <a:txBody>
                    <a:bodyPr/>
                    <a:lstStyle/>
                    <a:p>
                      <a:pPr>
                        <a:lnSpc>
                          <a:spcPct val="107000"/>
                        </a:lnSpc>
                      </a:pPr>
                      <a:endParaRPr lang="fr-FR" sz="1600" dirty="0">
                        <a:effectLst/>
                        <a:latin typeface="Calibri" panose="020F0502020204030204"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SSIAD de nuit avec téléassistance</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C"/>
                    </a:solidFill>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GIN commune avec un SAAD</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C"/>
                    </a:solidFill>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MND (hors Alzheimer)</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C"/>
                    </a:solidFill>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SSIAD post-hospitalisation (PEC 1 mois)</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C"/>
                    </a:solidFill>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Personnes handicapées vieillissantes</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CC"/>
                    </a:solidFill>
                  </a:tcPr>
                </a:tc>
                <a:extLst>
                  <a:ext uri="{0D108BD9-81ED-4DB2-BD59-A6C34878D82A}">
                    <a16:rowId xmlns:a16="http://schemas.microsoft.com/office/drawing/2014/main" val="10000"/>
                  </a:ext>
                </a:extLst>
              </a:tr>
              <a:tr h="160304">
                <a:tc>
                  <a:txBody>
                    <a:bodyPr/>
                    <a:lstStyle/>
                    <a:p>
                      <a:pPr algn="l">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Finistère</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14%</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25%</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43%</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39%</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43%</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304">
                <a:tc>
                  <a:txBody>
                    <a:bodyPr/>
                    <a:lstStyle/>
                    <a:p>
                      <a:pPr algn="l">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Côtes d'Armor</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29%</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48%</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57%</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29%</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43%</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0304">
                <a:tc>
                  <a:txBody>
                    <a:bodyPr/>
                    <a:lstStyle/>
                    <a:p>
                      <a:pPr algn="l">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Morbihan</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46%</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54%</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61%</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36%</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18%</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304">
                <a:tc>
                  <a:txBody>
                    <a:bodyPr/>
                    <a:lstStyle/>
                    <a:p>
                      <a:pPr algn="l">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Ille et Vilaine</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35%</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31%</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81%</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69%</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dirty="0">
                          <a:effectLst/>
                          <a:latin typeface="Calibri" panose="020F0502020204030204" pitchFamily="34" charset="0"/>
                          <a:ea typeface="Century Gothic" panose="020B0502020202020204" pitchFamily="34" charset="0"/>
                          <a:cs typeface="Times New Roman" panose="02020603050405020304" pitchFamily="18" charset="0"/>
                        </a:rPr>
                        <a:t>69%</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304">
                <a:tc>
                  <a:txBody>
                    <a:bodyPr/>
                    <a:lstStyle/>
                    <a:p>
                      <a:pPr algn="l">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Région</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31%</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39%</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60%</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44%</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050" b="1" dirty="0">
                          <a:effectLst/>
                          <a:latin typeface="Calibri" panose="020F0502020204030204" pitchFamily="34" charset="0"/>
                          <a:ea typeface="Century Gothic" panose="020B0502020202020204" pitchFamily="34" charset="0"/>
                          <a:cs typeface="Times New Roman" panose="02020603050405020304" pitchFamily="18" charset="0"/>
                        </a:rPr>
                        <a:t>43%</a:t>
                      </a:r>
                      <a:endParaRPr lang="fr-FR" sz="1100" dirty="0">
                        <a:effectLst/>
                        <a:latin typeface="Calibri" panose="020F0502020204030204" pitchFamily="34" charset="0"/>
                        <a:ea typeface="Century Gothic" panose="020B0502020202020204" pitchFamily="34" charset="0"/>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Espace réservé du numéro de diapositive 6"/>
          <p:cNvSpPr>
            <a:spLocks noGrp="1"/>
          </p:cNvSpPr>
          <p:nvPr>
            <p:ph type="sldNum" sz="quarter" idx="12"/>
          </p:nvPr>
        </p:nvSpPr>
        <p:spPr/>
        <p:txBody>
          <a:bodyPr/>
          <a:lstStyle/>
          <a:p>
            <a:fld id="{7E3B350E-657F-41D5-BCB6-877D8C3AF71C}" type="slidenum">
              <a:rPr lang="fr-FR" smtClean="0"/>
              <a:t>36</a:t>
            </a:fld>
            <a:endParaRPr lang="fr-FR" dirty="0"/>
          </a:p>
        </p:txBody>
      </p:sp>
    </p:spTree>
    <p:extLst>
      <p:ext uri="{BB962C8B-B14F-4D97-AF65-F5344CB8AC3E}">
        <p14:creationId xmlns:p14="http://schemas.microsoft.com/office/powerpoint/2010/main" val="250355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8440" y="2774022"/>
            <a:ext cx="4144699" cy="2825389"/>
          </a:xfrm>
          <a:noFill/>
        </p:spPr>
        <p:txBody>
          <a:bodyPr/>
          <a:lstStyle/>
          <a:p>
            <a:pPr algn="ctr"/>
            <a:r>
              <a:rPr lang="fr-FR" sz="2400" u="sng" dirty="0" smtClean="0"/>
              <a:t>QUESTION-CLE 2:</a:t>
            </a:r>
            <a:br>
              <a:rPr lang="fr-FR" sz="2400" u="sng" dirty="0" smtClean="0"/>
            </a:br>
            <a:r>
              <a:rPr lang="fr-FR" sz="2400" dirty="0" smtClean="0"/>
              <a:t> LES SSIAD S’inscrivent-ils </a:t>
            </a:r>
            <a:r>
              <a:rPr lang="fr-FR" sz="2400" dirty="0"/>
              <a:t>dans une logique d’intégration des acteurs locaux de la prise en charge et de l’accompagnement au service du parcours coordonné de santé des patients </a:t>
            </a:r>
            <a:r>
              <a:rPr lang="fr-FR" sz="2400" dirty="0" smtClean="0"/>
              <a:t>?</a:t>
            </a:r>
            <a:endParaRPr lang="fr-FR" sz="2400" dirty="0"/>
          </a:p>
        </p:txBody>
      </p:sp>
      <p:cxnSp>
        <p:nvCxnSpPr>
          <p:cNvPr id="9" name="Connecteur droit 8"/>
          <p:cNvCxnSpPr/>
          <p:nvPr/>
        </p:nvCxnSpPr>
        <p:spPr>
          <a:xfrm>
            <a:off x="0" y="523807"/>
            <a:ext cx="9144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Espace réservé pour une image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6442" r="26442"/>
          <a:stretch>
            <a:fillRect/>
          </a:stretch>
        </p:blipFill>
        <p:spPr/>
      </p:pic>
    </p:spTree>
    <p:extLst>
      <p:ext uri="{BB962C8B-B14F-4D97-AF65-F5344CB8AC3E}">
        <p14:creationId xmlns:p14="http://schemas.microsoft.com/office/powerpoint/2010/main" val="209819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Quels sont les relais et les partenaires des SSIAD sur les territoires ?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38</a:t>
            </a:fld>
            <a:endParaRPr lang="fr-FR" dirty="0"/>
          </a:p>
        </p:txBody>
      </p:sp>
    </p:spTree>
    <p:extLst>
      <p:ext uri="{BB962C8B-B14F-4D97-AF65-F5344CB8AC3E}">
        <p14:creationId xmlns:p14="http://schemas.microsoft.com/office/powerpoint/2010/main" val="37658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1999" y="612000"/>
            <a:ext cx="8297663" cy="627864"/>
          </a:xfrm>
          <a:noFill/>
        </p:spPr>
        <p:txBody>
          <a:bodyPr/>
          <a:lstStyle/>
          <a:p>
            <a:pPr algn="just"/>
            <a:r>
              <a:rPr lang="fr-FR" sz="2400" dirty="0" smtClean="0">
                <a:solidFill>
                  <a:srgbClr val="AF0E1A"/>
                </a:solidFill>
              </a:rPr>
              <a:t>LES ORIENTATIONS SUITE AU REFUS D’ADMISSION de PATIENTS PRIS EN CHARGE</a:t>
            </a:r>
            <a:endParaRPr lang="fr-FR" sz="2400" b="1" dirty="0"/>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solidFill>
                  <a:prstClr val="black">
                    <a:tint val="75000"/>
                  </a:prstClr>
                </a:solidFill>
              </a:rPr>
              <a:pPr/>
              <a:t>39</a:t>
            </a:fld>
            <a:endParaRPr lang="fr-FR" dirty="0">
              <a:solidFill>
                <a:prstClr val="black">
                  <a:tint val="75000"/>
                </a:prstClr>
              </a:solidFill>
            </a:endParaRPr>
          </a:p>
        </p:txBody>
      </p:sp>
      <p:graphicFrame>
        <p:nvGraphicFramePr>
          <p:cNvPr id="22" name="Graphique 21"/>
          <p:cNvGraphicFramePr>
            <a:graphicFrameLocks/>
          </p:cNvGraphicFramePr>
          <p:nvPr>
            <p:extLst/>
          </p:nvPr>
        </p:nvGraphicFramePr>
        <p:xfrm>
          <a:off x="234214" y="1633699"/>
          <a:ext cx="4455491" cy="3665014"/>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à coins arrondis 26"/>
          <p:cNvSpPr/>
          <p:nvPr/>
        </p:nvSpPr>
        <p:spPr>
          <a:xfrm>
            <a:off x="2311980" y="3217902"/>
            <a:ext cx="339212" cy="23355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prstClr val="white"/>
              </a:solidFill>
            </a:endParaRPr>
          </a:p>
        </p:txBody>
      </p:sp>
      <p:sp>
        <p:nvSpPr>
          <p:cNvPr id="28" name="Rectangle à coins arrondis 27"/>
          <p:cNvSpPr/>
          <p:nvPr/>
        </p:nvSpPr>
        <p:spPr>
          <a:xfrm>
            <a:off x="3140419" y="2840330"/>
            <a:ext cx="339212" cy="23355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prstClr val="white"/>
              </a:solidFill>
            </a:endParaRPr>
          </a:p>
        </p:txBody>
      </p:sp>
      <p:sp>
        <p:nvSpPr>
          <p:cNvPr id="29" name="Rectangle à coins arrondis 28"/>
          <p:cNvSpPr/>
          <p:nvPr/>
        </p:nvSpPr>
        <p:spPr>
          <a:xfrm>
            <a:off x="4057406" y="2438696"/>
            <a:ext cx="339212" cy="23355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prstClr val="white"/>
              </a:solidFill>
            </a:endParaRPr>
          </a:p>
        </p:txBody>
      </p:sp>
      <p:cxnSp>
        <p:nvCxnSpPr>
          <p:cNvPr id="8" name="Connecteur droit 7"/>
          <p:cNvCxnSpPr/>
          <p:nvPr/>
        </p:nvCxnSpPr>
        <p:spPr>
          <a:xfrm flipV="1">
            <a:off x="2651192" y="3073886"/>
            <a:ext cx="484449" cy="223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3479631" y="2672252"/>
            <a:ext cx="577775" cy="252117"/>
          </a:xfrm>
          <a:prstGeom prst="line">
            <a:avLst/>
          </a:prstGeom>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401881" y="994034"/>
            <a:ext cx="5718133" cy="400110"/>
          </a:xfrm>
          <a:prstGeom prst="rect">
            <a:avLst/>
          </a:prstGeom>
          <a:noFill/>
        </p:spPr>
        <p:txBody>
          <a:bodyPr wrap="square" rtlCol="0">
            <a:spAutoFit/>
          </a:bodyPr>
          <a:lstStyle/>
          <a:p>
            <a:endParaRPr lang="fr-FR" sz="1000" b="1" u="sng" dirty="0" smtClean="0"/>
          </a:p>
          <a:p>
            <a:r>
              <a:rPr lang="fr-FR" sz="1000" b="1" u="sng" dirty="0" smtClean="0"/>
              <a:t>Source</a:t>
            </a:r>
            <a:r>
              <a:rPr lang="fr-FR" sz="1000" dirty="0" smtClean="0"/>
              <a:t> : Données issues de l’enquête en ligne</a:t>
            </a:r>
            <a:endParaRPr lang="fr-FR" sz="1000" dirty="0"/>
          </a:p>
        </p:txBody>
      </p:sp>
      <p:sp>
        <p:nvSpPr>
          <p:cNvPr id="36" name="Rectangle 35"/>
          <p:cNvSpPr/>
          <p:nvPr/>
        </p:nvSpPr>
        <p:spPr>
          <a:xfrm>
            <a:off x="432000" y="1511300"/>
            <a:ext cx="38808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Des renvois plus systématiques vers les SAAD </a:t>
            </a:r>
          </a:p>
          <a:p>
            <a:pPr algn="ctr"/>
            <a:r>
              <a:rPr lang="fr-FR" sz="1100" b="1" dirty="0" smtClean="0">
                <a:solidFill>
                  <a:schemeClr val="tx1"/>
                </a:solidFill>
              </a:rPr>
              <a:t>pour les PA</a:t>
            </a:r>
          </a:p>
        </p:txBody>
      </p:sp>
      <p:sp>
        <p:nvSpPr>
          <p:cNvPr id="37" name="Rectangle 36"/>
          <p:cNvSpPr/>
          <p:nvPr/>
        </p:nvSpPr>
        <p:spPr>
          <a:xfrm>
            <a:off x="4824413" y="1511300"/>
            <a:ext cx="4140200" cy="33730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b="1" dirty="0" smtClean="0">
                <a:solidFill>
                  <a:schemeClr val="tx1"/>
                </a:solidFill>
              </a:rPr>
              <a:t>… Des </a:t>
            </a:r>
            <a:r>
              <a:rPr lang="fr-FR" sz="1100" b="1" dirty="0">
                <a:solidFill>
                  <a:schemeClr val="tx1"/>
                </a:solidFill>
              </a:rPr>
              <a:t>renvois plus </a:t>
            </a:r>
            <a:r>
              <a:rPr lang="fr-FR" sz="1100" b="1" dirty="0" smtClean="0">
                <a:solidFill>
                  <a:schemeClr val="tx1"/>
                </a:solidFill>
              </a:rPr>
              <a:t>systématiques </a:t>
            </a:r>
            <a:r>
              <a:rPr lang="fr-FR" sz="1100" b="1" dirty="0">
                <a:solidFill>
                  <a:schemeClr val="tx1"/>
                </a:solidFill>
              </a:rPr>
              <a:t>vers les </a:t>
            </a:r>
            <a:r>
              <a:rPr lang="fr-FR" sz="1100" b="1" dirty="0" smtClean="0">
                <a:solidFill>
                  <a:schemeClr val="tx1"/>
                </a:solidFill>
              </a:rPr>
              <a:t>SAAD + IDEL </a:t>
            </a:r>
            <a:r>
              <a:rPr lang="fr-FR" sz="1100" b="1" dirty="0">
                <a:solidFill>
                  <a:schemeClr val="tx1"/>
                </a:solidFill>
              </a:rPr>
              <a:t>pour les </a:t>
            </a:r>
            <a:r>
              <a:rPr lang="fr-FR" sz="1100" b="1" dirty="0" smtClean="0">
                <a:solidFill>
                  <a:schemeClr val="tx1"/>
                </a:solidFill>
              </a:rPr>
              <a:t>PH</a:t>
            </a:r>
            <a:endParaRPr lang="fr-FR" sz="1100" b="1" dirty="0">
              <a:solidFill>
                <a:schemeClr val="tx1"/>
              </a:solidFill>
            </a:endParaRPr>
          </a:p>
        </p:txBody>
      </p:sp>
      <p:graphicFrame>
        <p:nvGraphicFramePr>
          <p:cNvPr id="60" name="Graphique 59"/>
          <p:cNvGraphicFramePr>
            <a:graphicFrameLocks/>
          </p:cNvGraphicFramePr>
          <p:nvPr>
            <p:extLst/>
          </p:nvPr>
        </p:nvGraphicFramePr>
        <p:xfrm>
          <a:off x="4824413" y="1906193"/>
          <a:ext cx="4090866" cy="3314683"/>
        </p:xfrm>
        <a:graphic>
          <a:graphicData uri="http://schemas.openxmlformats.org/drawingml/2006/chart">
            <c:chart xmlns:c="http://schemas.openxmlformats.org/drawingml/2006/chart" xmlns:r="http://schemas.openxmlformats.org/officeDocument/2006/relationships" r:id="rId4"/>
          </a:graphicData>
        </a:graphic>
      </p:graphicFrame>
      <p:sp>
        <p:nvSpPr>
          <p:cNvPr id="62" name="Rectangle à coins arrondis 61"/>
          <p:cNvSpPr/>
          <p:nvPr/>
        </p:nvSpPr>
        <p:spPr>
          <a:xfrm>
            <a:off x="8610965" y="2784926"/>
            <a:ext cx="339212" cy="23355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p>
        </p:txBody>
      </p:sp>
      <p:sp>
        <p:nvSpPr>
          <p:cNvPr id="63" name="Rectangle à coins arrondis 62"/>
          <p:cNvSpPr/>
          <p:nvPr/>
        </p:nvSpPr>
        <p:spPr>
          <a:xfrm>
            <a:off x="8350410" y="3116520"/>
            <a:ext cx="339212" cy="23355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p>
        </p:txBody>
      </p:sp>
      <p:sp>
        <p:nvSpPr>
          <p:cNvPr id="64" name="Rectangle à coins arrondis 63"/>
          <p:cNvSpPr/>
          <p:nvPr/>
        </p:nvSpPr>
        <p:spPr>
          <a:xfrm>
            <a:off x="7182830" y="3446756"/>
            <a:ext cx="339212" cy="23355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p>
        </p:txBody>
      </p:sp>
      <p:cxnSp>
        <p:nvCxnSpPr>
          <p:cNvPr id="65" name="Connecteur droit 64"/>
          <p:cNvCxnSpPr/>
          <p:nvPr/>
        </p:nvCxnSpPr>
        <p:spPr>
          <a:xfrm flipV="1">
            <a:off x="7522042" y="3347671"/>
            <a:ext cx="828368" cy="237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a:endCxn id="62" idx="2"/>
          </p:cNvCxnSpPr>
          <p:nvPr/>
        </p:nvCxnSpPr>
        <p:spPr>
          <a:xfrm flipV="1">
            <a:off x="8675174" y="3018482"/>
            <a:ext cx="105397" cy="107036"/>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44505" y="5325710"/>
            <a:ext cx="8505671" cy="76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1400" b="1" dirty="0" smtClean="0">
                <a:solidFill>
                  <a:schemeClr val="tx1"/>
                </a:solidFill>
                <a:latin typeface="Arial" panose="020B0604020202020204" pitchFamily="34" charset="0"/>
                <a:cs typeface="Arial" panose="020B0604020202020204" pitchFamily="34" charset="0"/>
              </a:rPr>
              <a:t>▪ </a:t>
            </a:r>
            <a:r>
              <a:rPr lang="fr-FR" sz="1400" dirty="0" smtClean="0">
                <a:solidFill>
                  <a:schemeClr val="tx1"/>
                </a:solidFill>
              </a:rPr>
              <a:t>Dans le cadre de la construction du parcours d’accompagnement, les partenariats avec ces acteurs sont amenés à se renforcer. </a:t>
            </a:r>
          </a:p>
        </p:txBody>
      </p:sp>
    </p:spTree>
    <p:extLst>
      <p:ext uri="{BB962C8B-B14F-4D97-AF65-F5344CB8AC3E}">
        <p14:creationId xmlns:p14="http://schemas.microsoft.com/office/powerpoint/2010/main" val="343933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err="1" smtClean="0"/>
              <a:t>LeS</a:t>
            </a:r>
            <a:r>
              <a:rPr lang="fr-FR" sz="2400" dirty="0" smtClean="0"/>
              <a:t> OBJECTIFS DE L’ETUDE REGIONALE</a:t>
            </a:r>
            <a:endParaRPr lang="fr-FR" sz="2400" dirty="0"/>
          </a:p>
        </p:txBody>
      </p:sp>
      <p:sp>
        <p:nvSpPr>
          <p:cNvPr id="4" name="Espace réservé du texte 3"/>
          <p:cNvSpPr>
            <a:spLocks noGrp="1"/>
          </p:cNvSpPr>
          <p:nvPr>
            <p:ph type="body" sz="quarter" idx="13"/>
          </p:nvPr>
        </p:nvSpPr>
        <p:spPr>
          <a:xfrm>
            <a:off x="411537" y="1160980"/>
            <a:ext cx="8280400" cy="5697019"/>
          </a:xfrm>
        </p:spPr>
        <p:txBody>
          <a:bodyPr/>
          <a:lstStyle/>
          <a:p>
            <a:pPr algn="just">
              <a:defRPr/>
            </a:pPr>
            <a:r>
              <a:rPr lang="fr-FR" sz="1400" dirty="0" smtClean="0">
                <a:solidFill>
                  <a:schemeClr val="tx1"/>
                </a:solidFill>
                <a:latin typeface="Arial" panose="020B0604020202020204" pitchFamily="34" charset="0"/>
                <a:cs typeface="Arial" panose="020B0604020202020204" pitchFamily="34" charset="0"/>
              </a:rPr>
              <a:t>1- </a:t>
            </a:r>
            <a:r>
              <a:rPr lang="fr-FR" sz="1400" b="1" dirty="0" smtClean="0">
                <a:solidFill>
                  <a:schemeClr val="tx1"/>
                </a:solidFill>
                <a:latin typeface="Arial" panose="020B0604020202020204" pitchFamily="34" charset="0"/>
                <a:cs typeface="Arial" panose="020B0604020202020204" pitchFamily="34" charset="0"/>
              </a:rPr>
              <a:t>Les SSIAD, des acteurs du domicile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participant de la politique du libre choix du lieu de vie du maintien à domicile pour les personnes en perte d’autonomie </a:t>
            </a:r>
            <a:r>
              <a:rPr lang="fr-FR" sz="1400" dirty="0" smtClean="0">
                <a:solidFill>
                  <a:schemeClr val="tx1">
                    <a:lumMod val="85000"/>
                    <a:lumOff val="15000"/>
                  </a:schemeClr>
                </a:solidFill>
                <a:latin typeface="Arial" panose="020B0604020202020204" pitchFamily="34" charset="0"/>
                <a:cs typeface="Arial" panose="020B0604020202020204" pitchFamily="34" charset="0"/>
              </a:rPr>
              <a:t>(personnes âgées de plus de 60 ans et personnes de moins de 60 ans en situation de handicap ou atteintes de pathologies chroniques): </a:t>
            </a:r>
          </a:p>
          <a:p>
            <a:pPr algn="just">
              <a:defRPr/>
            </a:pPr>
            <a:r>
              <a:rPr lang="fr-FR" sz="1400" dirty="0" smtClean="0">
                <a:solidFill>
                  <a:schemeClr val="tx1">
                    <a:lumMod val="85000"/>
                    <a:lumOff val="15000"/>
                  </a:schemeClr>
                </a:solidFill>
                <a:latin typeface="Trebuchet MS" panose="020B0603020202020204" pitchFamily="34" charset="0"/>
                <a:cs typeface="Arial" panose="020B0604020202020204" pitchFamily="34" charset="0"/>
              </a:rPr>
              <a: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Une priorité nationale (maintien à domicile ou en milieu de vie ordinaire des personnes en perte d’autonomie) et régionale (projet régional de santé 2018-2022). </a:t>
            </a:r>
          </a:p>
          <a:p>
            <a:pPr algn="just">
              <a:defRPr/>
            </a:pPr>
            <a:r>
              <a:rPr lang="fr-FR" sz="1400" dirty="0" smtClean="0">
                <a:solidFill>
                  <a:schemeClr val="tx1">
                    <a:lumMod val="85000"/>
                    <a:lumOff val="15000"/>
                  </a:schemeClr>
                </a:solidFill>
                <a:latin typeface="Trebuchet MS" panose="020B0603020202020204" pitchFamily="34" charset="0"/>
                <a:cs typeface="Arial" panose="020B0604020202020204" pitchFamily="34" charset="0"/>
              </a:rPr>
              <a: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Un contexte général de vieillissement de la population exigeant une adaptation constante de l’environnement professionnel et </a:t>
            </a:r>
            <a:r>
              <a:rPr lang="fr-FR" sz="1400" dirty="0" smtClean="0">
                <a:solidFill>
                  <a:schemeClr val="tx1"/>
                </a:solidFill>
                <a:latin typeface="Arial" panose="020B0604020202020204" pitchFamily="34" charset="0"/>
                <a:cs typeface="Arial" panose="020B0604020202020204" pitchFamily="34" charset="0"/>
              </a:rPr>
              <a:t>de recherche de l’amélioration de l’accès aux soins des personnes en situation de handicap. </a:t>
            </a:r>
          </a:p>
          <a:p>
            <a:pPr algn="just">
              <a:defRPr/>
            </a:pPr>
            <a:r>
              <a:rPr lang="fr-FR" sz="1400" dirty="0" smtClean="0">
                <a:solidFill>
                  <a:schemeClr val="tx1">
                    <a:lumMod val="85000"/>
                    <a:lumOff val="15000"/>
                  </a:schemeClr>
                </a:solidFill>
                <a:latin typeface="Arial" panose="020B0604020202020204" pitchFamily="34" charset="0"/>
                <a:cs typeface="Arial" panose="020B0604020202020204" pitchFamily="34" charset="0"/>
              </a:rPr>
              <a:t>2- Des </a:t>
            </a:r>
            <a:r>
              <a:rPr lang="fr-FR" sz="1400" dirty="0">
                <a:solidFill>
                  <a:schemeClr val="tx1">
                    <a:lumMod val="85000"/>
                    <a:lumOff val="15000"/>
                  </a:schemeClr>
                </a:solidFill>
                <a:latin typeface="Arial" panose="020B0604020202020204" pitchFamily="34" charset="0"/>
                <a:cs typeface="Arial" panose="020B0604020202020204" pitchFamily="34" charset="0"/>
              </a:rPr>
              <a:t>constats récurrents </a:t>
            </a:r>
            <a:r>
              <a:rPr lang="fr-FR" sz="1400" b="1" dirty="0">
                <a:solidFill>
                  <a:schemeClr val="tx1">
                    <a:lumMod val="85000"/>
                    <a:lumOff val="15000"/>
                  </a:schemeClr>
                </a:solidFill>
                <a:latin typeface="Arial" panose="020B0604020202020204" pitchFamily="34" charset="0"/>
                <a:cs typeface="Arial" panose="020B0604020202020204" pitchFamily="34" charset="0"/>
              </a:rPr>
              <a:t>d’importantes difficultés de fonctionnement des SSIAD</a:t>
            </a:r>
            <a:r>
              <a:rPr lang="fr-FR" sz="1400" dirty="0">
                <a:solidFill>
                  <a:schemeClr val="tx1">
                    <a:lumMod val="85000"/>
                    <a:lumOff val="15000"/>
                  </a:schemeClr>
                </a:solidFill>
                <a:latin typeface="Arial" panose="020B0604020202020204" pitchFamily="34" charset="0"/>
                <a:cs typeface="Arial" panose="020B0604020202020204" pitchFamily="34" charset="0"/>
              </a:rPr>
              <a:t>, mettant à mal le cadre d’exercice de leurs missions et sources d’inégalités territoriales: </a:t>
            </a: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defRPr/>
            </a:pPr>
            <a:r>
              <a:rPr lang="fr-FR" sz="1400" dirty="0" smtClean="0">
                <a:solidFill>
                  <a:schemeClr val="tx1">
                    <a:lumMod val="85000"/>
                    <a:lumOff val="15000"/>
                  </a:schemeClr>
                </a:solidFill>
                <a:latin typeface="Arial" panose="020B0604020202020204" pitchFamily="34" charset="0"/>
                <a:cs typeface="Arial" panose="020B0604020202020204" pitchFamily="34" charset="0"/>
              </a:rPr>
              <a:t>- difficultés </a:t>
            </a:r>
            <a:r>
              <a:rPr lang="fr-FR" sz="1400" dirty="0">
                <a:solidFill>
                  <a:schemeClr val="tx1">
                    <a:lumMod val="85000"/>
                    <a:lumOff val="15000"/>
                  </a:schemeClr>
                </a:solidFill>
                <a:latin typeface="Arial" panose="020B0604020202020204" pitchFamily="34" charset="0"/>
                <a:cs typeface="Arial" panose="020B0604020202020204" pitchFamily="34" charset="0"/>
              </a:rPr>
              <a:t>liées à la patientèle, </a:t>
            </a: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defRPr/>
            </a:pPr>
            <a:r>
              <a:rPr lang="fr-FR" sz="1400" dirty="0" smtClean="0">
                <a:solidFill>
                  <a:schemeClr val="tx1">
                    <a:lumMod val="85000"/>
                    <a:lumOff val="15000"/>
                  </a:schemeClr>
                </a:solidFill>
                <a:latin typeface="Arial" panose="020B0604020202020204" pitchFamily="34" charset="0"/>
                <a:cs typeface="Arial" panose="020B0604020202020204" pitchFamily="34" charset="0"/>
              </a:rPr>
              <a:t>- difficultés liées à </a:t>
            </a:r>
            <a:r>
              <a:rPr lang="fr-FR" sz="1400" dirty="0">
                <a:solidFill>
                  <a:schemeClr val="tx1">
                    <a:lumMod val="85000"/>
                    <a:lumOff val="15000"/>
                  </a:schemeClr>
                </a:solidFill>
                <a:latin typeface="Arial" panose="020B0604020202020204" pitchFamily="34" charset="0"/>
                <a:cs typeface="Arial" panose="020B0604020202020204" pitchFamily="34" charset="0"/>
              </a:rPr>
              <a:t>l’organisation de l’offre de soins, </a:t>
            </a: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defRPr/>
            </a:pPr>
            <a:r>
              <a:rPr lang="fr-FR" sz="1400" dirty="0" smtClean="0">
                <a:solidFill>
                  <a:schemeClr val="tx1">
                    <a:lumMod val="85000"/>
                    <a:lumOff val="15000"/>
                  </a:schemeClr>
                </a:solidFill>
                <a:latin typeface="Arial" panose="020B0604020202020204" pitchFamily="34" charset="0"/>
                <a:cs typeface="Arial" panose="020B0604020202020204" pitchFamily="34" charset="0"/>
              </a:rPr>
              <a:t>- difficultés liées </a:t>
            </a:r>
            <a:r>
              <a:rPr lang="fr-FR" sz="1400" dirty="0">
                <a:solidFill>
                  <a:schemeClr val="tx1">
                    <a:lumMod val="85000"/>
                    <a:lumOff val="15000"/>
                  </a:schemeClr>
                </a:solidFill>
                <a:latin typeface="Arial" panose="020B0604020202020204" pitchFamily="34" charset="0"/>
                <a:cs typeface="Arial" panose="020B0604020202020204" pitchFamily="34" charset="0"/>
              </a:rPr>
              <a:t>au mode de financement des services, </a:t>
            </a:r>
            <a:endParaRPr lang="fr-FR" sz="1400" dirty="0" smtClean="0">
              <a:solidFill>
                <a:schemeClr val="tx1">
                  <a:lumMod val="85000"/>
                  <a:lumOff val="15000"/>
                </a:schemeClr>
              </a:solidFill>
              <a:latin typeface="Arial" panose="020B0604020202020204" pitchFamily="34" charset="0"/>
              <a:cs typeface="Arial" panose="020B0604020202020204" pitchFamily="34" charset="0"/>
            </a:endParaRPr>
          </a:p>
          <a:p>
            <a:pPr algn="just">
              <a:defRPr/>
            </a:pPr>
            <a:r>
              <a:rPr lang="fr-FR" sz="1400" dirty="0" smtClean="0">
                <a:solidFill>
                  <a:schemeClr val="tx1">
                    <a:lumMod val="85000"/>
                    <a:lumOff val="15000"/>
                  </a:schemeClr>
                </a:solidFill>
                <a:latin typeface="Arial" panose="020B0604020202020204" pitchFamily="34" charset="0"/>
                <a:cs typeface="Arial" panose="020B0604020202020204" pitchFamily="34" charset="0"/>
              </a:rPr>
              <a:t>- difficultés liées </a:t>
            </a:r>
            <a:r>
              <a:rPr lang="fr-FR" sz="1400" dirty="0">
                <a:solidFill>
                  <a:schemeClr val="tx1">
                    <a:lumMod val="85000"/>
                    <a:lumOff val="15000"/>
                  </a:schemeClr>
                </a:solidFill>
                <a:latin typeface="Arial" panose="020B0604020202020204" pitchFamily="34" charset="0"/>
                <a:cs typeface="Arial" panose="020B0604020202020204" pitchFamily="34" charset="0"/>
              </a:rPr>
              <a:t>à </a:t>
            </a:r>
            <a:r>
              <a:rPr lang="fr-FR" sz="1400" dirty="0" smtClean="0">
                <a:solidFill>
                  <a:schemeClr val="tx1">
                    <a:lumMod val="85000"/>
                    <a:lumOff val="15000"/>
                  </a:schemeClr>
                </a:solidFill>
                <a:latin typeface="Arial" panose="020B0604020202020204" pitchFamily="34" charset="0"/>
                <a:cs typeface="Arial" panose="020B0604020202020204" pitchFamily="34" charset="0"/>
              </a:rPr>
              <a:t>l’organisation des SSIAD et à </a:t>
            </a:r>
            <a:r>
              <a:rPr lang="fr-FR" sz="1400" dirty="0">
                <a:solidFill>
                  <a:schemeClr val="tx1">
                    <a:lumMod val="85000"/>
                    <a:lumOff val="15000"/>
                  </a:schemeClr>
                </a:solidFill>
                <a:latin typeface="Arial" panose="020B0604020202020204" pitchFamily="34" charset="0"/>
                <a:cs typeface="Arial" panose="020B0604020202020204" pitchFamily="34" charset="0"/>
              </a:rPr>
              <a:t>leur secteur d’intervention. </a:t>
            </a:r>
            <a:endParaRPr lang="fr-FR" sz="1400" dirty="0" smtClean="0">
              <a:solidFill>
                <a:schemeClr val="tx1"/>
              </a:solidFill>
              <a:latin typeface="Arial" panose="020B0604020202020204" pitchFamily="34" charset="0"/>
              <a:cs typeface="Arial" panose="020B0604020202020204" pitchFamily="34" charset="0"/>
            </a:endParaRPr>
          </a:p>
          <a:p>
            <a:pPr algn="just">
              <a:defRPr/>
            </a:pPr>
            <a:r>
              <a:rPr lang="fr-FR" sz="1400" dirty="0" smtClean="0">
                <a:solidFill>
                  <a:schemeClr val="tx1"/>
                </a:solidFill>
                <a:latin typeface="Arial" panose="020B0604020202020204" pitchFamily="34" charset="0"/>
                <a:cs typeface="Arial" panose="020B0604020202020204" pitchFamily="34" charset="0"/>
              </a:rPr>
              <a:t>3-</a:t>
            </a:r>
            <a:r>
              <a:rPr lang="fr-FR" sz="1400" b="1" dirty="0" smtClean="0">
                <a:solidFill>
                  <a:schemeClr val="tx1"/>
                </a:solidFill>
                <a:latin typeface="Arial" panose="020B0604020202020204" pitchFamily="34" charset="0"/>
                <a:cs typeface="Arial" panose="020B0604020202020204" pitchFamily="34" charset="0"/>
              </a:rPr>
              <a:t> La nécessité de réaffirmer la place et le rôle des SSIAD par un meilleure ancrage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des services dans leur territoire</a:t>
            </a:r>
            <a:r>
              <a:rPr lang="fr-FR" sz="1400" dirty="0" smtClean="0">
                <a:solidFill>
                  <a:schemeClr val="tx1">
                    <a:lumMod val="85000"/>
                    <a:lumOff val="15000"/>
                  </a:schemeClr>
                </a:solidFill>
                <a:latin typeface="Arial" panose="020B0604020202020204" pitchFamily="34" charset="0"/>
                <a:cs typeface="Arial" panose="020B0604020202020204" pitchFamily="34" charset="0"/>
              </a:rPr>
              <a:t>, </a:t>
            </a:r>
            <a:r>
              <a:rPr lang="fr-FR" sz="1400" b="1" dirty="0" smtClean="0">
                <a:solidFill>
                  <a:schemeClr val="tx1">
                    <a:lumMod val="85000"/>
                    <a:lumOff val="15000"/>
                  </a:schemeClr>
                </a:solidFill>
                <a:latin typeface="Arial" panose="020B0604020202020204" pitchFamily="34" charset="0"/>
                <a:cs typeface="Arial" panose="020B0604020202020204" pitchFamily="34" charset="0"/>
              </a:rPr>
              <a:t>dans la chaîne de soin et d’accompagnement et dans la construction de réponses </a:t>
            </a:r>
            <a:r>
              <a:rPr lang="fr-FR" sz="1400" dirty="0" smtClean="0">
                <a:solidFill>
                  <a:schemeClr val="tx1">
                    <a:lumMod val="85000"/>
                    <a:lumOff val="15000"/>
                  </a:schemeClr>
                </a:solidFill>
                <a:latin typeface="Arial" panose="020B0604020202020204" pitchFamily="34" charset="0"/>
                <a:cs typeface="Arial" panose="020B0604020202020204" pitchFamily="34" charset="0"/>
              </a:rPr>
              <a:t>au plus près des besoins des personnes à prendre en charge. </a:t>
            </a:r>
          </a:p>
          <a:p>
            <a:pPr>
              <a:spcBef>
                <a:spcPts val="600"/>
              </a:spcBef>
            </a:pPr>
            <a:endParaRPr lang="fr-FR" sz="1400" dirty="0">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7E3B350E-657F-41D5-BCB6-877D8C3AF71C}" type="slidenum">
              <a:rPr lang="fr-FR" smtClean="0"/>
              <a:t>4</a:t>
            </a:fld>
            <a:endParaRPr lang="fr-FR" dirty="0"/>
          </a:p>
        </p:txBody>
      </p:sp>
    </p:spTree>
    <p:extLst>
      <p:ext uri="{BB962C8B-B14F-4D97-AF65-F5344CB8AC3E}">
        <p14:creationId xmlns:p14="http://schemas.microsoft.com/office/powerpoint/2010/main" val="41292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49663" y="728155"/>
            <a:ext cx="8280000" cy="316690"/>
          </a:xfrm>
          <a:noFill/>
        </p:spPr>
        <p:txBody>
          <a:bodyPr/>
          <a:lstStyle/>
          <a:p>
            <a:r>
              <a:rPr lang="fr-FR" sz="2400" dirty="0" smtClean="0"/>
              <a:t>LES ORIENTATIONS EN FIN DE PRISE EN CHARGE DES PATIENTS</a:t>
            </a:r>
            <a:endParaRPr lang="fr-FR" sz="2400" b="1" dirty="0">
              <a:solidFill>
                <a:srgbClr val="0070C0"/>
              </a:solidFill>
            </a:endParaRPr>
          </a:p>
        </p:txBody>
      </p:sp>
      <p:sp>
        <p:nvSpPr>
          <p:cNvPr id="4" name="Espace réservé du numéro de diapositive 3"/>
          <p:cNvSpPr>
            <a:spLocks noGrp="1"/>
          </p:cNvSpPr>
          <p:nvPr>
            <p:ph type="sldNum" sz="quarter" idx="12"/>
          </p:nvPr>
        </p:nvSpPr>
        <p:spPr/>
        <p:txBody>
          <a:bodyPr/>
          <a:lstStyle/>
          <a:p>
            <a:fld id="{7E3B350E-657F-41D5-BCB6-877D8C3AF71C}" type="slidenum">
              <a:rPr lang="fr-FR" smtClean="0">
                <a:solidFill>
                  <a:prstClr val="black">
                    <a:tint val="75000"/>
                  </a:prstClr>
                </a:solidFill>
              </a:rPr>
              <a:pPr/>
              <a:t>40</a:t>
            </a:fld>
            <a:endParaRPr lang="fr-FR" dirty="0">
              <a:solidFill>
                <a:prstClr val="black">
                  <a:tint val="75000"/>
                </a:prstClr>
              </a:solidFill>
            </a:endParaRPr>
          </a:p>
        </p:txBody>
      </p:sp>
      <p:graphicFrame>
        <p:nvGraphicFramePr>
          <p:cNvPr id="24" name="Graphique 23"/>
          <p:cNvGraphicFramePr>
            <a:graphicFrameLocks/>
          </p:cNvGraphicFramePr>
          <p:nvPr>
            <p:extLst/>
          </p:nvPr>
        </p:nvGraphicFramePr>
        <p:xfrm>
          <a:off x="1781810" y="1391124"/>
          <a:ext cx="4294981" cy="3212681"/>
        </p:xfrm>
        <a:graphic>
          <a:graphicData uri="http://schemas.openxmlformats.org/drawingml/2006/chart">
            <c:chart xmlns:c="http://schemas.openxmlformats.org/drawingml/2006/chart" xmlns:r="http://schemas.openxmlformats.org/officeDocument/2006/relationships" r:id="rId3"/>
          </a:graphicData>
        </a:graphic>
      </p:graphicFrame>
      <p:sp>
        <p:nvSpPr>
          <p:cNvPr id="26" name="ZoneTexte 25"/>
          <p:cNvSpPr txBox="1"/>
          <p:nvPr/>
        </p:nvSpPr>
        <p:spPr>
          <a:xfrm>
            <a:off x="327978" y="1007425"/>
            <a:ext cx="5455602" cy="230832"/>
          </a:xfrm>
          <a:prstGeom prst="rect">
            <a:avLst/>
          </a:prstGeom>
          <a:noFill/>
        </p:spPr>
        <p:txBody>
          <a:bodyPr wrap="square" rtlCol="0">
            <a:spAutoFit/>
          </a:bodyPr>
          <a:lstStyle/>
          <a:p>
            <a:r>
              <a:rPr lang="fr-FR" sz="900" b="1" u="sng" dirty="0" smtClean="0"/>
              <a:t>Source</a:t>
            </a:r>
            <a:r>
              <a:rPr lang="fr-FR" sz="900" dirty="0" smtClean="0"/>
              <a:t> :  Données issues du tableau de bord ANAP</a:t>
            </a:r>
            <a:endParaRPr lang="fr-FR" sz="900" dirty="0"/>
          </a:p>
        </p:txBody>
      </p:sp>
      <p:sp>
        <p:nvSpPr>
          <p:cNvPr id="8" name="Rectangle 7"/>
          <p:cNvSpPr/>
          <p:nvPr/>
        </p:nvSpPr>
        <p:spPr>
          <a:xfrm>
            <a:off x="427038" y="4756672"/>
            <a:ext cx="8505671" cy="769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1400" b="1" dirty="0">
                <a:solidFill>
                  <a:schemeClr val="tx1"/>
                </a:solidFill>
                <a:latin typeface="Arial" panose="020B0604020202020204" pitchFamily="34" charset="0"/>
                <a:cs typeface="Arial" panose="020B0604020202020204" pitchFamily="34" charset="0"/>
              </a:rPr>
              <a:t>▪ </a:t>
            </a:r>
            <a:r>
              <a:rPr lang="fr-FR" sz="1400" dirty="0" smtClean="0">
                <a:solidFill>
                  <a:schemeClr val="tx1"/>
                </a:solidFill>
              </a:rPr>
              <a:t>Dans le cadre de la construction du parcours d’accompagnement, les partenariats avec ces acteurs sont amenés à se renforcer. </a:t>
            </a:r>
          </a:p>
        </p:txBody>
      </p:sp>
    </p:spTree>
    <p:extLst>
      <p:ext uri="{BB962C8B-B14F-4D97-AF65-F5344CB8AC3E}">
        <p14:creationId xmlns:p14="http://schemas.microsoft.com/office/powerpoint/2010/main" val="97625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27240"/>
            <a:ext cx="8280000" cy="316690"/>
          </a:xfrm>
          <a:noFill/>
        </p:spPr>
        <p:txBody>
          <a:bodyPr/>
          <a:lstStyle/>
          <a:p>
            <a:r>
              <a:rPr lang="fr-FR" sz="2400" dirty="0" smtClean="0"/>
              <a:t>Le SSIAD dans l’écosystème d’acteurs</a:t>
            </a:r>
            <a:endParaRPr lang="fr-FR" sz="2400" b="1" dirty="0">
              <a:solidFill>
                <a:srgbClr val="0070C0"/>
              </a:solidFill>
            </a:endParaRPr>
          </a:p>
        </p:txBody>
      </p:sp>
      <p:sp>
        <p:nvSpPr>
          <p:cNvPr id="4" name="Espace réservé du numéro de diapositive 3"/>
          <p:cNvSpPr>
            <a:spLocks noGrp="1"/>
          </p:cNvSpPr>
          <p:nvPr>
            <p:ph type="sldNum" sz="quarter" idx="12"/>
          </p:nvPr>
        </p:nvSpPr>
        <p:spPr>
          <a:xfrm>
            <a:off x="8062320" y="6493186"/>
            <a:ext cx="213146" cy="107722"/>
          </a:xfrm>
        </p:spPr>
        <p:txBody>
          <a:bodyPr/>
          <a:lstStyle/>
          <a:p>
            <a:fld id="{7E3B350E-657F-41D5-BCB6-877D8C3AF71C}" type="slidenum">
              <a:rPr lang="fr-FR" sz="700" smtClean="0"/>
              <a:t>41</a:t>
            </a:fld>
            <a:endParaRPr lang="fr-FR" sz="700" dirty="0"/>
          </a:p>
        </p:txBody>
      </p:sp>
      <p:sp>
        <p:nvSpPr>
          <p:cNvPr id="26" name="ZoneTexte 25"/>
          <p:cNvSpPr txBox="1"/>
          <p:nvPr/>
        </p:nvSpPr>
        <p:spPr>
          <a:xfrm>
            <a:off x="2245780" y="4655607"/>
            <a:ext cx="2257008" cy="430887"/>
          </a:xfrm>
          <a:prstGeom prst="rect">
            <a:avLst/>
          </a:prstGeom>
          <a:noFill/>
        </p:spPr>
        <p:txBody>
          <a:bodyPr wrap="square" rtlCol="0">
            <a:spAutoFit/>
          </a:bodyPr>
          <a:lstStyle>
            <a:defPPr>
              <a:defRPr lang="fr-FR"/>
            </a:defPPr>
            <a:lvl1pPr algn="ctr">
              <a:defRPr sz="1400" b="1">
                <a:solidFill>
                  <a:schemeClr val="tx2"/>
                </a:solidFill>
              </a:defRPr>
            </a:lvl1pPr>
          </a:lstStyle>
          <a:p>
            <a:r>
              <a:rPr lang="fr-FR" sz="1100" dirty="0"/>
              <a:t>Partenaires du parcours des patients</a:t>
            </a:r>
          </a:p>
        </p:txBody>
      </p:sp>
      <p:sp>
        <p:nvSpPr>
          <p:cNvPr id="28" name="ZoneTexte 27"/>
          <p:cNvSpPr txBox="1"/>
          <p:nvPr/>
        </p:nvSpPr>
        <p:spPr>
          <a:xfrm rot="3977804">
            <a:off x="1954455" y="3683170"/>
            <a:ext cx="400110" cy="1195756"/>
          </a:xfrm>
          <a:prstGeom prst="rect">
            <a:avLst/>
          </a:prstGeom>
          <a:noFill/>
        </p:spPr>
        <p:txBody>
          <a:bodyPr vert="vert270" wrap="square" rtlCol="0">
            <a:spAutoFit/>
          </a:bodyPr>
          <a:lstStyle/>
          <a:p>
            <a:r>
              <a:rPr lang="fr-FR" sz="1400" dirty="0" smtClean="0"/>
              <a:t>Outils</a:t>
            </a:r>
            <a:endParaRPr lang="fr-FR" sz="1400" dirty="0"/>
          </a:p>
        </p:txBody>
      </p:sp>
      <p:sp>
        <p:nvSpPr>
          <p:cNvPr id="29" name="ZoneTexte 28"/>
          <p:cNvSpPr txBox="1"/>
          <p:nvPr/>
        </p:nvSpPr>
        <p:spPr>
          <a:xfrm>
            <a:off x="1510922" y="5335519"/>
            <a:ext cx="1915808" cy="307777"/>
          </a:xfrm>
          <a:prstGeom prst="rect">
            <a:avLst/>
          </a:prstGeom>
          <a:noFill/>
        </p:spPr>
        <p:txBody>
          <a:bodyPr wrap="square" rtlCol="0">
            <a:spAutoFit/>
          </a:bodyPr>
          <a:lstStyle/>
          <a:p>
            <a:r>
              <a:rPr lang="fr-FR" sz="1400" i="1" dirty="0" smtClean="0"/>
              <a:t>Hôpital </a:t>
            </a:r>
            <a:endParaRPr lang="fr-FR" sz="1400" i="1" dirty="0"/>
          </a:p>
        </p:txBody>
      </p:sp>
      <p:sp>
        <p:nvSpPr>
          <p:cNvPr id="33" name="ZoneTexte 32"/>
          <p:cNvSpPr txBox="1"/>
          <p:nvPr/>
        </p:nvSpPr>
        <p:spPr>
          <a:xfrm>
            <a:off x="4160136" y="5601903"/>
            <a:ext cx="1915808" cy="307777"/>
          </a:xfrm>
          <a:prstGeom prst="rect">
            <a:avLst/>
          </a:prstGeom>
          <a:noFill/>
        </p:spPr>
        <p:txBody>
          <a:bodyPr wrap="square" rtlCol="0">
            <a:spAutoFit/>
          </a:bodyPr>
          <a:lstStyle/>
          <a:p>
            <a:r>
              <a:rPr lang="fr-FR" sz="1400" i="1" dirty="0" smtClean="0"/>
              <a:t>HAD</a:t>
            </a:r>
            <a:endParaRPr lang="fr-FR" sz="1400" i="1" dirty="0"/>
          </a:p>
        </p:txBody>
      </p:sp>
      <p:sp>
        <p:nvSpPr>
          <p:cNvPr id="45" name="ZoneTexte 44"/>
          <p:cNvSpPr txBox="1"/>
          <p:nvPr/>
        </p:nvSpPr>
        <p:spPr>
          <a:xfrm>
            <a:off x="2532006" y="5202919"/>
            <a:ext cx="1915808" cy="307777"/>
          </a:xfrm>
          <a:prstGeom prst="rect">
            <a:avLst/>
          </a:prstGeom>
          <a:noFill/>
        </p:spPr>
        <p:txBody>
          <a:bodyPr wrap="square" rtlCol="0">
            <a:spAutoFit/>
          </a:bodyPr>
          <a:lstStyle/>
          <a:p>
            <a:r>
              <a:rPr lang="fr-FR" sz="1400" i="1" dirty="0" smtClean="0"/>
              <a:t>Établissement PA</a:t>
            </a:r>
            <a:endParaRPr lang="fr-FR" sz="1400" i="1" dirty="0"/>
          </a:p>
        </p:txBody>
      </p:sp>
      <p:sp>
        <p:nvSpPr>
          <p:cNvPr id="46" name="ZoneTexte 45"/>
          <p:cNvSpPr txBox="1"/>
          <p:nvPr/>
        </p:nvSpPr>
        <p:spPr>
          <a:xfrm>
            <a:off x="2180936" y="5984642"/>
            <a:ext cx="1915808" cy="307777"/>
          </a:xfrm>
          <a:prstGeom prst="rect">
            <a:avLst/>
          </a:prstGeom>
          <a:noFill/>
        </p:spPr>
        <p:txBody>
          <a:bodyPr wrap="square" rtlCol="0">
            <a:spAutoFit/>
          </a:bodyPr>
          <a:lstStyle/>
          <a:p>
            <a:r>
              <a:rPr lang="fr-FR" sz="1400" i="1" dirty="0" smtClean="0"/>
              <a:t>Établissement PH</a:t>
            </a:r>
            <a:endParaRPr lang="fr-FR" sz="1400" i="1" dirty="0"/>
          </a:p>
        </p:txBody>
      </p:sp>
      <p:sp>
        <p:nvSpPr>
          <p:cNvPr id="18" name="Ellipse 17"/>
          <p:cNvSpPr/>
          <p:nvPr/>
        </p:nvSpPr>
        <p:spPr>
          <a:xfrm>
            <a:off x="3051504" y="1518398"/>
            <a:ext cx="3512317" cy="311830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000" dirty="0" smtClean="0"/>
          </a:p>
        </p:txBody>
      </p:sp>
      <p:sp>
        <p:nvSpPr>
          <p:cNvPr id="25" name="ZoneTexte 24"/>
          <p:cNvSpPr txBox="1"/>
          <p:nvPr/>
        </p:nvSpPr>
        <p:spPr>
          <a:xfrm>
            <a:off x="3589198" y="1771830"/>
            <a:ext cx="1717231" cy="600164"/>
          </a:xfrm>
          <a:prstGeom prst="rect">
            <a:avLst/>
          </a:prstGeom>
          <a:noFill/>
        </p:spPr>
        <p:txBody>
          <a:bodyPr wrap="square" rtlCol="0">
            <a:spAutoFit/>
          </a:bodyPr>
          <a:lstStyle>
            <a:defPPr>
              <a:defRPr lang="fr-FR"/>
            </a:defPPr>
            <a:lvl1pPr algn="ctr">
              <a:defRPr sz="1400" b="1">
                <a:solidFill>
                  <a:schemeClr val="tx2"/>
                </a:solidFill>
              </a:defRPr>
            </a:lvl1pPr>
          </a:lstStyle>
          <a:p>
            <a:r>
              <a:rPr lang="fr-FR" sz="1100" dirty="0"/>
              <a:t>Partenaires de la régulation et de l’orientation</a:t>
            </a:r>
          </a:p>
        </p:txBody>
      </p:sp>
      <p:sp>
        <p:nvSpPr>
          <p:cNvPr id="27" name="ZoneTexte 26"/>
          <p:cNvSpPr txBox="1"/>
          <p:nvPr/>
        </p:nvSpPr>
        <p:spPr>
          <a:xfrm rot="6752404">
            <a:off x="4403418" y="3740889"/>
            <a:ext cx="400110" cy="1195756"/>
          </a:xfrm>
          <a:prstGeom prst="rect">
            <a:avLst/>
          </a:prstGeom>
          <a:noFill/>
        </p:spPr>
        <p:txBody>
          <a:bodyPr vert="vert270" wrap="square" rtlCol="0">
            <a:spAutoFit/>
          </a:bodyPr>
          <a:lstStyle/>
          <a:p>
            <a:r>
              <a:rPr lang="fr-FR" sz="1400" dirty="0" smtClean="0"/>
              <a:t>Outils</a:t>
            </a:r>
            <a:endParaRPr lang="fr-FR" sz="1400" dirty="0"/>
          </a:p>
        </p:txBody>
      </p:sp>
      <p:sp>
        <p:nvSpPr>
          <p:cNvPr id="40" name="ZoneTexte 39"/>
          <p:cNvSpPr txBox="1"/>
          <p:nvPr/>
        </p:nvSpPr>
        <p:spPr>
          <a:xfrm>
            <a:off x="4162018" y="2481262"/>
            <a:ext cx="1915808" cy="307777"/>
          </a:xfrm>
          <a:prstGeom prst="rect">
            <a:avLst/>
          </a:prstGeom>
          <a:noFill/>
        </p:spPr>
        <p:txBody>
          <a:bodyPr wrap="square" rtlCol="0">
            <a:spAutoFit/>
          </a:bodyPr>
          <a:lstStyle/>
          <a:p>
            <a:r>
              <a:rPr lang="fr-FR" sz="1400" i="1" dirty="0" smtClean="0"/>
              <a:t>DAC</a:t>
            </a:r>
            <a:endParaRPr lang="fr-FR" sz="1400" i="1" dirty="0"/>
          </a:p>
        </p:txBody>
      </p:sp>
      <p:sp>
        <p:nvSpPr>
          <p:cNvPr id="41" name="ZoneTexte 40"/>
          <p:cNvSpPr txBox="1"/>
          <p:nvPr/>
        </p:nvSpPr>
        <p:spPr>
          <a:xfrm>
            <a:off x="4722823" y="2689095"/>
            <a:ext cx="1915808" cy="307777"/>
          </a:xfrm>
          <a:prstGeom prst="rect">
            <a:avLst/>
          </a:prstGeom>
          <a:noFill/>
        </p:spPr>
        <p:txBody>
          <a:bodyPr wrap="square" rtlCol="0">
            <a:spAutoFit/>
          </a:bodyPr>
          <a:lstStyle/>
          <a:p>
            <a:r>
              <a:rPr lang="fr-FR" sz="1400" i="1" dirty="0" smtClean="0"/>
              <a:t>CLIC </a:t>
            </a:r>
            <a:endParaRPr lang="fr-FR" sz="1400" i="1" dirty="0"/>
          </a:p>
        </p:txBody>
      </p:sp>
      <p:sp>
        <p:nvSpPr>
          <p:cNvPr id="43" name="ZoneTexte 42"/>
          <p:cNvSpPr txBox="1"/>
          <p:nvPr/>
        </p:nvSpPr>
        <p:spPr>
          <a:xfrm>
            <a:off x="3786839" y="3007568"/>
            <a:ext cx="1915808" cy="307777"/>
          </a:xfrm>
          <a:prstGeom prst="rect">
            <a:avLst/>
          </a:prstGeom>
          <a:noFill/>
        </p:spPr>
        <p:txBody>
          <a:bodyPr wrap="square" rtlCol="0">
            <a:spAutoFit/>
          </a:bodyPr>
          <a:lstStyle/>
          <a:p>
            <a:r>
              <a:rPr lang="fr-FR" sz="1400" i="1" dirty="0" smtClean="0"/>
              <a:t>MAIA</a:t>
            </a:r>
            <a:endParaRPr lang="fr-FR" sz="1400" i="1" dirty="0"/>
          </a:p>
        </p:txBody>
      </p:sp>
      <p:sp>
        <p:nvSpPr>
          <p:cNvPr id="44" name="ZoneTexte 43"/>
          <p:cNvSpPr txBox="1"/>
          <p:nvPr/>
        </p:nvSpPr>
        <p:spPr>
          <a:xfrm>
            <a:off x="4635740" y="3244692"/>
            <a:ext cx="1915808" cy="523220"/>
          </a:xfrm>
          <a:prstGeom prst="rect">
            <a:avLst/>
          </a:prstGeom>
          <a:noFill/>
        </p:spPr>
        <p:txBody>
          <a:bodyPr wrap="square" rtlCol="0">
            <a:spAutoFit/>
          </a:bodyPr>
          <a:lstStyle/>
          <a:p>
            <a:r>
              <a:rPr lang="fr-FR" sz="1400" i="1" dirty="0" smtClean="0"/>
              <a:t>Filières gérontologiques</a:t>
            </a:r>
            <a:endParaRPr lang="fr-FR" sz="1400" i="1" dirty="0"/>
          </a:p>
        </p:txBody>
      </p:sp>
      <p:sp>
        <p:nvSpPr>
          <p:cNvPr id="48" name="ZoneTexte 47"/>
          <p:cNvSpPr txBox="1"/>
          <p:nvPr/>
        </p:nvSpPr>
        <p:spPr>
          <a:xfrm>
            <a:off x="5467135" y="2511019"/>
            <a:ext cx="1915808" cy="307777"/>
          </a:xfrm>
          <a:prstGeom prst="rect">
            <a:avLst/>
          </a:prstGeom>
          <a:noFill/>
        </p:spPr>
        <p:txBody>
          <a:bodyPr wrap="square" rtlCol="0">
            <a:spAutoFit/>
          </a:bodyPr>
          <a:lstStyle/>
          <a:p>
            <a:r>
              <a:rPr lang="fr-FR" sz="1400" i="1" dirty="0" smtClean="0"/>
              <a:t>Médecins</a:t>
            </a:r>
            <a:endParaRPr lang="fr-FR" sz="1400" i="1" dirty="0"/>
          </a:p>
        </p:txBody>
      </p:sp>
      <p:sp>
        <p:nvSpPr>
          <p:cNvPr id="24" name="Ellipse 23"/>
          <p:cNvSpPr/>
          <p:nvPr/>
        </p:nvSpPr>
        <p:spPr>
          <a:xfrm>
            <a:off x="0" y="1518398"/>
            <a:ext cx="3575121" cy="311830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000" dirty="0" smtClean="0"/>
          </a:p>
        </p:txBody>
      </p:sp>
      <p:sp>
        <p:nvSpPr>
          <p:cNvPr id="10" name="ZoneTexte 9"/>
          <p:cNvSpPr txBox="1"/>
          <p:nvPr/>
        </p:nvSpPr>
        <p:spPr>
          <a:xfrm>
            <a:off x="909244" y="1800799"/>
            <a:ext cx="1717231" cy="430887"/>
          </a:xfrm>
          <a:prstGeom prst="rect">
            <a:avLst/>
          </a:prstGeom>
          <a:noFill/>
        </p:spPr>
        <p:txBody>
          <a:bodyPr wrap="square" rtlCol="0">
            <a:spAutoFit/>
          </a:bodyPr>
          <a:lstStyle/>
          <a:p>
            <a:pPr algn="ctr"/>
            <a:r>
              <a:rPr lang="fr-FR" sz="1100" b="1" dirty="0" smtClean="0">
                <a:solidFill>
                  <a:schemeClr val="tx2"/>
                </a:solidFill>
              </a:rPr>
              <a:t>Partenaires de l’offre à domicile</a:t>
            </a:r>
            <a:endParaRPr lang="fr-FR" sz="1100" b="1" dirty="0">
              <a:solidFill>
                <a:schemeClr val="tx2"/>
              </a:solidFill>
            </a:endParaRPr>
          </a:p>
        </p:txBody>
      </p:sp>
      <p:sp>
        <p:nvSpPr>
          <p:cNvPr id="34" name="ZoneTexte 33"/>
          <p:cNvSpPr txBox="1"/>
          <p:nvPr/>
        </p:nvSpPr>
        <p:spPr>
          <a:xfrm>
            <a:off x="340988" y="3796618"/>
            <a:ext cx="1915808" cy="307777"/>
          </a:xfrm>
          <a:prstGeom prst="rect">
            <a:avLst/>
          </a:prstGeom>
          <a:noFill/>
        </p:spPr>
        <p:txBody>
          <a:bodyPr wrap="square" rtlCol="0">
            <a:spAutoFit/>
          </a:bodyPr>
          <a:lstStyle/>
          <a:p>
            <a:r>
              <a:rPr lang="fr-FR" sz="1400" i="1" dirty="0" smtClean="0"/>
              <a:t>HAD</a:t>
            </a:r>
            <a:endParaRPr lang="fr-FR" sz="1400" i="1" dirty="0"/>
          </a:p>
        </p:txBody>
      </p:sp>
      <p:sp>
        <p:nvSpPr>
          <p:cNvPr id="35" name="ZoneTexte 34"/>
          <p:cNvSpPr txBox="1"/>
          <p:nvPr/>
        </p:nvSpPr>
        <p:spPr>
          <a:xfrm>
            <a:off x="210839" y="2494256"/>
            <a:ext cx="1915808" cy="307777"/>
          </a:xfrm>
          <a:prstGeom prst="rect">
            <a:avLst/>
          </a:prstGeom>
          <a:noFill/>
        </p:spPr>
        <p:txBody>
          <a:bodyPr wrap="square" rtlCol="0">
            <a:spAutoFit/>
          </a:bodyPr>
          <a:lstStyle/>
          <a:p>
            <a:r>
              <a:rPr lang="fr-FR" sz="1400" i="1" dirty="0" smtClean="0"/>
              <a:t>SAVS-SAMSAH</a:t>
            </a:r>
            <a:endParaRPr lang="fr-FR" sz="1400" i="1" dirty="0"/>
          </a:p>
        </p:txBody>
      </p:sp>
      <p:sp>
        <p:nvSpPr>
          <p:cNvPr id="38" name="ZoneTexte 37"/>
          <p:cNvSpPr txBox="1"/>
          <p:nvPr/>
        </p:nvSpPr>
        <p:spPr>
          <a:xfrm>
            <a:off x="809956" y="3336715"/>
            <a:ext cx="1915808" cy="307777"/>
          </a:xfrm>
          <a:prstGeom prst="rect">
            <a:avLst/>
          </a:prstGeom>
          <a:noFill/>
        </p:spPr>
        <p:txBody>
          <a:bodyPr wrap="square" rtlCol="0">
            <a:spAutoFit/>
          </a:bodyPr>
          <a:lstStyle/>
          <a:p>
            <a:r>
              <a:rPr lang="fr-FR" sz="1400" i="1" dirty="0" smtClean="0"/>
              <a:t>IDEL et CSI</a:t>
            </a:r>
            <a:endParaRPr lang="fr-FR" sz="1400" i="1" dirty="0"/>
          </a:p>
        </p:txBody>
      </p:sp>
      <p:sp>
        <p:nvSpPr>
          <p:cNvPr id="39" name="ZoneTexte 38"/>
          <p:cNvSpPr txBox="1"/>
          <p:nvPr/>
        </p:nvSpPr>
        <p:spPr>
          <a:xfrm>
            <a:off x="176256" y="2938135"/>
            <a:ext cx="1915808" cy="307777"/>
          </a:xfrm>
          <a:prstGeom prst="rect">
            <a:avLst/>
          </a:prstGeom>
          <a:noFill/>
        </p:spPr>
        <p:txBody>
          <a:bodyPr wrap="square" rtlCol="0">
            <a:spAutoFit/>
          </a:bodyPr>
          <a:lstStyle/>
          <a:p>
            <a:r>
              <a:rPr lang="fr-FR" sz="1400" i="1" dirty="0" smtClean="0"/>
              <a:t>SAAD</a:t>
            </a:r>
            <a:endParaRPr lang="fr-FR" sz="1400" i="1" dirty="0"/>
          </a:p>
        </p:txBody>
      </p:sp>
      <p:sp>
        <p:nvSpPr>
          <p:cNvPr id="47" name="ZoneTexte 46"/>
          <p:cNvSpPr txBox="1"/>
          <p:nvPr/>
        </p:nvSpPr>
        <p:spPr>
          <a:xfrm>
            <a:off x="1034406" y="2846705"/>
            <a:ext cx="1915808" cy="307777"/>
          </a:xfrm>
          <a:prstGeom prst="rect">
            <a:avLst/>
          </a:prstGeom>
          <a:noFill/>
        </p:spPr>
        <p:txBody>
          <a:bodyPr wrap="square" rtlCol="0">
            <a:spAutoFit/>
          </a:bodyPr>
          <a:lstStyle/>
          <a:p>
            <a:r>
              <a:rPr lang="fr-FR" sz="1400" i="1" dirty="0" smtClean="0"/>
              <a:t>Equipes mobiles</a:t>
            </a:r>
            <a:endParaRPr lang="fr-FR" sz="1400" i="1" dirty="0"/>
          </a:p>
        </p:txBody>
      </p:sp>
      <p:sp>
        <p:nvSpPr>
          <p:cNvPr id="11" name="ZoneTexte 10"/>
          <p:cNvSpPr txBox="1"/>
          <p:nvPr/>
        </p:nvSpPr>
        <p:spPr>
          <a:xfrm>
            <a:off x="3117598" y="2113154"/>
            <a:ext cx="400110" cy="1244700"/>
          </a:xfrm>
          <a:prstGeom prst="rect">
            <a:avLst/>
          </a:prstGeom>
          <a:noFill/>
        </p:spPr>
        <p:txBody>
          <a:bodyPr vert="vert270" wrap="square" rtlCol="0">
            <a:spAutoFit/>
          </a:bodyPr>
          <a:lstStyle/>
          <a:p>
            <a:r>
              <a:rPr lang="fr-FR" sz="1400" dirty="0" smtClean="0"/>
              <a:t>Outils</a:t>
            </a:r>
            <a:endParaRPr lang="fr-FR" sz="1400" dirty="0"/>
          </a:p>
        </p:txBody>
      </p:sp>
      <p:sp>
        <p:nvSpPr>
          <p:cNvPr id="23" name="Ellipse 22"/>
          <p:cNvSpPr/>
          <p:nvPr/>
        </p:nvSpPr>
        <p:spPr>
          <a:xfrm>
            <a:off x="1034406" y="3760987"/>
            <a:ext cx="4334799" cy="29088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000" dirty="0" smtClean="0"/>
          </a:p>
        </p:txBody>
      </p:sp>
      <p:sp>
        <p:nvSpPr>
          <p:cNvPr id="5" name="Rectangle 4"/>
          <p:cNvSpPr/>
          <p:nvPr/>
        </p:nvSpPr>
        <p:spPr>
          <a:xfrm>
            <a:off x="2256226" y="3455729"/>
            <a:ext cx="1756921" cy="8262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1"/>
            <a:r>
              <a:rPr lang="fr-FR" sz="1100" b="1" dirty="0" smtClean="0"/>
              <a:t>      SSIAD</a:t>
            </a:r>
            <a:endParaRPr lang="fr-FR" sz="1000" b="1" dirty="0" smtClean="0"/>
          </a:p>
        </p:txBody>
      </p:sp>
      <p:pic>
        <p:nvPicPr>
          <p:cNvPr id="32" name="Imag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447855" y="3642610"/>
            <a:ext cx="470002" cy="379618"/>
          </a:xfrm>
          <a:prstGeom prst="rect">
            <a:avLst/>
          </a:prstGeom>
        </p:spPr>
      </p:pic>
    </p:spTree>
    <p:extLst>
      <p:ext uri="{BB962C8B-B14F-4D97-AF65-F5344CB8AC3E}">
        <p14:creationId xmlns:p14="http://schemas.microsoft.com/office/powerpoint/2010/main" val="17006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27240"/>
            <a:ext cx="8280000" cy="316690"/>
          </a:xfrm>
          <a:noFill/>
        </p:spPr>
        <p:txBody>
          <a:bodyPr/>
          <a:lstStyle/>
          <a:p>
            <a:r>
              <a:rPr lang="fr-FR" sz="2400" dirty="0" smtClean="0"/>
              <a:t>Le SSIAD dans l’écosystème d’acteurs</a:t>
            </a:r>
            <a:endParaRPr lang="fr-FR" sz="2400" b="1" dirty="0">
              <a:solidFill>
                <a:srgbClr val="0070C0"/>
              </a:solidFill>
            </a:endParaRPr>
          </a:p>
        </p:txBody>
      </p:sp>
      <p:sp>
        <p:nvSpPr>
          <p:cNvPr id="4" name="Espace réservé du numéro de diapositive 3"/>
          <p:cNvSpPr>
            <a:spLocks noGrp="1"/>
          </p:cNvSpPr>
          <p:nvPr>
            <p:ph type="sldNum" sz="quarter" idx="12"/>
          </p:nvPr>
        </p:nvSpPr>
        <p:spPr>
          <a:xfrm>
            <a:off x="8062320" y="6493186"/>
            <a:ext cx="213146" cy="107722"/>
          </a:xfrm>
        </p:spPr>
        <p:txBody>
          <a:bodyPr/>
          <a:lstStyle/>
          <a:p>
            <a:fld id="{7E3B350E-657F-41D5-BCB6-877D8C3AF71C}" type="slidenum">
              <a:rPr lang="fr-FR" sz="700" smtClean="0"/>
              <a:t>42</a:t>
            </a:fld>
            <a:endParaRPr lang="fr-FR" sz="700" dirty="0"/>
          </a:p>
        </p:txBody>
      </p:sp>
      <p:graphicFrame>
        <p:nvGraphicFramePr>
          <p:cNvPr id="6" name="Tableau 5"/>
          <p:cNvGraphicFramePr>
            <a:graphicFrameLocks noGrp="1"/>
          </p:cNvGraphicFramePr>
          <p:nvPr>
            <p:extLst>
              <p:ext uri="{D42A27DB-BD31-4B8C-83A1-F6EECF244321}">
                <p14:modId xmlns:p14="http://schemas.microsoft.com/office/powerpoint/2010/main" val="3468780262"/>
              </p:ext>
            </p:extLst>
          </p:nvPr>
        </p:nvGraphicFramePr>
        <p:xfrm>
          <a:off x="427038" y="1429510"/>
          <a:ext cx="8537573" cy="4221480"/>
        </p:xfrm>
        <a:graphic>
          <a:graphicData uri="http://schemas.openxmlformats.org/drawingml/2006/table">
            <a:tbl>
              <a:tblPr firstRow="1" bandRow="1">
                <a:tableStyleId>{91EBBBCC-DAD2-459C-BE2E-F6DE35CF9A28}</a:tableStyleId>
              </a:tblPr>
              <a:tblGrid>
                <a:gridCol w="1269744">
                  <a:extLst>
                    <a:ext uri="{9D8B030D-6E8A-4147-A177-3AD203B41FA5}">
                      <a16:colId xmlns:a16="http://schemas.microsoft.com/office/drawing/2014/main" val="20000"/>
                    </a:ext>
                  </a:extLst>
                </a:gridCol>
                <a:gridCol w="1272449">
                  <a:extLst>
                    <a:ext uri="{9D8B030D-6E8A-4147-A177-3AD203B41FA5}">
                      <a16:colId xmlns:a16="http://schemas.microsoft.com/office/drawing/2014/main" val="20001"/>
                    </a:ext>
                  </a:extLst>
                </a:gridCol>
                <a:gridCol w="1417834">
                  <a:extLst>
                    <a:ext uri="{9D8B030D-6E8A-4147-A177-3AD203B41FA5}">
                      <a16:colId xmlns:a16="http://schemas.microsoft.com/office/drawing/2014/main" val="20002"/>
                    </a:ext>
                  </a:extLst>
                </a:gridCol>
                <a:gridCol w="1387011">
                  <a:extLst>
                    <a:ext uri="{9D8B030D-6E8A-4147-A177-3AD203B41FA5}">
                      <a16:colId xmlns:a16="http://schemas.microsoft.com/office/drawing/2014/main" val="20003"/>
                    </a:ext>
                  </a:extLst>
                </a:gridCol>
                <a:gridCol w="1582221">
                  <a:extLst>
                    <a:ext uri="{9D8B030D-6E8A-4147-A177-3AD203B41FA5}">
                      <a16:colId xmlns:a16="http://schemas.microsoft.com/office/drawing/2014/main" val="20004"/>
                    </a:ext>
                  </a:extLst>
                </a:gridCol>
                <a:gridCol w="1608314">
                  <a:extLst>
                    <a:ext uri="{9D8B030D-6E8A-4147-A177-3AD203B41FA5}">
                      <a16:colId xmlns:a16="http://schemas.microsoft.com/office/drawing/2014/main" val="20005"/>
                    </a:ext>
                  </a:extLst>
                </a:gridCol>
              </a:tblGrid>
              <a:tr h="334632">
                <a:tc>
                  <a:txBody>
                    <a:bodyPr/>
                    <a:lstStyle/>
                    <a:p>
                      <a:endParaRPr lang="fr-FR"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fr-FR" sz="1100" dirty="0" smtClean="0"/>
                        <a:t>Partenaires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fr-FR" sz="1100" dirty="0" smtClean="0"/>
                        <a:t>Fréquence et</a:t>
                      </a:r>
                      <a:r>
                        <a:rPr lang="fr-FR" sz="1100" baseline="0" dirty="0" smtClean="0"/>
                        <a:t> organisation coordonnée</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fr-FR" sz="1100" dirty="0" smtClean="0"/>
                        <a:t>Outils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fr-FR" sz="1100" dirty="0" smtClean="0"/>
                        <a:t>Difficultés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fr-FR" sz="1100" dirty="0" smtClean="0"/>
                        <a:t>Axes </a:t>
                      </a:r>
                    </a:p>
                    <a:p>
                      <a:pPr algn="ctr"/>
                      <a:r>
                        <a:rPr lang="fr-FR" sz="1100" dirty="0" smtClean="0"/>
                        <a:t>d’amélioration</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319422">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b="1" dirty="0" smtClean="0"/>
                        <a:t>Partenaires de l’offre à domicile</a:t>
                      </a:r>
                      <a:endParaRPr lang="fr-FR" sz="1200" b="1" dirty="0" smtClean="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100" b="1" kern="1200" dirty="0" smtClean="0">
                          <a:solidFill>
                            <a:schemeClr val="dk1"/>
                          </a:solidFill>
                          <a:latin typeface="+mn-lt"/>
                          <a:ea typeface="+mn-ea"/>
                          <a:cs typeface="+mn-cs"/>
                        </a:rPr>
                        <a:t>SAVS-SAMSAH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100" dirty="0" smtClean="0"/>
                        <a:t>Fréquence</a:t>
                      </a:r>
                      <a:r>
                        <a:rPr lang="fr-FR" sz="1100" baseline="0" dirty="0" smtClean="0"/>
                        <a:t> : </a:t>
                      </a:r>
                      <a:r>
                        <a:rPr lang="fr-FR" sz="1100" dirty="0" smtClean="0"/>
                        <a:t>2/10</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100" dirty="0" smtClean="0"/>
                        <a:t>Organisation : 30%</a:t>
                      </a:r>
                    </a:p>
                    <a:p>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smtClean="0"/>
                        <a:t>Cahier</a:t>
                      </a:r>
                      <a:r>
                        <a:rPr lang="fr-FR" sz="1100" baseline="0" dirty="0" smtClean="0"/>
                        <a:t> de liaison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aseline="0" dirty="0" smtClean="0"/>
                        <a:t>Convention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Réunions</a:t>
                      </a:r>
                      <a:r>
                        <a:rPr lang="fr-FR" sz="1100" baseline="0" dirty="0" smtClean="0"/>
                        <a:t> de synthèse</a:t>
                      </a:r>
                    </a:p>
                    <a:p>
                      <a:pPr marL="171450" indent="-171450">
                        <a:buFont typeface="Arial" panose="020B0604020202020204" pitchFamily="34" charset="0"/>
                        <a:buChar char="•"/>
                      </a:pPr>
                      <a:r>
                        <a:rPr lang="fr-FR" sz="1100" baseline="0" dirty="0" smtClean="0"/>
                        <a:t>Echanges sur l’appropriation « des bons » gestes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Organisation intégrée</a:t>
                      </a:r>
                    </a:p>
                    <a:p>
                      <a:pPr marL="171450" indent="-171450">
                        <a:buFont typeface="Arial" panose="020B0604020202020204" pitchFamily="34" charset="0"/>
                        <a:buChar char="•"/>
                      </a:pPr>
                      <a:r>
                        <a:rPr lang="fr-FR" sz="1100" dirty="0" smtClean="0"/>
                        <a:t>Conventionnement (</a:t>
                      </a:r>
                      <a:r>
                        <a:rPr lang="fr-FR" sz="1100" dirty="0" err="1" smtClean="0"/>
                        <a:t>cf</a:t>
                      </a:r>
                      <a:r>
                        <a:rPr lang="fr-FR" sz="1100" dirty="0" smtClean="0"/>
                        <a:t> Ille et Vilaine)</a:t>
                      </a:r>
                    </a:p>
                    <a:p>
                      <a:pPr marL="171450" indent="-171450">
                        <a:buFont typeface="Arial" panose="020B0604020202020204" pitchFamily="34" charset="0"/>
                        <a:buChar char="•"/>
                      </a:pPr>
                      <a:r>
                        <a:rPr lang="fr-FR" sz="1100" dirty="0" smtClean="0"/>
                        <a:t>SAVS-SAMSAH ressource</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32411">
                <a:tc vMerge="1">
                  <a:txBody>
                    <a:bodyPr/>
                    <a:lstStyle/>
                    <a:p>
                      <a:endParaRPr lang="fr-FR" dirty="0"/>
                    </a:p>
                  </a:txBody>
                  <a:tcPr/>
                </a:tc>
                <a:tc>
                  <a:txBody>
                    <a:bodyPr/>
                    <a:lstStyle/>
                    <a:p>
                      <a:pPr marL="0" algn="l" defTabSz="685800" rtl="0" eaLnBrk="1" latinLnBrk="0" hangingPunct="1"/>
                      <a:r>
                        <a:rPr lang="fr-FR" sz="1100" b="1" kern="1200" dirty="0" smtClean="0">
                          <a:solidFill>
                            <a:schemeClr val="dk1"/>
                          </a:solidFill>
                          <a:latin typeface="+mn-lt"/>
                          <a:ea typeface="+mn-ea"/>
                          <a:cs typeface="+mn-cs"/>
                        </a:rPr>
                        <a:t>SAAD</a:t>
                      </a:r>
                      <a:endParaRPr lang="fr-FR" sz="11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100" dirty="0" smtClean="0"/>
                        <a:t>Fréquence</a:t>
                      </a:r>
                      <a:r>
                        <a:rPr lang="fr-FR" sz="1100" baseline="0" dirty="0" smtClean="0"/>
                        <a:t> : 9,6</a:t>
                      </a:r>
                      <a:r>
                        <a:rPr lang="fr-FR" sz="1100" dirty="0" smtClean="0"/>
                        <a:t>/10</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100" dirty="0" smtClean="0"/>
                        <a:t>Organisation : 96%</a:t>
                      </a:r>
                    </a:p>
                    <a:p>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smtClean="0"/>
                        <a:t>Cahier</a:t>
                      </a:r>
                      <a:r>
                        <a:rPr lang="fr-FR" sz="1100" baseline="0" dirty="0" smtClean="0"/>
                        <a:t> de liaison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aseline="0" dirty="0" smtClean="0"/>
                        <a:t>Convention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aseline="0" dirty="0" smtClean="0"/>
                        <a:t>Organisation intégrée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Passage de relai</a:t>
                      </a:r>
                    </a:p>
                    <a:p>
                      <a:pPr marL="171450" indent="-171450">
                        <a:buFont typeface="Arial" panose="020B0604020202020204" pitchFamily="34" charset="0"/>
                        <a:buChar char="•"/>
                      </a:pPr>
                      <a:r>
                        <a:rPr lang="fr-FR" sz="1100" dirty="0" smtClean="0"/>
                        <a:t>Diffusion</a:t>
                      </a:r>
                      <a:r>
                        <a:rPr lang="fr-FR" sz="1100" baseline="0" dirty="0" smtClean="0"/>
                        <a:t> de l’expertise</a:t>
                      </a:r>
                    </a:p>
                    <a:p>
                      <a:pPr marL="171450" indent="-171450">
                        <a:buFont typeface="Arial" panose="020B0604020202020204" pitchFamily="34" charset="0"/>
                        <a:buChar char="•"/>
                      </a:pPr>
                      <a:r>
                        <a:rPr lang="fr-FR" sz="1100" baseline="0" dirty="0" smtClean="0"/>
                        <a:t>Interconnaissance AD-AS</a:t>
                      </a:r>
                    </a:p>
                    <a:p>
                      <a:pPr marL="171450" indent="-171450">
                        <a:buFont typeface="Arial" panose="020B0604020202020204" pitchFamily="34" charset="0"/>
                        <a:buChar char="•"/>
                      </a:pPr>
                      <a:r>
                        <a:rPr lang="fr-FR" sz="1100" baseline="0" dirty="0" smtClean="0"/>
                        <a:t>Concurrence avec certains SAAD</a:t>
                      </a:r>
                      <a:endParaRPr lang="fr-FR"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Organisation</a:t>
                      </a:r>
                      <a:r>
                        <a:rPr lang="fr-FR" sz="1100" baseline="0" dirty="0" smtClean="0"/>
                        <a:t> de binômes</a:t>
                      </a:r>
                    </a:p>
                    <a:p>
                      <a:pPr marL="171450" indent="-171450">
                        <a:buFont typeface="Arial" panose="020B0604020202020204" pitchFamily="34" charset="0"/>
                        <a:buChar char="•"/>
                      </a:pPr>
                      <a:r>
                        <a:rPr lang="fr-FR" sz="1100" baseline="0" dirty="0" smtClean="0"/>
                        <a:t>Articulation des équipes</a:t>
                      </a:r>
                    </a:p>
                    <a:p>
                      <a:pPr marL="171450" indent="-171450">
                        <a:buFont typeface="Arial" panose="020B0604020202020204" pitchFamily="34" charset="0"/>
                        <a:buChar char="•"/>
                      </a:pPr>
                      <a:r>
                        <a:rPr lang="fr-FR" sz="1100" dirty="0" smtClean="0"/>
                        <a:t>SSIAD</a:t>
                      </a:r>
                      <a:r>
                        <a:rPr lang="fr-FR" sz="1100" baseline="0" dirty="0" smtClean="0"/>
                        <a:t> ressource</a:t>
                      </a:r>
                    </a:p>
                    <a:p>
                      <a:pPr marL="171450" indent="-171450">
                        <a:buFont typeface="Arial" panose="020B0604020202020204" pitchFamily="34" charset="0"/>
                        <a:buChar char="•"/>
                      </a:pPr>
                      <a:r>
                        <a:rPr lang="fr-FR" sz="1100" baseline="0" dirty="0" smtClean="0"/>
                        <a:t>Systèmes d’information</a:t>
                      </a:r>
                    </a:p>
                    <a:p>
                      <a:pPr marL="171450" indent="-171450">
                        <a:buFont typeface="Arial" panose="020B0604020202020204" pitchFamily="34" charset="0"/>
                        <a:buChar char="•"/>
                      </a:pPr>
                      <a:r>
                        <a:rPr lang="fr-FR" sz="1100" baseline="0" dirty="0" smtClean="0"/>
                        <a:t>Formation commune</a:t>
                      </a:r>
                      <a:endParaRPr lang="fr-FR"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2411">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fr-FR" sz="1400" b="1" dirty="0" smtClean="0">
                        <a:solidFill>
                          <a:schemeClr val="tx2"/>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100" b="1" kern="1200" dirty="0" smtClean="0">
                          <a:solidFill>
                            <a:schemeClr val="dk1"/>
                          </a:solidFill>
                          <a:latin typeface="+mn-lt"/>
                          <a:ea typeface="+mn-ea"/>
                          <a:cs typeface="+mn-cs"/>
                        </a:rPr>
                        <a:t>IDEL et CSI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100" dirty="0" smtClean="0"/>
                        <a:t>Non</a:t>
                      </a:r>
                      <a:r>
                        <a:rPr lang="fr-FR" sz="1100" baseline="0" dirty="0" smtClean="0"/>
                        <a:t> évalué</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smtClean="0"/>
                        <a:t>Cahier</a:t>
                      </a:r>
                      <a:r>
                        <a:rPr lang="fr-FR" sz="1100" baseline="0" dirty="0" smtClean="0"/>
                        <a:t> de liaison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aseline="0" dirty="0" smtClean="0"/>
                        <a:t>Convention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Facturation</a:t>
                      </a:r>
                    </a:p>
                    <a:p>
                      <a:pPr marL="171450" indent="-171450">
                        <a:buFont typeface="Arial" panose="020B0604020202020204" pitchFamily="34" charset="0"/>
                        <a:buChar char="•"/>
                      </a:pPr>
                      <a:r>
                        <a:rPr lang="fr-FR" sz="1100" dirty="0" smtClean="0"/>
                        <a:t>Coordination</a:t>
                      </a:r>
                    </a:p>
                    <a:p>
                      <a:pPr marL="171450" indent="-171450">
                        <a:buFont typeface="Arial" panose="020B0604020202020204" pitchFamily="34" charset="0"/>
                        <a:buChar char="•"/>
                      </a:pPr>
                      <a:r>
                        <a:rPr lang="fr-FR" sz="1100" dirty="0" smtClean="0"/>
                        <a:t>Transmissions</a:t>
                      </a:r>
                    </a:p>
                    <a:p>
                      <a:pPr marL="171450" indent="-171450">
                        <a:buFont typeface="Arial" panose="020B0604020202020204" pitchFamily="34" charset="0"/>
                        <a:buChar char="•"/>
                      </a:pPr>
                      <a:r>
                        <a:rPr lang="fr-FR" sz="1100" dirty="0" smtClean="0"/>
                        <a:t>Concurrence avec certains</a:t>
                      </a:r>
                      <a:r>
                        <a:rPr lang="fr-FR" sz="1100" baseline="0" dirty="0" smtClean="0"/>
                        <a:t> IDEL</a:t>
                      </a:r>
                      <a:endParaRPr lang="fr-FR"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Interconnaissance</a:t>
                      </a:r>
                    </a:p>
                    <a:p>
                      <a:pPr marL="171450" indent="-171450">
                        <a:buFont typeface="Arial" panose="020B0604020202020204" pitchFamily="34" charset="0"/>
                        <a:buChar char="•"/>
                      </a:pPr>
                      <a:r>
                        <a:rPr lang="fr-FR" sz="1100" dirty="0" smtClean="0"/>
                        <a:t>Amélioration</a:t>
                      </a:r>
                      <a:r>
                        <a:rPr lang="fr-FR" sz="1100" baseline="0" dirty="0" smtClean="0"/>
                        <a:t> des conventions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674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27240"/>
            <a:ext cx="8280000" cy="316690"/>
          </a:xfrm>
          <a:noFill/>
        </p:spPr>
        <p:txBody>
          <a:bodyPr/>
          <a:lstStyle/>
          <a:p>
            <a:r>
              <a:rPr lang="fr-FR" sz="2400" dirty="0" smtClean="0"/>
              <a:t>Le SSIAD dans l’écosystème d’acteurs</a:t>
            </a:r>
            <a:endParaRPr lang="fr-FR" sz="2400" b="1" dirty="0">
              <a:solidFill>
                <a:srgbClr val="0070C0"/>
              </a:solidFill>
            </a:endParaRPr>
          </a:p>
        </p:txBody>
      </p:sp>
      <p:sp>
        <p:nvSpPr>
          <p:cNvPr id="4" name="Espace réservé du numéro de diapositive 3"/>
          <p:cNvSpPr>
            <a:spLocks noGrp="1"/>
          </p:cNvSpPr>
          <p:nvPr>
            <p:ph type="sldNum" sz="quarter" idx="12"/>
          </p:nvPr>
        </p:nvSpPr>
        <p:spPr>
          <a:xfrm>
            <a:off x="8062320" y="6493186"/>
            <a:ext cx="213146" cy="107722"/>
          </a:xfrm>
        </p:spPr>
        <p:txBody>
          <a:bodyPr/>
          <a:lstStyle/>
          <a:p>
            <a:fld id="{7E3B350E-657F-41D5-BCB6-877D8C3AF71C}" type="slidenum">
              <a:rPr lang="fr-FR" sz="700" smtClean="0"/>
              <a:t>43</a:t>
            </a:fld>
            <a:endParaRPr lang="fr-FR" sz="700" dirty="0"/>
          </a:p>
        </p:txBody>
      </p:sp>
      <p:graphicFrame>
        <p:nvGraphicFramePr>
          <p:cNvPr id="6" name="Tableau 5"/>
          <p:cNvGraphicFramePr>
            <a:graphicFrameLocks noGrp="1"/>
          </p:cNvGraphicFramePr>
          <p:nvPr>
            <p:extLst>
              <p:ext uri="{D42A27DB-BD31-4B8C-83A1-F6EECF244321}">
                <p14:modId xmlns:p14="http://schemas.microsoft.com/office/powerpoint/2010/main" val="16690807"/>
              </p:ext>
            </p:extLst>
          </p:nvPr>
        </p:nvGraphicFramePr>
        <p:xfrm>
          <a:off x="427038" y="1443910"/>
          <a:ext cx="8537573" cy="2956560"/>
        </p:xfrm>
        <a:graphic>
          <a:graphicData uri="http://schemas.openxmlformats.org/drawingml/2006/table">
            <a:tbl>
              <a:tblPr firstRow="1" bandRow="1">
                <a:tableStyleId>{91EBBBCC-DAD2-459C-BE2E-F6DE35CF9A28}</a:tableStyleId>
              </a:tblPr>
              <a:tblGrid>
                <a:gridCol w="1269744">
                  <a:extLst>
                    <a:ext uri="{9D8B030D-6E8A-4147-A177-3AD203B41FA5}">
                      <a16:colId xmlns:a16="http://schemas.microsoft.com/office/drawing/2014/main" val="20000"/>
                    </a:ext>
                  </a:extLst>
                </a:gridCol>
                <a:gridCol w="1231353">
                  <a:extLst>
                    <a:ext uri="{9D8B030D-6E8A-4147-A177-3AD203B41FA5}">
                      <a16:colId xmlns:a16="http://schemas.microsoft.com/office/drawing/2014/main" val="20001"/>
                    </a:ext>
                  </a:extLst>
                </a:gridCol>
                <a:gridCol w="1479478">
                  <a:extLst>
                    <a:ext uri="{9D8B030D-6E8A-4147-A177-3AD203B41FA5}">
                      <a16:colId xmlns:a16="http://schemas.microsoft.com/office/drawing/2014/main" val="20002"/>
                    </a:ext>
                  </a:extLst>
                </a:gridCol>
                <a:gridCol w="1657150">
                  <a:extLst>
                    <a:ext uri="{9D8B030D-6E8A-4147-A177-3AD203B41FA5}">
                      <a16:colId xmlns:a16="http://schemas.microsoft.com/office/drawing/2014/main" val="20003"/>
                    </a:ext>
                  </a:extLst>
                </a:gridCol>
                <a:gridCol w="1449924">
                  <a:extLst>
                    <a:ext uri="{9D8B030D-6E8A-4147-A177-3AD203B41FA5}">
                      <a16:colId xmlns:a16="http://schemas.microsoft.com/office/drawing/2014/main" val="20004"/>
                    </a:ext>
                  </a:extLst>
                </a:gridCol>
                <a:gridCol w="1449924">
                  <a:extLst>
                    <a:ext uri="{9D8B030D-6E8A-4147-A177-3AD203B41FA5}">
                      <a16:colId xmlns:a16="http://schemas.microsoft.com/office/drawing/2014/main" val="20005"/>
                    </a:ext>
                  </a:extLst>
                </a:gridCol>
              </a:tblGrid>
              <a:tr h="334632">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fr-FR" sz="1100" dirty="0" smtClean="0"/>
                        <a:t>Partenaires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Fréquence et</a:t>
                      </a:r>
                      <a:r>
                        <a:rPr lang="fr-FR" sz="1100" baseline="0" dirty="0" smtClean="0"/>
                        <a:t> organisation coordonnée</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Outils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Difficultés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Axes d’amélioration</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7737">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b="1" kern="1200" dirty="0" smtClean="0"/>
                        <a:t>Partenaires de la régulation et de l’orientation</a:t>
                      </a:r>
                      <a:endParaRPr lang="fr-FR" sz="1200" b="1" kern="1200" dirty="0" smtClean="0">
                        <a:solidFill>
                          <a:schemeClr val="tx2"/>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685800" rtl="0" eaLnBrk="1" latinLnBrk="0" hangingPunct="1"/>
                      <a:r>
                        <a:rPr lang="fr-FR" sz="1100" b="1" kern="1200" dirty="0" smtClean="0">
                          <a:solidFill>
                            <a:schemeClr val="dk1"/>
                          </a:solidFill>
                          <a:latin typeface="+mn-lt"/>
                          <a:ea typeface="+mn-ea"/>
                          <a:cs typeface="+mn-cs"/>
                        </a:rPr>
                        <a:t>Médecins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100" dirty="0" smtClean="0"/>
                    </a:p>
                    <a:p>
                      <a:r>
                        <a:rPr lang="fr-FR" sz="1100" dirty="0" smtClean="0"/>
                        <a:t>Fréquence</a:t>
                      </a:r>
                      <a:r>
                        <a:rPr lang="fr-FR" sz="1100" baseline="0" dirty="0" smtClean="0"/>
                        <a:t> : 9,5</a:t>
                      </a:r>
                      <a:r>
                        <a:rPr lang="fr-FR" sz="1100" dirty="0" smtClean="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Plan de soins : 47%</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smtClean="0"/>
                        <a:t>Courrier de début</a:t>
                      </a:r>
                      <a:r>
                        <a:rPr lang="fr-FR" sz="1100" baseline="0" dirty="0" smtClean="0"/>
                        <a:t> et fin de PEC : 67%</a:t>
                      </a:r>
                      <a:endParaRPr lang="fr-FR" sz="1100" dirty="0" smtClean="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smtClean="0"/>
                        <a:t>Fiche médical 61%</a:t>
                      </a:r>
                    </a:p>
                    <a:p>
                      <a:pPr marL="171450" indent="-171450">
                        <a:buFont typeface="Arial" panose="020B0604020202020204" pitchFamily="34" charset="0"/>
                        <a:buChar char="•"/>
                      </a:pP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Manque de disponibilité</a:t>
                      </a:r>
                      <a:r>
                        <a:rPr lang="fr-FR" sz="1100" baseline="0" dirty="0" smtClean="0"/>
                        <a:t> </a:t>
                      </a:r>
                    </a:p>
                    <a:p>
                      <a:pPr marL="171450" indent="-171450">
                        <a:buFont typeface="Arial" panose="020B0604020202020204" pitchFamily="34" charset="0"/>
                        <a:buChar char="•"/>
                      </a:pPr>
                      <a:r>
                        <a:rPr lang="fr-FR" sz="1100" baseline="0" dirty="0" smtClean="0"/>
                        <a:t>Transmission d’information</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Systématisation de</a:t>
                      </a:r>
                      <a:r>
                        <a:rPr lang="fr-FR" sz="1100" baseline="0" dirty="0" smtClean="0"/>
                        <a:t> </a:t>
                      </a:r>
                      <a:r>
                        <a:rPr lang="fr-FR" sz="1100" dirty="0" smtClean="0"/>
                        <a:t>l’utilisation des outils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97737">
                <a:tc vMerge="1">
                  <a:txBody>
                    <a:bodyPr/>
                    <a:lstStyle/>
                    <a:p>
                      <a:endParaRPr lang="fr-FR"/>
                    </a:p>
                  </a:txBody>
                  <a:tcPr/>
                </a:tc>
                <a:tc>
                  <a:txBody>
                    <a:bodyPr/>
                    <a:lstStyle/>
                    <a:p>
                      <a:pPr marL="0" algn="l" defTabSz="685800" rtl="0" eaLnBrk="1" latinLnBrk="0" hangingPunct="1"/>
                      <a:r>
                        <a:rPr lang="fr-FR" sz="1100" b="1" kern="1200" dirty="0" smtClean="0">
                          <a:solidFill>
                            <a:schemeClr val="dk1"/>
                          </a:solidFill>
                          <a:latin typeface="+mn-lt"/>
                          <a:ea typeface="+mn-ea"/>
                          <a:cs typeface="+mn-cs"/>
                        </a:rPr>
                        <a:t>MAIA – PTA –CLIC </a:t>
                      </a:r>
                    </a:p>
                    <a:p>
                      <a:pPr marL="0" algn="l" defTabSz="685800" rtl="0" eaLnBrk="1" latinLnBrk="0" hangingPunct="1"/>
                      <a:r>
                        <a:rPr lang="fr-FR" sz="1100" b="1" kern="1200" dirty="0" smtClean="0">
                          <a:solidFill>
                            <a:schemeClr val="dk1"/>
                          </a:solidFill>
                          <a:latin typeface="+mn-lt"/>
                          <a:ea typeface="+mn-ea"/>
                          <a:cs typeface="+mn-cs"/>
                        </a:rPr>
                        <a:t>(DAC)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100" dirty="0" smtClean="0"/>
                        <a:t>Non</a:t>
                      </a:r>
                      <a:r>
                        <a:rPr lang="fr-FR" sz="1100" baseline="0" dirty="0" smtClean="0"/>
                        <a:t> évalué</a:t>
                      </a:r>
                      <a:endParaRPr lang="fr-FR" sz="1100" dirty="0" smtClean="0"/>
                    </a:p>
                    <a:p>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Table tactique </a:t>
                      </a:r>
                    </a:p>
                    <a:p>
                      <a:pPr marL="171450" indent="-171450">
                        <a:buFont typeface="Arial" panose="020B0604020202020204" pitchFamily="34" charset="0"/>
                        <a:buChar char="•"/>
                      </a:pPr>
                      <a:r>
                        <a:rPr lang="fr-FR" sz="1100" dirty="0" smtClean="0"/>
                        <a:t>Table stratégique </a:t>
                      </a:r>
                    </a:p>
                    <a:p>
                      <a:pPr marL="171450" indent="-171450">
                        <a:buFont typeface="Arial" panose="020B0604020202020204" pitchFamily="34" charset="0"/>
                        <a:buChar char="•"/>
                      </a:pPr>
                      <a:r>
                        <a:rPr lang="fr-FR" sz="1100" dirty="0" smtClean="0"/>
                        <a:t>Réunion</a:t>
                      </a:r>
                      <a:r>
                        <a:rPr lang="fr-FR" sz="1100" baseline="0" dirty="0" smtClean="0"/>
                        <a:t> de synthèse</a:t>
                      </a:r>
                    </a:p>
                    <a:p>
                      <a:pPr marL="171450" indent="-171450">
                        <a:buFont typeface="Arial" panose="020B0604020202020204" pitchFamily="34" charset="0"/>
                        <a:buChar char="•"/>
                      </a:pPr>
                      <a:r>
                        <a:rPr lang="fr-FR" sz="1100" baseline="0" dirty="0" smtClean="0"/>
                        <a:t>Guichet intégré</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Nombreux</a:t>
                      </a:r>
                      <a:r>
                        <a:rPr lang="fr-FR" sz="1100" baseline="0" dirty="0" smtClean="0"/>
                        <a:t> dispositifs en cours de simplification</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Anticipation</a:t>
                      </a:r>
                      <a:r>
                        <a:rPr lang="fr-FR" sz="1100" baseline="0" dirty="0" smtClean="0"/>
                        <a:t> de l’intégration dans les DAC</a:t>
                      </a:r>
                    </a:p>
                    <a:p>
                      <a:pPr marL="171450" indent="-171450">
                        <a:buFont typeface="Arial" panose="020B0604020202020204" pitchFamily="34" charset="0"/>
                        <a:buChar char="•"/>
                      </a:pPr>
                      <a:r>
                        <a:rPr lang="fr-FR" sz="1100" baseline="0" dirty="0" smtClean="0"/>
                        <a:t>Positionnement comme acteur du soin et de coordination</a:t>
                      </a:r>
                      <a:endParaRPr lang="fr-FR" sz="1100" dirty="0" smtClean="0"/>
                    </a:p>
                    <a:p>
                      <a:pPr marL="171450" indent="-171450">
                        <a:buFont typeface="Arial" panose="020B0604020202020204" pitchFamily="34" charset="0"/>
                        <a:buChar char="•"/>
                      </a:pP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543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27240"/>
            <a:ext cx="8280000" cy="316690"/>
          </a:xfrm>
          <a:noFill/>
        </p:spPr>
        <p:txBody>
          <a:bodyPr/>
          <a:lstStyle/>
          <a:p>
            <a:r>
              <a:rPr lang="fr-FR" sz="2400" dirty="0" smtClean="0"/>
              <a:t>Le SSIAD dans l’écosystème d’acteurs</a:t>
            </a:r>
            <a:endParaRPr lang="fr-FR" sz="2400" b="1" dirty="0">
              <a:solidFill>
                <a:srgbClr val="0070C0"/>
              </a:solidFill>
            </a:endParaRPr>
          </a:p>
        </p:txBody>
      </p:sp>
      <p:sp>
        <p:nvSpPr>
          <p:cNvPr id="4" name="Espace réservé du numéro de diapositive 3"/>
          <p:cNvSpPr>
            <a:spLocks noGrp="1"/>
          </p:cNvSpPr>
          <p:nvPr>
            <p:ph type="sldNum" sz="quarter" idx="12"/>
          </p:nvPr>
        </p:nvSpPr>
        <p:spPr>
          <a:xfrm>
            <a:off x="8062320" y="6493186"/>
            <a:ext cx="213146" cy="107722"/>
          </a:xfrm>
        </p:spPr>
        <p:txBody>
          <a:bodyPr/>
          <a:lstStyle/>
          <a:p>
            <a:fld id="{7E3B350E-657F-41D5-BCB6-877D8C3AF71C}" type="slidenum">
              <a:rPr lang="fr-FR" sz="700" smtClean="0"/>
              <a:t>44</a:t>
            </a:fld>
            <a:endParaRPr lang="fr-FR" sz="700" dirty="0"/>
          </a:p>
        </p:txBody>
      </p:sp>
      <p:graphicFrame>
        <p:nvGraphicFramePr>
          <p:cNvPr id="6" name="Tableau 5"/>
          <p:cNvGraphicFramePr>
            <a:graphicFrameLocks noGrp="1"/>
          </p:cNvGraphicFramePr>
          <p:nvPr>
            <p:extLst>
              <p:ext uri="{D42A27DB-BD31-4B8C-83A1-F6EECF244321}">
                <p14:modId xmlns:p14="http://schemas.microsoft.com/office/powerpoint/2010/main" val="318849933"/>
              </p:ext>
            </p:extLst>
          </p:nvPr>
        </p:nvGraphicFramePr>
        <p:xfrm>
          <a:off x="427038" y="1429508"/>
          <a:ext cx="8614219" cy="3900563"/>
        </p:xfrm>
        <a:graphic>
          <a:graphicData uri="http://schemas.openxmlformats.org/drawingml/2006/table">
            <a:tbl>
              <a:tblPr firstRow="1" bandRow="1">
                <a:tableStyleId>{91EBBBCC-DAD2-459C-BE2E-F6DE35CF9A28}</a:tableStyleId>
              </a:tblPr>
              <a:tblGrid>
                <a:gridCol w="1281143">
                  <a:extLst>
                    <a:ext uri="{9D8B030D-6E8A-4147-A177-3AD203B41FA5}">
                      <a16:colId xmlns:a16="http://schemas.microsoft.com/office/drawing/2014/main" val="20000"/>
                    </a:ext>
                  </a:extLst>
                </a:gridCol>
                <a:gridCol w="1439369">
                  <a:extLst>
                    <a:ext uri="{9D8B030D-6E8A-4147-A177-3AD203B41FA5}">
                      <a16:colId xmlns:a16="http://schemas.microsoft.com/office/drawing/2014/main" val="20001"/>
                    </a:ext>
                  </a:extLst>
                </a:gridCol>
                <a:gridCol w="1504885">
                  <a:extLst>
                    <a:ext uri="{9D8B030D-6E8A-4147-A177-3AD203B41FA5}">
                      <a16:colId xmlns:a16="http://schemas.microsoft.com/office/drawing/2014/main" val="20002"/>
                    </a:ext>
                  </a:extLst>
                </a:gridCol>
                <a:gridCol w="1335507">
                  <a:extLst>
                    <a:ext uri="{9D8B030D-6E8A-4147-A177-3AD203B41FA5}">
                      <a16:colId xmlns:a16="http://schemas.microsoft.com/office/drawing/2014/main" val="20003"/>
                    </a:ext>
                  </a:extLst>
                </a:gridCol>
                <a:gridCol w="1492761">
                  <a:extLst>
                    <a:ext uri="{9D8B030D-6E8A-4147-A177-3AD203B41FA5}">
                      <a16:colId xmlns:a16="http://schemas.microsoft.com/office/drawing/2014/main" val="20004"/>
                    </a:ext>
                  </a:extLst>
                </a:gridCol>
                <a:gridCol w="1560554">
                  <a:extLst>
                    <a:ext uri="{9D8B030D-6E8A-4147-A177-3AD203B41FA5}">
                      <a16:colId xmlns:a16="http://schemas.microsoft.com/office/drawing/2014/main" val="20005"/>
                    </a:ext>
                  </a:extLst>
                </a:gridCol>
              </a:tblGrid>
              <a:tr h="608723">
                <a:tc>
                  <a:txBody>
                    <a:bodyPr/>
                    <a:lstStyle/>
                    <a:p>
                      <a:endParaRPr lang="fr-F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fr-FR" sz="1100" dirty="0" smtClean="0"/>
                        <a:t>Partenaires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Fréquence et</a:t>
                      </a:r>
                      <a:r>
                        <a:rPr lang="fr-FR" sz="1100" baseline="0" dirty="0" smtClean="0"/>
                        <a:t> organisation coordonnée</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Outils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Difficultés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smtClean="0"/>
                        <a:t>Axes d’amélioration</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74739">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b="1" kern="1200" dirty="0" smtClean="0"/>
                        <a:t>Partenaires du parcours des patients</a:t>
                      </a:r>
                      <a:endParaRPr lang="fr-FR" sz="1200" b="1" kern="1200" dirty="0" smtClean="0">
                        <a:solidFill>
                          <a:schemeClr val="tx2"/>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100" b="1" dirty="0" smtClean="0"/>
                        <a:t>Hôpital / Filières gérontologiques</a:t>
                      </a:r>
                      <a:endParaRPr lang="fr-FR" sz="1100" b="1" i="1" dirty="0" smtClean="0"/>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100" b="1" i="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100" dirty="0" smtClean="0"/>
                        <a:t>Fréquence</a:t>
                      </a:r>
                      <a:r>
                        <a:rPr lang="fr-FR" sz="1100" baseline="0" dirty="0" smtClean="0"/>
                        <a:t> : </a:t>
                      </a:r>
                      <a:r>
                        <a:rPr lang="fr-FR" sz="1100" dirty="0" smtClean="0"/>
                        <a:t>2/10</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100" dirty="0" smtClean="0"/>
                        <a:t>Organisation : 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Fiches de liaison </a:t>
                      </a:r>
                    </a:p>
                    <a:p>
                      <a:pPr marL="171450" indent="-171450">
                        <a:buFont typeface="Arial" panose="020B0604020202020204" pitchFamily="34" charset="0"/>
                        <a:buChar char="•"/>
                      </a:pPr>
                      <a:r>
                        <a:rPr lang="fr-FR" sz="1100" dirty="0" smtClean="0"/>
                        <a:t>Conventions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Manque de</a:t>
                      </a:r>
                      <a:r>
                        <a:rPr lang="fr-FR" sz="1100" baseline="0" dirty="0" smtClean="0"/>
                        <a:t> culture médico-social</a:t>
                      </a:r>
                    </a:p>
                    <a:p>
                      <a:pPr marL="171450" indent="-171450">
                        <a:buFont typeface="Arial" panose="020B0604020202020204" pitchFamily="34" charset="0"/>
                        <a:buChar char="•"/>
                      </a:pPr>
                      <a:r>
                        <a:rPr lang="fr-FR" sz="1100" baseline="0" dirty="0" smtClean="0"/>
                        <a:t>Mauvaise identification des SSIAD </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Outils de transmission</a:t>
                      </a:r>
                    </a:p>
                    <a:p>
                      <a:pPr marL="171450" indent="-171450">
                        <a:buFont typeface="Arial" panose="020B0604020202020204" pitchFamily="34" charset="0"/>
                        <a:buChar char="•"/>
                      </a:pPr>
                      <a:r>
                        <a:rPr lang="fr-FR" sz="1100" dirty="0" smtClean="0"/>
                        <a:t>Qualité</a:t>
                      </a:r>
                      <a:r>
                        <a:rPr lang="fr-FR" sz="1100" baseline="0" dirty="0" smtClean="0"/>
                        <a:t> des transmission</a:t>
                      </a:r>
                    </a:p>
                    <a:p>
                      <a:pPr marL="171450" indent="-171450">
                        <a:buFont typeface="Arial" panose="020B0604020202020204" pitchFamily="34" charset="0"/>
                        <a:buChar char="•"/>
                      </a:pPr>
                      <a:r>
                        <a:rPr lang="fr-FR" sz="1100" baseline="0" dirty="0" smtClean="0"/>
                        <a:t>Anticipation</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91053">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fr-FR" sz="1400" b="1" kern="1200" dirty="0" smtClean="0">
                        <a:solidFill>
                          <a:schemeClr val="tx2"/>
                        </a:solidFill>
                        <a:latin typeface="+mn-lt"/>
                        <a:ea typeface="+mn-ea"/>
                        <a:cs typeface="+mn-cs"/>
                      </a:endParaRPr>
                    </a:p>
                  </a:txBody>
                  <a:tcPr/>
                </a:tc>
                <a:tc>
                  <a:txBody>
                    <a:bodyPr/>
                    <a:lstStyle/>
                    <a:p>
                      <a:r>
                        <a:rPr lang="fr-FR" sz="1100" b="1" dirty="0" smtClean="0"/>
                        <a:t>HAD</a:t>
                      </a:r>
                      <a:endParaRPr lang="fr-FR"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100" dirty="0" smtClean="0"/>
                        <a:t>Fréquence</a:t>
                      </a:r>
                      <a:r>
                        <a:rPr lang="fr-FR" sz="1100" baseline="0" dirty="0" smtClean="0"/>
                        <a:t> : </a:t>
                      </a:r>
                      <a:r>
                        <a:rPr lang="fr-FR" sz="1100" dirty="0" smtClean="0"/>
                        <a:t>2/10</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100" dirty="0" smtClean="0"/>
                        <a:t>Organisation : 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Cahier de liaison</a:t>
                      </a:r>
                    </a:p>
                    <a:p>
                      <a:pPr marL="171450" indent="-171450">
                        <a:buFont typeface="Arial" panose="020B0604020202020204" pitchFamily="34" charset="0"/>
                        <a:buChar char="•"/>
                      </a:pPr>
                      <a:r>
                        <a:rPr lang="fr-FR" sz="1100" dirty="0" smtClean="0"/>
                        <a:t>Fiches de liaison</a:t>
                      </a:r>
                    </a:p>
                    <a:p>
                      <a:pPr marL="171450" indent="-171450">
                        <a:buFont typeface="Arial" panose="020B0604020202020204" pitchFamily="34" charset="0"/>
                        <a:buChar char="•"/>
                      </a:pPr>
                      <a:r>
                        <a:rPr lang="fr-FR" sz="1100" dirty="0" smtClean="0"/>
                        <a:t>Grilles d'évaluation au domicile</a:t>
                      </a:r>
                    </a:p>
                    <a:p>
                      <a:pPr marL="171450" indent="-171450">
                        <a:buFont typeface="Arial" panose="020B0604020202020204" pitchFamily="34" charset="0"/>
                        <a:buChar char="•"/>
                      </a:pPr>
                      <a:r>
                        <a:rPr lang="fr-FR" sz="1100" baseline="0" dirty="0" smtClean="0"/>
                        <a:t>Conventions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Critères de passage de relais</a:t>
                      </a:r>
                    </a:p>
                    <a:p>
                      <a:pPr marL="171450" indent="-171450">
                        <a:buFont typeface="Arial" panose="020B0604020202020204" pitchFamily="34" charset="0"/>
                        <a:buChar char="•"/>
                      </a:pPr>
                      <a:r>
                        <a:rPr lang="fr-FR" sz="1100" dirty="0" smtClean="0"/>
                        <a:t>Organisation des prises en charge conjointes</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28600" indent="-228600">
                        <a:buFont typeface="Arial" panose="020B0604020202020204" pitchFamily="34" charset="0"/>
                        <a:buChar char="•"/>
                      </a:pPr>
                      <a:r>
                        <a:rPr lang="fr-FR" sz="1100" dirty="0" smtClean="0"/>
                        <a:t>Interconnaissance</a:t>
                      </a:r>
                    </a:p>
                    <a:p>
                      <a:pPr marL="228600" indent="-228600">
                        <a:buFont typeface="Arial" panose="020B0604020202020204" pitchFamily="34" charset="0"/>
                        <a:buChar char="•"/>
                      </a:pPr>
                      <a:r>
                        <a:rPr lang="fr-FR" sz="1100" dirty="0" smtClean="0"/>
                        <a:t>Favoriser les bonnes sollicitations de l’HAD, éviter les mauvaises orientations.</a:t>
                      </a:r>
                    </a:p>
                    <a:p>
                      <a:pPr marL="228600" indent="-228600">
                        <a:buFont typeface="Arial" panose="020B0604020202020204" pitchFamily="34" charset="0"/>
                        <a:buChar char="•"/>
                      </a:pPr>
                      <a:r>
                        <a:rPr lang="fr-FR" sz="1100" dirty="0" smtClean="0"/>
                        <a:t>Systèmes d’information</a:t>
                      </a:r>
                    </a:p>
                    <a:p>
                      <a:pPr marL="228600" indent="-228600">
                        <a:buFont typeface="Arial" panose="020B0604020202020204" pitchFamily="34" charset="0"/>
                        <a:buChar char="•"/>
                      </a:pPr>
                      <a:endParaRPr lang="fr-FR"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91053">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fr-FR" sz="1400" b="1" kern="1200" dirty="0" smtClean="0">
                        <a:solidFill>
                          <a:schemeClr val="tx2"/>
                        </a:solidFill>
                        <a:latin typeface="+mn-lt"/>
                        <a:ea typeface="+mn-ea"/>
                        <a:cs typeface="+mn-cs"/>
                      </a:endParaRPr>
                    </a:p>
                  </a:txBody>
                  <a:tcPr/>
                </a:tc>
                <a:tc>
                  <a:txBody>
                    <a:bodyPr/>
                    <a:lstStyle/>
                    <a:p>
                      <a:r>
                        <a:rPr lang="fr-FR" sz="1100" b="1" dirty="0" smtClean="0"/>
                        <a:t>Psychiatrie</a:t>
                      </a:r>
                      <a:endParaRPr lang="fr-FR"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fr-FR" sz="1100" dirty="0" smtClean="0"/>
                        <a:t>Fréquence</a:t>
                      </a:r>
                      <a:r>
                        <a:rPr lang="fr-FR" sz="1100" baseline="0" dirty="0" smtClean="0"/>
                        <a:t> : </a:t>
                      </a:r>
                      <a:r>
                        <a:rPr lang="fr-FR" sz="1100" dirty="0" smtClean="0"/>
                        <a:t>2/10</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100" dirty="0" smtClean="0"/>
                        <a:t>Organisation : 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dirty="0" smtClean="0"/>
                        <a:t>/</a:t>
                      </a:r>
                      <a:endParaRPr lang="fr-F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043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Quelles pratiques de communication du SSIAD ?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45</a:t>
            </a:fld>
            <a:endParaRPr lang="fr-FR" dirty="0"/>
          </a:p>
        </p:txBody>
      </p:sp>
    </p:spTree>
    <p:extLst>
      <p:ext uri="{BB962C8B-B14F-4D97-AF65-F5344CB8AC3E}">
        <p14:creationId xmlns:p14="http://schemas.microsoft.com/office/powerpoint/2010/main" val="299216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27240"/>
            <a:ext cx="8280000" cy="316690"/>
          </a:xfrm>
          <a:noFill/>
        </p:spPr>
        <p:txBody>
          <a:bodyPr/>
          <a:lstStyle/>
          <a:p>
            <a:r>
              <a:rPr lang="fr-FR" sz="2400" dirty="0" smtClean="0"/>
              <a:t>LA FORMALISATION DU PROJET DE SERVICE</a:t>
            </a:r>
            <a:endParaRPr lang="fr-FR" sz="2400" b="1" dirty="0">
              <a:solidFill>
                <a:srgbClr val="0070C0"/>
              </a:solidFill>
            </a:endParaRPr>
          </a:p>
        </p:txBody>
      </p:sp>
      <p:graphicFrame>
        <p:nvGraphicFramePr>
          <p:cNvPr id="19" name="Graphique 18"/>
          <p:cNvGraphicFramePr>
            <a:graphicFrameLocks/>
          </p:cNvGraphicFramePr>
          <p:nvPr>
            <p:extLst/>
          </p:nvPr>
        </p:nvGraphicFramePr>
        <p:xfrm>
          <a:off x="-59060" y="1511301"/>
          <a:ext cx="4775840" cy="1775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phique 20"/>
          <p:cNvGraphicFramePr>
            <a:graphicFrameLocks/>
          </p:cNvGraphicFramePr>
          <p:nvPr>
            <p:extLst/>
          </p:nvPr>
        </p:nvGraphicFramePr>
        <p:xfrm>
          <a:off x="847726" y="5247992"/>
          <a:ext cx="4229100" cy="1527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Graphique 35"/>
          <p:cNvGraphicFramePr>
            <a:graphicFrameLocks/>
          </p:cNvGraphicFramePr>
          <p:nvPr>
            <p:extLst/>
          </p:nvPr>
        </p:nvGraphicFramePr>
        <p:xfrm>
          <a:off x="530504" y="3907294"/>
          <a:ext cx="4293909" cy="1266031"/>
        </p:xfrm>
        <a:graphic>
          <a:graphicData uri="http://schemas.openxmlformats.org/drawingml/2006/chart">
            <c:chart xmlns:c="http://schemas.openxmlformats.org/drawingml/2006/chart" xmlns:r="http://schemas.openxmlformats.org/officeDocument/2006/relationships" r:id="rId5"/>
          </a:graphicData>
        </a:graphic>
      </p:graphicFrame>
      <p:sp>
        <p:nvSpPr>
          <p:cNvPr id="42" name="Rectangle 41">
            <a:extLst>
              <a:ext uri="{FF2B5EF4-FFF2-40B4-BE49-F238E27FC236}">
                <a16:creationId xmlns:a16="http://schemas.microsoft.com/office/drawing/2014/main" id="{2ACA3969-0BB8-4E61-BDF5-C63E65788FD7}"/>
              </a:ext>
            </a:extLst>
          </p:cNvPr>
          <p:cNvSpPr/>
          <p:nvPr/>
        </p:nvSpPr>
        <p:spPr>
          <a:xfrm>
            <a:off x="4597646" y="1655940"/>
            <a:ext cx="4276867" cy="4478149"/>
          </a:xfrm>
          <a:prstGeom prst="rect">
            <a:avLst/>
          </a:prstGeom>
        </p:spPr>
        <p:txBody>
          <a:bodyPr wrap="square">
            <a:spAutoFit/>
          </a:bodyPr>
          <a:lstStyle/>
          <a:p>
            <a:pPr algn="just">
              <a:spcAft>
                <a:spcPts val="450"/>
              </a:spcAft>
            </a:pPr>
            <a:r>
              <a:rPr lang="fr-FR" sz="1400" dirty="0" smtClean="0"/>
              <a:t>▪ L’enjeu est d’ancrer le projet de service </a:t>
            </a:r>
            <a:r>
              <a:rPr lang="fr-FR" sz="1400" dirty="0"/>
              <a:t>comme un véritable outil de communication et un instrument de pilotage dans l’adaptation de l’offre en appui de la vie à domicile des personnes en perte d’autonomie. </a:t>
            </a:r>
            <a:endParaRPr lang="fr-FR" sz="1400" dirty="0" smtClean="0"/>
          </a:p>
          <a:p>
            <a:pPr marL="342900" indent="-342900" algn="just">
              <a:spcAft>
                <a:spcPts val="450"/>
              </a:spcAft>
              <a:buFont typeface="Wingdings" panose="05000000000000000000" pitchFamily="2" charset="2"/>
              <a:buChar char="Ø"/>
            </a:pPr>
            <a:endParaRPr lang="fr-FR" sz="1400" dirty="0" smtClean="0"/>
          </a:p>
          <a:p>
            <a:pPr algn="just">
              <a:spcAft>
                <a:spcPts val="450"/>
              </a:spcAft>
            </a:pPr>
            <a:r>
              <a:rPr lang="fr-FR" sz="1400" dirty="0"/>
              <a:t>▪ Le </a:t>
            </a:r>
            <a:r>
              <a:rPr lang="fr-FR" sz="1400" dirty="0" smtClean="0"/>
              <a:t>projet de service doit être compris comme un véritable de communication du SIAD à destination de ses partenaires. Le projet de service doit permettre d’affermir l’inscription partenariale du SSIAD en explicitant son positionnement dans l’écosystème d’acteurs.</a:t>
            </a:r>
            <a:endParaRPr lang="fr-FR" sz="1400" dirty="0"/>
          </a:p>
          <a:p>
            <a:pPr marL="342900" indent="-342900" algn="just">
              <a:spcAft>
                <a:spcPts val="450"/>
              </a:spcAft>
              <a:buFont typeface="Wingdings" panose="05000000000000000000" pitchFamily="2" charset="2"/>
              <a:buChar char="Ø"/>
            </a:pPr>
            <a:endParaRPr lang="fr-FR" sz="1400" dirty="0" smtClean="0"/>
          </a:p>
          <a:p>
            <a:pPr algn="just">
              <a:spcAft>
                <a:spcPts val="450"/>
              </a:spcAft>
            </a:pPr>
            <a:r>
              <a:rPr lang="fr-FR" sz="1400" dirty="0"/>
              <a:t>▪ La non-conformité de certains services à l’obligation de projets de service doit également être interrogée, par exemple par le biais d’évaluations externes.</a:t>
            </a:r>
          </a:p>
          <a:p>
            <a:pPr marL="171450" indent="-171450" algn="just">
              <a:spcAft>
                <a:spcPts val="450"/>
              </a:spcAft>
              <a:buFont typeface="Arial" panose="020B0604020202020204" pitchFamily="34" charset="0"/>
              <a:buChar char="•"/>
            </a:pPr>
            <a:endParaRPr lang="fr-FR" sz="1100" dirty="0">
              <a:ea typeface="Calibri" panose="020F0502020204030204" pitchFamily="34" charset="0"/>
              <a:cs typeface="Times New Roman" panose="02020603050405020304" pitchFamily="18" charset="0"/>
            </a:endParaRPr>
          </a:p>
          <a:p>
            <a:pPr marL="171450" indent="-171450" algn="just">
              <a:spcAft>
                <a:spcPts val="450"/>
              </a:spcAft>
              <a:buFont typeface="Arial" panose="020B0604020202020204" pitchFamily="34" charset="0"/>
              <a:buChar char="•"/>
            </a:pPr>
            <a:endParaRPr lang="fr-FR" sz="1100" dirty="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7E3B350E-657F-41D5-BCB6-877D8C3AF71C}" type="slidenum">
              <a:rPr lang="fr-FR" smtClean="0"/>
              <a:t>46</a:t>
            </a:fld>
            <a:endParaRPr lang="fr-FR" dirty="0"/>
          </a:p>
        </p:txBody>
      </p:sp>
      <p:sp>
        <p:nvSpPr>
          <p:cNvPr id="37" name="ZoneTexte 36"/>
          <p:cNvSpPr txBox="1"/>
          <p:nvPr/>
        </p:nvSpPr>
        <p:spPr>
          <a:xfrm>
            <a:off x="432003" y="909979"/>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9" name="Freeform 8">
            <a:extLst>
              <a:ext uri="{FF2B5EF4-FFF2-40B4-BE49-F238E27FC236}">
                <a16:creationId xmlns:a16="http://schemas.microsoft.com/office/drawing/2014/main" id="{2CDC4EF1-C1E5-4B2A-A975-31C21FABB3FB}"/>
              </a:ext>
            </a:extLst>
          </p:cNvPr>
          <p:cNvSpPr>
            <a:spLocks noEditPoints="1"/>
          </p:cNvSpPr>
          <p:nvPr/>
        </p:nvSpPr>
        <p:spPr bwMode="gray">
          <a:xfrm rot="4962457" flipV="1">
            <a:off x="1108721" y="3022096"/>
            <a:ext cx="970698" cy="530098"/>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10" name="Rectangle 9">
            <a:extLst>
              <a:ext uri="{FF2B5EF4-FFF2-40B4-BE49-F238E27FC236}">
                <a16:creationId xmlns:a16="http://schemas.microsoft.com/office/drawing/2014/main" id="{2ACA3969-0BB8-4E61-BDF5-C63E65788FD7}"/>
              </a:ext>
            </a:extLst>
          </p:cNvPr>
          <p:cNvSpPr/>
          <p:nvPr/>
        </p:nvSpPr>
        <p:spPr>
          <a:xfrm>
            <a:off x="175038" y="2607658"/>
            <a:ext cx="1200470" cy="738664"/>
          </a:xfrm>
          <a:prstGeom prst="rect">
            <a:avLst/>
          </a:prstGeom>
        </p:spPr>
        <p:txBody>
          <a:bodyPr wrap="square">
            <a:spAutoFit/>
          </a:bodyPr>
          <a:lstStyle/>
          <a:p>
            <a:pPr algn="just">
              <a:spcAft>
                <a:spcPts val="450"/>
              </a:spcAft>
            </a:pPr>
            <a:r>
              <a:rPr lang="fr-FR" sz="1400" dirty="0" smtClean="0"/>
              <a:t>Des écarts par taille et gestionnaire</a:t>
            </a:r>
            <a:endParaRPr lang="fr-FR" sz="1400" dirty="0"/>
          </a:p>
        </p:txBody>
      </p:sp>
    </p:spTree>
    <p:extLst>
      <p:ext uri="{BB962C8B-B14F-4D97-AF65-F5344CB8AC3E}">
        <p14:creationId xmlns:p14="http://schemas.microsoft.com/office/powerpoint/2010/main" val="167298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6690"/>
          </a:xfrm>
          <a:noFill/>
        </p:spPr>
        <p:txBody>
          <a:bodyPr/>
          <a:lstStyle/>
          <a:p>
            <a:r>
              <a:rPr lang="fr-FR" sz="2400" dirty="0" smtClean="0"/>
              <a:t>LA communication des SERVICES</a:t>
            </a:r>
            <a:endParaRPr lang="fr-FR" sz="24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47</a:t>
            </a:fld>
            <a:endParaRPr lang="fr-FR" dirty="0"/>
          </a:p>
        </p:txBody>
      </p:sp>
      <p:sp>
        <p:nvSpPr>
          <p:cNvPr id="27" name="ZoneTexte 26"/>
          <p:cNvSpPr txBox="1"/>
          <p:nvPr/>
        </p:nvSpPr>
        <p:spPr>
          <a:xfrm>
            <a:off x="600847" y="4023341"/>
            <a:ext cx="7854784" cy="2000548"/>
          </a:xfrm>
          <a:prstGeom prst="rect">
            <a:avLst/>
          </a:prstGeom>
          <a:solidFill>
            <a:schemeClr val="bg1">
              <a:lumMod val="95000"/>
            </a:schemeClr>
          </a:solidFill>
        </p:spPr>
        <p:txBody>
          <a:bodyPr wrap="square" rtlCol="0">
            <a:spAutoFit/>
          </a:bodyPr>
          <a:lstStyle/>
          <a:p>
            <a:pPr marL="228600" indent="-228600" algn="just">
              <a:buFont typeface="+mj-lt"/>
              <a:buAutoNum type="arabicPeriod"/>
            </a:pPr>
            <a:r>
              <a:rPr lang="fr-FR" sz="1400" dirty="0" smtClean="0"/>
              <a:t>Enjeu de lisibilité </a:t>
            </a:r>
            <a:r>
              <a:rPr lang="fr-FR" sz="1400" dirty="0"/>
              <a:t>sur les prestations et leur adéquation aux besoins mais également une prise de conscience du coût réel du maintien à </a:t>
            </a:r>
            <a:r>
              <a:rPr lang="fr-FR" sz="1400" dirty="0" smtClean="0"/>
              <a:t>domicile (</a:t>
            </a:r>
            <a:r>
              <a:rPr lang="fr-FR" sz="1400" dirty="0" err="1" smtClean="0"/>
              <a:t>cf</a:t>
            </a:r>
            <a:r>
              <a:rPr lang="fr-FR" sz="1400" dirty="0" smtClean="0"/>
              <a:t> : rapport LIBAULT). </a:t>
            </a:r>
          </a:p>
          <a:p>
            <a:pPr marL="228600" indent="-228600" algn="just">
              <a:buFont typeface="+mj-lt"/>
              <a:buAutoNum type="arabicPeriod"/>
            </a:pPr>
            <a:endParaRPr lang="fr-FR" sz="1400" dirty="0" smtClean="0"/>
          </a:p>
          <a:p>
            <a:pPr marL="228600" indent="-228600" algn="just">
              <a:buFont typeface="+mj-lt"/>
              <a:buAutoNum type="arabicPeriod"/>
            </a:pPr>
            <a:r>
              <a:rPr lang="fr-FR" sz="1400" dirty="0" smtClean="0"/>
              <a:t>Enjeu d’interconnaissance </a:t>
            </a:r>
            <a:r>
              <a:rPr lang="fr-FR" sz="1400" dirty="0"/>
              <a:t>des cadres d’exercice professionnel et de collaboration sur les prises en charge. </a:t>
            </a:r>
            <a:endParaRPr lang="fr-FR" sz="1400" dirty="0" smtClean="0"/>
          </a:p>
          <a:p>
            <a:pPr marL="228600" indent="-228600" algn="just">
              <a:buFont typeface="+mj-lt"/>
              <a:buAutoNum type="arabicPeriod"/>
            </a:pPr>
            <a:endParaRPr lang="fr-FR" sz="1400" dirty="0"/>
          </a:p>
          <a:p>
            <a:pPr marL="228600" indent="-228600" algn="just">
              <a:buFont typeface="+mj-lt"/>
              <a:buAutoNum type="arabicPeriod"/>
            </a:pPr>
            <a:r>
              <a:rPr lang="fr-FR" sz="1400" dirty="0"/>
              <a:t>Enjeu </a:t>
            </a:r>
            <a:r>
              <a:rPr lang="fr-FR" sz="1400" dirty="0" smtClean="0"/>
              <a:t>de communication nécessaire </a:t>
            </a:r>
            <a:r>
              <a:rPr lang="fr-FR" sz="1400" dirty="0"/>
              <a:t>auprès du grand public et des </a:t>
            </a:r>
            <a:r>
              <a:rPr lang="fr-FR" sz="1400" dirty="0" smtClean="0"/>
              <a:t>médecins sur le rôle des SSIAD. </a:t>
            </a:r>
          </a:p>
          <a:p>
            <a:pPr algn="just"/>
            <a:endParaRPr lang="fr-FR" sz="1200" dirty="0"/>
          </a:p>
        </p:txBody>
      </p:sp>
      <p:sp>
        <p:nvSpPr>
          <p:cNvPr id="31" name="ZoneTexte 30"/>
          <p:cNvSpPr txBox="1"/>
          <p:nvPr/>
        </p:nvSpPr>
        <p:spPr>
          <a:xfrm>
            <a:off x="327978" y="1100717"/>
            <a:ext cx="5455602" cy="230832"/>
          </a:xfrm>
          <a:prstGeom prst="rect">
            <a:avLst/>
          </a:prstGeom>
          <a:noFill/>
        </p:spPr>
        <p:txBody>
          <a:bodyPr wrap="square" rtlCol="0">
            <a:spAutoFit/>
          </a:bodyPr>
          <a:lstStyle/>
          <a:p>
            <a:r>
              <a:rPr lang="fr-FR" sz="900" b="1" u="sng" dirty="0" smtClean="0"/>
              <a:t>Source</a:t>
            </a:r>
            <a:r>
              <a:rPr lang="fr-FR" sz="900" dirty="0" smtClean="0"/>
              <a:t> :  Données issues de l’enquête en ligne</a:t>
            </a:r>
            <a:endParaRPr lang="fr-FR" sz="900" dirty="0"/>
          </a:p>
        </p:txBody>
      </p:sp>
      <p:sp>
        <p:nvSpPr>
          <p:cNvPr id="36" name="Rectangle 35"/>
          <p:cNvSpPr/>
          <p:nvPr/>
        </p:nvSpPr>
        <p:spPr>
          <a:xfrm>
            <a:off x="676636" y="1979635"/>
            <a:ext cx="4056023" cy="88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1400" b="1" dirty="0" smtClean="0">
                <a:solidFill>
                  <a:schemeClr val="tx1"/>
                </a:solidFill>
              </a:rPr>
              <a:t>95% : </a:t>
            </a:r>
            <a:r>
              <a:rPr lang="fr-FR" sz="1400" dirty="0">
                <a:solidFill>
                  <a:schemeClr val="tx1"/>
                </a:solidFill>
              </a:rPr>
              <a:t>Part des structures ayant mis en place une communication à destination des </a:t>
            </a:r>
            <a:r>
              <a:rPr lang="fr-FR" sz="1400" dirty="0" smtClean="0">
                <a:solidFill>
                  <a:schemeClr val="tx1"/>
                </a:solidFill>
              </a:rPr>
              <a:t>usagers</a:t>
            </a:r>
          </a:p>
          <a:p>
            <a:endParaRPr lang="fr-FR" sz="1400" dirty="0">
              <a:solidFill>
                <a:schemeClr val="tx1"/>
              </a:solidFill>
            </a:endParaRPr>
          </a:p>
          <a:p>
            <a:r>
              <a:rPr lang="fr-FR" sz="1400" b="1" dirty="0" smtClean="0">
                <a:solidFill>
                  <a:schemeClr val="tx1"/>
                </a:solidFill>
              </a:rPr>
              <a:t>84</a:t>
            </a:r>
            <a:r>
              <a:rPr lang="fr-FR" sz="1400" b="1" dirty="0">
                <a:solidFill>
                  <a:schemeClr val="tx1"/>
                </a:solidFill>
              </a:rPr>
              <a:t>% </a:t>
            </a:r>
            <a:r>
              <a:rPr lang="fr-FR" sz="1400" b="1" dirty="0" smtClean="0">
                <a:solidFill>
                  <a:schemeClr val="tx1"/>
                </a:solidFill>
              </a:rPr>
              <a:t>: </a:t>
            </a:r>
            <a:r>
              <a:rPr lang="fr-FR" sz="1400" dirty="0" smtClean="0">
                <a:solidFill>
                  <a:schemeClr val="tx1"/>
                </a:solidFill>
              </a:rPr>
              <a:t>Part </a:t>
            </a:r>
            <a:r>
              <a:rPr lang="fr-FR" sz="1400" dirty="0">
                <a:solidFill>
                  <a:schemeClr val="tx1"/>
                </a:solidFill>
              </a:rPr>
              <a:t>des structures ayant mis en place une communication à destination des professionnels</a:t>
            </a:r>
          </a:p>
          <a:p>
            <a:endParaRPr lang="fr-FR" sz="1400" dirty="0" smtClean="0">
              <a:solidFill>
                <a:schemeClr val="tx1"/>
              </a:solidFill>
            </a:endParaRPr>
          </a:p>
          <a:p>
            <a:endParaRPr lang="fr-FR" sz="1400" dirty="0">
              <a:solidFill>
                <a:schemeClr val="tx1"/>
              </a:solidFill>
            </a:endParaRPr>
          </a:p>
          <a:p>
            <a:endParaRPr lang="fr-FR" sz="1400" dirty="0">
              <a:solidFill>
                <a:schemeClr val="tx1"/>
              </a:solidFill>
            </a:endParaRPr>
          </a:p>
        </p:txBody>
      </p:sp>
      <p:sp>
        <p:nvSpPr>
          <p:cNvPr id="9" name="Freeform 8">
            <a:extLst>
              <a:ext uri="{FF2B5EF4-FFF2-40B4-BE49-F238E27FC236}">
                <a16:creationId xmlns:a16="http://schemas.microsoft.com/office/drawing/2014/main" id="{2CDC4EF1-C1E5-4B2A-A975-31C21FABB3FB}"/>
              </a:ext>
            </a:extLst>
          </p:cNvPr>
          <p:cNvSpPr>
            <a:spLocks noEditPoints="1"/>
          </p:cNvSpPr>
          <p:nvPr/>
        </p:nvSpPr>
        <p:spPr bwMode="gray">
          <a:xfrm rot="4962457" flipV="1">
            <a:off x="1108721" y="3016580"/>
            <a:ext cx="970698" cy="530098"/>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10" name="Rectangle 9"/>
          <p:cNvSpPr/>
          <p:nvPr/>
        </p:nvSpPr>
        <p:spPr>
          <a:xfrm>
            <a:off x="1918582" y="2766562"/>
            <a:ext cx="1615019" cy="88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1400" dirty="0" smtClean="0">
                <a:solidFill>
                  <a:schemeClr val="tx1"/>
                </a:solidFill>
              </a:rPr>
              <a:t>Les enjeux engendrés</a:t>
            </a:r>
            <a:endParaRPr lang="fr-FR" sz="1400" dirty="0">
              <a:solidFill>
                <a:schemeClr val="tx1"/>
              </a:solidFill>
            </a:endParaRPr>
          </a:p>
        </p:txBody>
      </p:sp>
    </p:spTree>
    <p:extLst>
      <p:ext uri="{BB962C8B-B14F-4D97-AF65-F5344CB8AC3E}">
        <p14:creationId xmlns:p14="http://schemas.microsoft.com/office/powerpoint/2010/main" val="222247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8440" y="3293391"/>
            <a:ext cx="4302189" cy="1886350"/>
          </a:xfrm>
          <a:noFill/>
        </p:spPr>
        <p:txBody>
          <a:bodyPr/>
          <a:lstStyle/>
          <a:p>
            <a:pPr algn="ctr"/>
            <a:r>
              <a:rPr lang="fr-FR" sz="2400" u="sng" dirty="0" smtClean="0"/>
              <a:t>QUESTION-CLE 3:</a:t>
            </a:r>
            <a:r>
              <a:rPr lang="fr-FR" sz="2400" dirty="0" smtClean="0"/>
              <a:t> </a:t>
            </a:r>
            <a:br>
              <a:rPr lang="fr-FR" sz="2400" dirty="0" smtClean="0"/>
            </a:br>
            <a:r>
              <a:rPr lang="fr-FR" sz="2400" dirty="0" smtClean="0"/>
              <a:t>Leur </a:t>
            </a:r>
            <a:r>
              <a:rPr lang="fr-FR" sz="2400" dirty="0"/>
              <a:t>organisation est-elle efficiente et répond-elle aux objectifs de qualité de l’accompagnement et de la prise en charge attendus </a:t>
            </a:r>
            <a:r>
              <a:rPr lang="fr-FR" sz="2400" dirty="0" smtClean="0"/>
              <a:t>?</a:t>
            </a:r>
            <a:endParaRPr lang="fr-FR" sz="2400" dirty="0"/>
          </a:p>
        </p:txBody>
      </p:sp>
      <p:cxnSp>
        <p:nvCxnSpPr>
          <p:cNvPr id="9" name="Connecteur droit 8"/>
          <p:cNvCxnSpPr/>
          <p:nvPr/>
        </p:nvCxnSpPr>
        <p:spPr>
          <a:xfrm>
            <a:off x="0" y="523807"/>
            <a:ext cx="9144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Espace réservé pour une image  11"/>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3505" r="23505"/>
          <a:stretch>
            <a:fillRect/>
          </a:stretch>
        </p:blipFill>
        <p:spPr/>
      </p:pic>
    </p:spTree>
    <p:extLst>
      <p:ext uri="{BB962C8B-B14F-4D97-AF65-F5344CB8AC3E}">
        <p14:creationId xmlns:p14="http://schemas.microsoft.com/office/powerpoint/2010/main" val="109934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Quelles sont les modalités d’organisation interne des services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49</a:t>
            </a:fld>
            <a:endParaRPr lang="fr-FR" dirty="0"/>
          </a:p>
        </p:txBody>
      </p:sp>
    </p:spTree>
    <p:extLst>
      <p:ext uri="{BB962C8B-B14F-4D97-AF65-F5344CB8AC3E}">
        <p14:creationId xmlns:p14="http://schemas.microsoft.com/office/powerpoint/2010/main" val="340021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LES OBJECTIFS DE L’ETUDE REGIONALE</a:t>
            </a:r>
            <a:endParaRPr lang="fr-FR" sz="2400" dirty="0"/>
          </a:p>
        </p:txBody>
      </p:sp>
      <p:sp>
        <p:nvSpPr>
          <p:cNvPr id="4" name="Espace réservé du texte 3"/>
          <p:cNvSpPr>
            <a:spLocks noGrp="1"/>
          </p:cNvSpPr>
          <p:nvPr>
            <p:ph type="body" sz="quarter" idx="13"/>
          </p:nvPr>
        </p:nvSpPr>
        <p:spPr>
          <a:xfrm>
            <a:off x="431800" y="1078787"/>
            <a:ext cx="8280400" cy="4968513"/>
          </a:xfrm>
        </p:spPr>
        <p:txBody>
          <a:bodyPr/>
          <a:lstStyle/>
          <a:p>
            <a:pPr algn="ctr">
              <a:defRPr/>
            </a:pPr>
            <a:r>
              <a:rPr lang="fr-FR" sz="2000" b="1" u="sng" dirty="0" smtClean="0">
                <a:solidFill>
                  <a:schemeClr val="tx1"/>
                </a:solidFill>
                <a:latin typeface="Arial" panose="020B0604020202020204" pitchFamily="34" charset="0"/>
                <a:cs typeface="Arial" panose="020B0604020202020204" pitchFamily="34" charset="0"/>
              </a:rPr>
              <a:t>Finalités </a:t>
            </a:r>
            <a:r>
              <a:rPr lang="fr-FR" sz="2000" b="1" u="sng" dirty="0">
                <a:solidFill>
                  <a:schemeClr val="tx1"/>
                </a:solidFill>
                <a:latin typeface="Arial" panose="020B0604020202020204" pitchFamily="34" charset="0"/>
                <a:cs typeface="Arial" panose="020B0604020202020204" pitchFamily="34" charset="0"/>
              </a:rPr>
              <a:t>de l’étude régionale</a:t>
            </a:r>
            <a:endParaRPr lang="fr-FR" sz="2000" b="1" dirty="0">
              <a:solidFill>
                <a:schemeClr val="tx1"/>
              </a:solidFill>
              <a:latin typeface="Arial" panose="020B0604020202020204" pitchFamily="34" charset="0"/>
              <a:cs typeface="Arial" panose="020B0604020202020204" pitchFamily="34" charset="0"/>
            </a:endParaRPr>
          </a:p>
          <a:p>
            <a:pPr algn="just">
              <a:defRPr/>
            </a:pPr>
            <a:endParaRPr lang="fr-FR" sz="1400" dirty="0">
              <a:solidFill>
                <a:schemeClr val="tx1"/>
              </a:solidFill>
              <a:latin typeface="Arial" panose="020B0604020202020204" pitchFamily="34" charset="0"/>
              <a:cs typeface="Arial" panose="020B0604020202020204" pitchFamily="34" charset="0"/>
            </a:endParaRPr>
          </a:p>
          <a:p>
            <a:pPr marL="285750" indent="-285750" algn="just">
              <a:spcBef>
                <a:spcPts val="600"/>
              </a:spcBef>
              <a:buFontTx/>
              <a:buChar char="-"/>
              <a:defRPr/>
            </a:pPr>
            <a:r>
              <a:rPr lang="fr-FR" sz="1400" b="1" dirty="0">
                <a:solidFill>
                  <a:schemeClr val="tx1">
                    <a:lumMod val="85000"/>
                    <a:lumOff val="15000"/>
                  </a:schemeClr>
                </a:solidFill>
                <a:latin typeface="Arial" panose="020B0604020202020204" pitchFamily="34" charset="0"/>
                <a:ea typeface="Times New Roman"/>
                <a:cs typeface="Arial" panose="020B0604020202020204" pitchFamily="34" charset="0"/>
              </a:rPr>
              <a:t>R</a:t>
            </a:r>
            <a:r>
              <a:rPr lang="fr-FR" sz="1400" b="1" dirty="0" smtClean="0">
                <a:solidFill>
                  <a:schemeClr val="tx1">
                    <a:lumMod val="85000"/>
                    <a:lumOff val="15000"/>
                  </a:schemeClr>
                </a:solidFill>
                <a:latin typeface="Arial" panose="020B0604020202020204" pitchFamily="34" charset="0"/>
                <a:ea typeface="Times New Roman"/>
                <a:cs typeface="Arial" panose="020B0604020202020204" pitchFamily="34" charset="0"/>
              </a:rPr>
              <a:t>éaliser </a:t>
            </a:r>
            <a:r>
              <a:rPr lang="fr-FR" sz="1400" b="1" dirty="0">
                <a:solidFill>
                  <a:schemeClr val="tx1">
                    <a:lumMod val="85000"/>
                    <a:lumOff val="15000"/>
                  </a:schemeClr>
                </a:solidFill>
                <a:latin typeface="Arial" panose="020B0604020202020204" pitchFamily="34" charset="0"/>
                <a:ea typeface="Times New Roman"/>
                <a:cs typeface="Arial" panose="020B0604020202020204" pitchFamily="34" charset="0"/>
              </a:rPr>
              <a:t>un état des lieux et un diagnostic de l’offre </a:t>
            </a:r>
            <a:r>
              <a:rPr lang="fr-FR" sz="1400" dirty="0">
                <a:solidFill>
                  <a:schemeClr val="tx1">
                    <a:lumMod val="85000"/>
                    <a:lumOff val="15000"/>
                  </a:schemeClr>
                </a:solidFill>
                <a:latin typeface="Arial" panose="020B0604020202020204" pitchFamily="34" charset="0"/>
                <a:ea typeface="Times New Roman"/>
                <a:cs typeface="Arial" panose="020B0604020202020204" pitchFamily="34" charset="0"/>
              </a:rPr>
              <a:t>SSIAD (PA-PH</a:t>
            </a:r>
            <a:r>
              <a:rPr lang="fr-FR" sz="1400" dirty="0" smtClean="0">
                <a:solidFill>
                  <a:schemeClr val="tx1">
                    <a:lumMod val="85000"/>
                    <a:lumOff val="15000"/>
                  </a:schemeClr>
                </a:solidFill>
                <a:latin typeface="Arial" panose="020B0604020202020204" pitchFamily="34" charset="0"/>
                <a:ea typeface="Times New Roman"/>
                <a:cs typeface="Arial" panose="020B0604020202020204" pitchFamily="34" charset="0"/>
              </a:rPr>
              <a:t>),</a:t>
            </a:r>
          </a:p>
          <a:p>
            <a:pPr algn="just">
              <a:spcBef>
                <a:spcPts val="600"/>
              </a:spcBef>
              <a:defRPr/>
            </a:pPr>
            <a:endParaRPr lang="fr-FR" sz="1400" dirty="0">
              <a:solidFill>
                <a:schemeClr val="tx1">
                  <a:lumMod val="85000"/>
                  <a:lumOff val="15000"/>
                </a:schemeClr>
              </a:solidFill>
              <a:latin typeface="Arial" panose="020B0604020202020204" pitchFamily="34" charset="0"/>
              <a:ea typeface="Times New Roman"/>
              <a:cs typeface="Arial" panose="020B0604020202020204" pitchFamily="34" charset="0"/>
            </a:endParaRPr>
          </a:p>
          <a:p>
            <a:pPr marL="285750" indent="-285750" algn="just">
              <a:spcBef>
                <a:spcPts val="600"/>
              </a:spcBef>
              <a:buFontTx/>
              <a:buChar char="-"/>
              <a:defRPr/>
            </a:pPr>
            <a:r>
              <a:rPr lang="fr-FR" sz="1400" b="1" dirty="0">
                <a:solidFill>
                  <a:schemeClr val="tx1">
                    <a:lumMod val="85000"/>
                    <a:lumOff val="15000"/>
                  </a:schemeClr>
                </a:solidFill>
                <a:latin typeface="Arial" panose="020B0604020202020204" pitchFamily="34" charset="0"/>
                <a:ea typeface="Times New Roman"/>
                <a:cs typeface="Arial" panose="020B0604020202020204" pitchFamily="34" charset="0"/>
              </a:rPr>
              <a:t>D</a:t>
            </a:r>
            <a:r>
              <a:rPr lang="fr-FR" sz="1400" b="1" dirty="0" smtClean="0">
                <a:solidFill>
                  <a:schemeClr val="tx1">
                    <a:lumMod val="85000"/>
                    <a:lumOff val="15000"/>
                  </a:schemeClr>
                </a:solidFill>
                <a:latin typeface="Arial" panose="020B0604020202020204" pitchFamily="34" charset="0"/>
                <a:ea typeface="Times New Roman"/>
                <a:cs typeface="Arial" panose="020B0604020202020204" pitchFamily="34" charset="0"/>
              </a:rPr>
              <a:t>égager </a:t>
            </a:r>
            <a:r>
              <a:rPr lang="fr-FR" sz="1400" b="1" dirty="0">
                <a:solidFill>
                  <a:schemeClr val="tx1">
                    <a:lumMod val="85000"/>
                    <a:lumOff val="15000"/>
                  </a:schemeClr>
                </a:solidFill>
                <a:latin typeface="Arial" panose="020B0604020202020204" pitchFamily="34" charset="0"/>
                <a:ea typeface="Times New Roman"/>
                <a:cs typeface="Arial" panose="020B0604020202020204" pitchFamily="34" charset="0"/>
              </a:rPr>
              <a:t>des pistes d’amélioration </a:t>
            </a:r>
            <a:r>
              <a:rPr lang="fr-FR" sz="1400" dirty="0">
                <a:solidFill>
                  <a:schemeClr val="tx1">
                    <a:lumMod val="85000"/>
                    <a:lumOff val="15000"/>
                  </a:schemeClr>
                </a:solidFill>
                <a:latin typeface="Arial" panose="020B0604020202020204" pitchFamily="34" charset="0"/>
                <a:ea typeface="Times New Roman"/>
                <a:cs typeface="Arial" panose="020B0604020202020204" pitchFamily="34" charset="0"/>
              </a:rPr>
              <a:t>dans le but d’aider à l’adaptation de la politique régionale relative à l’offre SSIAD (</a:t>
            </a:r>
            <a:r>
              <a:rPr lang="fr-FR" sz="1400" dirty="0">
                <a:solidFill>
                  <a:schemeClr val="tx1">
                    <a:lumMod val="85000"/>
                    <a:lumOff val="15000"/>
                  </a:schemeClr>
                </a:solidFill>
                <a:latin typeface="Arial" panose="020B0604020202020204" pitchFamily="34" charset="0"/>
                <a:cs typeface="Arial" panose="020B0604020202020204" pitchFamily="34" charset="0"/>
              </a:rPr>
              <a:t>organisation territoriale, articulation et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coopération </a:t>
            </a:r>
            <a:r>
              <a:rPr lang="fr-FR" sz="1400" dirty="0">
                <a:solidFill>
                  <a:schemeClr val="tx1">
                    <a:lumMod val="85000"/>
                    <a:lumOff val="15000"/>
                  </a:schemeClr>
                </a:solidFill>
                <a:latin typeface="Arial" panose="020B0604020202020204" pitchFamily="34" charset="0"/>
                <a:cs typeface="Arial" panose="020B0604020202020204" pitchFamily="34" charset="0"/>
              </a:rPr>
              <a:t>avec les autres intervenants à domicile de l’aide et du soin, efficience et </a:t>
            </a:r>
            <a:r>
              <a:rPr lang="fr-FR" sz="1400" dirty="0" smtClean="0">
                <a:solidFill>
                  <a:schemeClr val="tx1">
                    <a:lumMod val="85000"/>
                    <a:lumOff val="15000"/>
                  </a:schemeClr>
                </a:solidFill>
                <a:latin typeface="Arial" panose="020B0604020202020204" pitchFamily="34" charset="0"/>
                <a:cs typeface="Arial" panose="020B0604020202020204" pitchFamily="34" charset="0"/>
              </a:rPr>
              <a:t>qualité </a:t>
            </a:r>
            <a:r>
              <a:rPr lang="fr-FR" sz="1400" dirty="0">
                <a:solidFill>
                  <a:schemeClr val="tx1">
                    <a:lumMod val="85000"/>
                    <a:lumOff val="15000"/>
                  </a:schemeClr>
                </a:solidFill>
                <a:latin typeface="Arial" panose="020B0604020202020204" pitchFamily="34" charset="0"/>
                <a:cs typeface="Arial" panose="020B0604020202020204" pitchFamily="34" charset="0"/>
              </a:rPr>
              <a:t>de la prise en charge</a:t>
            </a:r>
            <a:r>
              <a:rPr lang="fr-FR" sz="1400" dirty="0" smtClean="0">
                <a:solidFill>
                  <a:schemeClr val="tx1">
                    <a:lumMod val="85000"/>
                    <a:lumOff val="15000"/>
                  </a:schemeClr>
                </a:solidFill>
                <a:latin typeface="Arial" panose="020B0604020202020204" pitchFamily="34" charset="0"/>
                <a:cs typeface="Arial" panose="020B0604020202020204" pitchFamily="34" charset="0"/>
              </a:rPr>
              <a:t>),</a:t>
            </a:r>
          </a:p>
          <a:p>
            <a:pPr algn="just">
              <a:spcBef>
                <a:spcPts val="600"/>
              </a:spcBef>
              <a:defRPr/>
            </a:pPr>
            <a:endParaRPr lang="fr-FR" sz="1400" strike="sngStrike" dirty="0">
              <a:solidFill>
                <a:srgbClr val="92D050"/>
              </a:solidFill>
              <a:latin typeface="Arial" panose="020B0604020202020204" pitchFamily="34" charset="0"/>
              <a:ea typeface="Times New Roman"/>
              <a:cs typeface="Arial" panose="020B0604020202020204" pitchFamily="34" charset="0"/>
            </a:endParaRPr>
          </a:p>
          <a:p>
            <a:pPr marL="285750" indent="-285750" algn="just">
              <a:spcBef>
                <a:spcPts val="600"/>
              </a:spcBef>
              <a:buFontTx/>
              <a:buChar char="-"/>
              <a:defRPr/>
            </a:pPr>
            <a:r>
              <a:rPr lang="fr-FR" sz="1400" b="1" dirty="0">
                <a:solidFill>
                  <a:schemeClr val="tx1"/>
                </a:solidFill>
                <a:latin typeface="Arial" panose="020B0604020202020204" pitchFamily="34" charset="0"/>
                <a:cs typeface="Arial" panose="020B0604020202020204" pitchFamily="34" charset="0"/>
              </a:rPr>
              <a:t>V</a:t>
            </a:r>
            <a:r>
              <a:rPr lang="fr-FR" sz="1400" b="1" dirty="0" smtClean="0">
                <a:solidFill>
                  <a:schemeClr val="tx1"/>
                </a:solidFill>
                <a:latin typeface="Arial" panose="020B0604020202020204" pitchFamily="34" charset="0"/>
                <a:cs typeface="Arial" panose="020B0604020202020204" pitchFamily="34" charset="0"/>
              </a:rPr>
              <a:t>aloriser </a:t>
            </a:r>
            <a:r>
              <a:rPr lang="fr-FR" sz="1400" b="1" dirty="0">
                <a:solidFill>
                  <a:schemeClr val="tx1"/>
                </a:solidFill>
                <a:latin typeface="Arial" panose="020B0604020202020204" pitchFamily="34" charset="0"/>
                <a:cs typeface="Arial" panose="020B0604020202020204" pitchFamily="34" charset="0"/>
              </a:rPr>
              <a:t>l’action des SSIAD </a:t>
            </a:r>
            <a:r>
              <a:rPr lang="fr-FR" sz="1400" dirty="0">
                <a:solidFill>
                  <a:schemeClr val="tx1"/>
                </a:solidFill>
                <a:latin typeface="Arial" panose="020B0604020202020204" pitchFamily="34" charset="0"/>
                <a:cs typeface="Arial" panose="020B0604020202020204" pitchFamily="34" charset="0"/>
              </a:rPr>
              <a:t>dans la politique de maintien à domicile et de développement des soins à </a:t>
            </a:r>
            <a:r>
              <a:rPr lang="fr-FR" sz="1400" dirty="0" smtClean="0">
                <a:solidFill>
                  <a:schemeClr val="tx1"/>
                </a:solidFill>
                <a:latin typeface="Arial" panose="020B0604020202020204" pitchFamily="34" charset="0"/>
                <a:cs typeface="Arial" panose="020B0604020202020204" pitchFamily="34" charset="0"/>
              </a:rPr>
              <a:t>domicile,</a:t>
            </a:r>
          </a:p>
          <a:p>
            <a:pPr algn="just">
              <a:spcBef>
                <a:spcPts val="600"/>
              </a:spcBef>
              <a:defRPr/>
            </a:pPr>
            <a:endParaRPr lang="fr-FR" sz="1400" dirty="0" smtClean="0">
              <a:solidFill>
                <a:schemeClr val="tx1"/>
              </a:solidFill>
              <a:latin typeface="Arial" panose="020B0604020202020204" pitchFamily="34" charset="0"/>
              <a:cs typeface="Arial" panose="020B0604020202020204" pitchFamily="34" charset="0"/>
            </a:endParaRPr>
          </a:p>
          <a:p>
            <a:pPr algn="ctr">
              <a:spcBef>
                <a:spcPts val="600"/>
              </a:spcBef>
              <a:defRPr/>
            </a:pPr>
            <a:r>
              <a:rPr lang="fr-FR" sz="1400" dirty="0" smtClean="0">
                <a:solidFill>
                  <a:schemeClr val="tx1"/>
                </a:solidFill>
                <a:latin typeface="Arial" panose="020B0604020202020204" pitchFamily="34" charset="0"/>
                <a:cs typeface="Arial" panose="020B0604020202020204" pitchFamily="34" charset="0"/>
              </a:rPr>
              <a:t> </a:t>
            </a:r>
            <a:r>
              <a:rPr lang="fr-FR" sz="1400" b="1" dirty="0">
                <a:solidFill>
                  <a:schemeClr val="tx1"/>
                </a:solidFill>
                <a:latin typeface="Arial" panose="020B0604020202020204" pitchFamily="34" charset="0"/>
                <a:cs typeface="Arial" panose="020B0604020202020204" pitchFamily="34" charset="0"/>
              </a:rPr>
              <a:t>e</a:t>
            </a:r>
            <a:r>
              <a:rPr lang="fr-FR" sz="1400" b="1" dirty="0" smtClean="0">
                <a:solidFill>
                  <a:schemeClr val="tx1"/>
                </a:solidFill>
                <a:latin typeface="Arial" panose="020B0604020202020204" pitchFamily="34" charset="0"/>
                <a:cs typeface="Arial" panose="020B0604020202020204" pitchFamily="34" charset="0"/>
              </a:rPr>
              <a:t>n vue d’assurer </a:t>
            </a:r>
            <a:r>
              <a:rPr lang="fr-FR" sz="1400" b="1" dirty="0">
                <a:solidFill>
                  <a:schemeClr val="tx1"/>
                </a:solidFill>
                <a:latin typeface="Arial" panose="020B0604020202020204" pitchFamily="34" charset="0"/>
                <a:cs typeface="Arial" panose="020B0604020202020204" pitchFamily="34" charset="0"/>
              </a:rPr>
              <a:t>un meilleur suivi et un pilotage </a:t>
            </a:r>
            <a:r>
              <a:rPr lang="fr-FR" sz="1400" b="1" dirty="0" smtClean="0">
                <a:solidFill>
                  <a:schemeClr val="tx1"/>
                </a:solidFill>
                <a:latin typeface="Arial" panose="020B0604020202020204" pitchFamily="34" charset="0"/>
                <a:cs typeface="Arial" panose="020B0604020202020204" pitchFamily="34" charset="0"/>
              </a:rPr>
              <a:t>de l’offre SSIAD</a:t>
            </a:r>
          </a:p>
          <a:p>
            <a:pPr algn="ctr">
              <a:spcBef>
                <a:spcPts val="600"/>
              </a:spcBef>
              <a:defRPr/>
            </a:pPr>
            <a:endParaRPr lang="fr-FR" sz="1400" b="1" dirty="0" smtClean="0">
              <a:solidFill>
                <a:schemeClr val="tx1"/>
              </a:solidFill>
              <a:latin typeface="Arial" panose="020B0604020202020204" pitchFamily="34" charset="0"/>
              <a:cs typeface="Arial" panose="020B0604020202020204" pitchFamily="34" charset="0"/>
            </a:endParaRPr>
          </a:p>
          <a:p>
            <a:pPr algn="ctr">
              <a:spcBef>
                <a:spcPts val="600"/>
              </a:spcBef>
              <a:defRPr/>
            </a:pPr>
            <a:endParaRPr lang="fr-FR" sz="1400" b="1" dirty="0" smtClean="0">
              <a:solidFill>
                <a:schemeClr val="tx1"/>
              </a:solidFill>
              <a:latin typeface="Arial" panose="020B0604020202020204" pitchFamily="34" charset="0"/>
              <a:cs typeface="Arial" panose="020B0604020202020204" pitchFamily="34" charset="0"/>
            </a:endParaRPr>
          </a:p>
          <a:p>
            <a:pPr algn="ctr">
              <a:spcBef>
                <a:spcPts val="600"/>
              </a:spcBef>
              <a:defRPr/>
            </a:pPr>
            <a:endParaRPr lang="fr-FR" sz="1400" b="1" dirty="0" smtClean="0">
              <a:solidFill>
                <a:schemeClr val="tx1"/>
              </a:solidFill>
              <a:latin typeface="Arial" panose="020B0604020202020204" pitchFamily="34" charset="0"/>
              <a:cs typeface="Arial" panose="020B0604020202020204" pitchFamily="34" charset="0"/>
            </a:endParaRPr>
          </a:p>
          <a:p>
            <a:pPr algn="ctr">
              <a:spcBef>
                <a:spcPts val="600"/>
              </a:spcBef>
              <a:defRPr/>
            </a:pPr>
            <a:r>
              <a:rPr lang="fr-FR" sz="1400" b="1" u="sng" dirty="0" smtClean="0">
                <a:solidFill>
                  <a:schemeClr val="tx1"/>
                </a:solidFill>
                <a:latin typeface="Arial" panose="020B0604020202020204" pitchFamily="34" charset="0"/>
                <a:cs typeface="Arial" panose="020B0604020202020204" pitchFamily="34" charset="0"/>
              </a:rPr>
              <a:t>(Contractualisation, promotion de la qualité et recherche d’optimisation des organisations) </a:t>
            </a:r>
          </a:p>
          <a:p>
            <a:pPr marL="285750" indent="-285750" algn="just">
              <a:spcBef>
                <a:spcPts val="600"/>
              </a:spcBef>
              <a:buFontTx/>
              <a:buChar char="-"/>
              <a:defRPr/>
            </a:pPr>
            <a:endParaRPr lang="fr-FR" sz="1400" dirty="0">
              <a:solidFill>
                <a:schemeClr val="tx1"/>
              </a:solidFill>
              <a:latin typeface="Arial" panose="020B0604020202020204" pitchFamily="34" charset="0"/>
              <a:cs typeface="Arial" panose="020B0604020202020204" pitchFamily="34" charset="0"/>
            </a:endParaRPr>
          </a:p>
          <a:p>
            <a:pPr marL="285750" indent="-285750" algn="just">
              <a:spcBef>
                <a:spcPts val="600"/>
              </a:spcBef>
              <a:buFontTx/>
              <a:buChar char="-"/>
              <a:defRPr/>
            </a:pPr>
            <a:endParaRPr lang="fr-FR" sz="1400" dirty="0" smtClean="0">
              <a:solidFill>
                <a:schemeClr val="tx1"/>
              </a:solidFill>
              <a:latin typeface="Arial" panose="020B0604020202020204" pitchFamily="34" charset="0"/>
              <a:cs typeface="Arial" panose="020B0604020202020204" pitchFamily="34" charset="0"/>
            </a:endParaRPr>
          </a:p>
        </p:txBody>
      </p:sp>
      <p:sp>
        <p:nvSpPr>
          <p:cNvPr id="5" name="Flèche vers le bas 4"/>
          <p:cNvSpPr/>
          <p:nvPr/>
        </p:nvSpPr>
        <p:spPr>
          <a:xfrm>
            <a:off x="4407613" y="4243227"/>
            <a:ext cx="205484" cy="62672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smtClean="0"/>
          </a:p>
        </p:txBody>
      </p:sp>
      <p:sp>
        <p:nvSpPr>
          <p:cNvPr id="6" name="Espace réservé du numéro de diapositive 5"/>
          <p:cNvSpPr>
            <a:spLocks noGrp="1"/>
          </p:cNvSpPr>
          <p:nvPr>
            <p:ph type="sldNum" sz="quarter" idx="12"/>
          </p:nvPr>
        </p:nvSpPr>
        <p:spPr/>
        <p:txBody>
          <a:bodyPr/>
          <a:lstStyle/>
          <a:p>
            <a:fld id="{7E3B350E-657F-41D5-BCB6-877D8C3AF71C}" type="slidenum">
              <a:rPr lang="fr-FR" smtClean="0"/>
              <a:t>5</a:t>
            </a:fld>
            <a:endParaRPr lang="fr-FR" dirty="0"/>
          </a:p>
        </p:txBody>
      </p:sp>
    </p:spTree>
    <p:extLst>
      <p:ext uri="{BB962C8B-B14F-4D97-AF65-F5344CB8AC3E}">
        <p14:creationId xmlns:p14="http://schemas.microsoft.com/office/powerpoint/2010/main" val="136421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6690"/>
          </a:xfrm>
          <a:noFill/>
        </p:spPr>
        <p:txBody>
          <a:bodyPr/>
          <a:lstStyle/>
          <a:p>
            <a:r>
              <a:rPr lang="fr-FR" sz="2400" dirty="0" smtClean="0"/>
              <a:t>LE CADRE D’OUVERTURE DES SERVICES</a:t>
            </a:r>
            <a:endParaRPr lang="fr-FR" sz="2400" b="1" dirty="0"/>
          </a:p>
        </p:txBody>
      </p:sp>
      <p:sp>
        <p:nvSpPr>
          <p:cNvPr id="5" name="Espace réservé du numéro de diapositive 4"/>
          <p:cNvSpPr>
            <a:spLocks noGrp="1"/>
          </p:cNvSpPr>
          <p:nvPr>
            <p:ph type="sldNum" sz="quarter" idx="12"/>
          </p:nvPr>
        </p:nvSpPr>
        <p:spPr>
          <a:xfrm>
            <a:off x="9202103" y="6957696"/>
            <a:ext cx="230186" cy="138499"/>
          </a:xfrm>
        </p:spPr>
        <p:txBody>
          <a:bodyPr/>
          <a:lstStyle/>
          <a:p>
            <a:fld id="{7E3B350E-657F-41D5-BCB6-877D8C3AF71C}" type="slidenum">
              <a:rPr lang="fr-FR" smtClean="0"/>
              <a:t>50</a:t>
            </a:fld>
            <a:endParaRPr lang="fr-FR" dirty="0"/>
          </a:p>
        </p:txBody>
      </p:sp>
      <p:sp>
        <p:nvSpPr>
          <p:cNvPr id="7" name="ZoneTexte 6"/>
          <p:cNvSpPr txBox="1"/>
          <p:nvPr/>
        </p:nvSpPr>
        <p:spPr>
          <a:xfrm>
            <a:off x="372954" y="873610"/>
            <a:ext cx="3085782" cy="230832"/>
          </a:xfrm>
          <a:prstGeom prst="rect">
            <a:avLst/>
          </a:prstGeom>
          <a:noFill/>
        </p:spPr>
        <p:txBody>
          <a:bodyPr wrap="square" rtlCol="0">
            <a:spAutoFit/>
          </a:bodyPr>
          <a:lstStyle/>
          <a:p>
            <a:r>
              <a:rPr lang="fr-FR" sz="900" b="1" u="sng" dirty="0" smtClean="0"/>
              <a:t>Source</a:t>
            </a:r>
            <a:r>
              <a:rPr lang="fr-FR" sz="900" b="1" dirty="0" smtClean="0"/>
              <a:t> : </a:t>
            </a:r>
            <a:r>
              <a:rPr lang="fr-FR" sz="900" dirty="0" smtClean="0"/>
              <a:t>Données issues de l’enquête en ligne</a:t>
            </a:r>
            <a:endParaRPr lang="fr-FR" sz="900" dirty="0"/>
          </a:p>
        </p:txBody>
      </p:sp>
      <p:sp>
        <p:nvSpPr>
          <p:cNvPr id="6" name="Rectangle 5"/>
          <p:cNvSpPr/>
          <p:nvPr/>
        </p:nvSpPr>
        <p:spPr>
          <a:xfrm>
            <a:off x="4781840" y="3533705"/>
            <a:ext cx="4182773" cy="1904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400" b="1" dirty="0" smtClean="0">
                <a:solidFill>
                  <a:schemeClr val="tx1"/>
                </a:solidFill>
              </a:rPr>
              <a:t>Des modalités d’organisation des SSIAD qui questionnent les sujets suivants : </a:t>
            </a:r>
          </a:p>
          <a:p>
            <a:pPr marL="628650" lvl="1" indent="-171450">
              <a:buFont typeface="Arial" panose="020B0604020202020204" pitchFamily="34" charset="0"/>
              <a:buChar char="•"/>
            </a:pPr>
            <a:r>
              <a:rPr lang="fr-FR" sz="1400" dirty="0" smtClean="0">
                <a:solidFill>
                  <a:schemeClr val="tx1"/>
                </a:solidFill>
              </a:rPr>
              <a:t>Mobilisation des plages intermédiaires </a:t>
            </a:r>
          </a:p>
          <a:p>
            <a:pPr marL="628650" lvl="1" indent="-171450">
              <a:buFont typeface="Arial" panose="020B0604020202020204" pitchFamily="34" charset="0"/>
              <a:buChar char="•"/>
            </a:pPr>
            <a:r>
              <a:rPr lang="fr-FR" sz="1400" dirty="0" smtClean="0">
                <a:solidFill>
                  <a:schemeClr val="tx1"/>
                </a:solidFill>
              </a:rPr>
              <a:t>Intervention tardive notamment pour les PH</a:t>
            </a:r>
          </a:p>
          <a:p>
            <a:pPr marL="628650" lvl="1" indent="-171450">
              <a:buFont typeface="Arial" panose="020B0604020202020204" pitchFamily="34" charset="0"/>
              <a:buChar char="•"/>
            </a:pPr>
            <a:r>
              <a:rPr lang="fr-FR" sz="1400" dirty="0">
                <a:solidFill>
                  <a:schemeClr val="tx1"/>
                </a:solidFill>
              </a:rPr>
              <a:t>O</a:t>
            </a:r>
            <a:r>
              <a:rPr lang="fr-FR" sz="1400" dirty="0" smtClean="0">
                <a:solidFill>
                  <a:schemeClr val="tx1"/>
                </a:solidFill>
              </a:rPr>
              <a:t>rganisation des tournées </a:t>
            </a:r>
          </a:p>
          <a:p>
            <a:pPr marL="628650" lvl="1" indent="-171450">
              <a:buFont typeface="Arial" panose="020B0604020202020204" pitchFamily="34" charset="0"/>
              <a:buChar char="•"/>
            </a:pPr>
            <a:r>
              <a:rPr lang="fr-FR" sz="1400" dirty="0">
                <a:solidFill>
                  <a:schemeClr val="tx1"/>
                </a:solidFill>
              </a:rPr>
              <a:t>C</a:t>
            </a:r>
            <a:r>
              <a:rPr lang="fr-FR" sz="1400" dirty="0" smtClean="0">
                <a:solidFill>
                  <a:schemeClr val="tx1"/>
                </a:solidFill>
              </a:rPr>
              <a:t>ycles de travail</a:t>
            </a:r>
          </a:p>
          <a:p>
            <a:endParaRPr lang="fr-FR" sz="1400" dirty="0">
              <a:solidFill>
                <a:schemeClr val="tx1"/>
              </a:solidFill>
            </a:endParaRPr>
          </a:p>
        </p:txBody>
      </p:sp>
      <p:graphicFrame>
        <p:nvGraphicFramePr>
          <p:cNvPr id="12" name="Tableau 11"/>
          <p:cNvGraphicFramePr>
            <a:graphicFrameLocks noGrp="1"/>
          </p:cNvGraphicFramePr>
          <p:nvPr>
            <p:extLst/>
          </p:nvPr>
        </p:nvGraphicFramePr>
        <p:xfrm>
          <a:off x="436962" y="2894494"/>
          <a:ext cx="4152336" cy="1237782"/>
        </p:xfrm>
        <a:graphic>
          <a:graphicData uri="http://schemas.openxmlformats.org/drawingml/2006/table">
            <a:tbl>
              <a:tblPr>
                <a:tableStyleId>{5C22544A-7EE6-4342-B048-85BDC9FD1C3A}</a:tableStyleId>
              </a:tblPr>
              <a:tblGrid>
                <a:gridCol w="2960218">
                  <a:extLst>
                    <a:ext uri="{9D8B030D-6E8A-4147-A177-3AD203B41FA5}">
                      <a16:colId xmlns:a16="http://schemas.microsoft.com/office/drawing/2014/main" val="20000"/>
                    </a:ext>
                  </a:extLst>
                </a:gridCol>
                <a:gridCol w="1192118">
                  <a:extLst>
                    <a:ext uri="{9D8B030D-6E8A-4147-A177-3AD203B41FA5}">
                      <a16:colId xmlns:a16="http://schemas.microsoft.com/office/drawing/2014/main" val="20001"/>
                    </a:ext>
                  </a:extLst>
                </a:gridCol>
              </a:tblGrid>
              <a:tr h="351084">
                <a:tc gridSpan="2">
                  <a:txBody>
                    <a:bodyPr/>
                    <a:lstStyle/>
                    <a:p>
                      <a:pPr algn="l" fontAlgn="b"/>
                      <a:r>
                        <a:rPr lang="fr-FR" sz="1000" b="1" u="none" strike="noStrike" dirty="0">
                          <a:effectLst/>
                        </a:rPr>
                        <a:t>Analyse de l'adaptation horaire des services en </a:t>
                      </a:r>
                      <a:r>
                        <a:rPr lang="fr-FR" sz="1000" b="1" u="none" strike="noStrike" dirty="0" smtClean="0">
                          <a:effectLst/>
                        </a:rPr>
                        <a:t>semaine</a:t>
                      </a:r>
                      <a:endParaRPr lang="fr-FR" sz="1000" b="1"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l" fontAlgn="b"/>
                      <a:endParaRPr lang="fr-FR"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8538">
                <a:tc>
                  <a:txBody>
                    <a:bodyPr/>
                    <a:lstStyle/>
                    <a:p>
                      <a:pPr algn="l" fontAlgn="b"/>
                      <a:r>
                        <a:rPr lang="fr-FR" sz="1000" u="none" strike="noStrike" dirty="0">
                          <a:effectLst/>
                        </a:rPr>
                        <a:t>Part des services intervenant avant 7:30</a:t>
                      </a:r>
                      <a:endParaRPr lang="fr-FR"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u="none" strike="noStrike" dirty="0">
                          <a:effectLst/>
                        </a:rPr>
                        <a:t>20%</a:t>
                      </a:r>
                      <a:endParaRPr lang="fr-FR"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1084">
                <a:tc>
                  <a:txBody>
                    <a:bodyPr/>
                    <a:lstStyle/>
                    <a:p>
                      <a:pPr algn="l" fontAlgn="b"/>
                      <a:r>
                        <a:rPr lang="fr-FR" sz="1000" u="none" strike="noStrike" dirty="0">
                          <a:effectLst/>
                        </a:rPr>
                        <a:t>Part des services intervenant durant les plages </a:t>
                      </a:r>
                      <a:r>
                        <a:rPr lang="fr-FR" sz="1000" u="none" strike="noStrike" dirty="0" smtClean="0">
                          <a:effectLst/>
                        </a:rPr>
                        <a:t>intermédiaires (Entre 12:30 et 14:00)</a:t>
                      </a:r>
                      <a:endParaRPr lang="fr-FR"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u="none" strike="noStrike" dirty="0">
                          <a:effectLst/>
                        </a:rPr>
                        <a:t>12%</a:t>
                      </a:r>
                      <a:endParaRPr lang="fr-FR"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8538">
                <a:tc>
                  <a:txBody>
                    <a:bodyPr/>
                    <a:lstStyle/>
                    <a:p>
                      <a:pPr algn="l" fontAlgn="b"/>
                      <a:r>
                        <a:rPr lang="fr-FR" sz="1000" u="none" strike="noStrike" dirty="0">
                          <a:effectLst/>
                        </a:rPr>
                        <a:t>Part des services intervenant jusqu'à 20:00</a:t>
                      </a:r>
                      <a:endParaRPr lang="fr-FR"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u="none" strike="noStrike" dirty="0">
                          <a:effectLst/>
                        </a:rPr>
                        <a:t>39%</a:t>
                      </a:r>
                      <a:endParaRPr lang="fr-FR"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78538">
                <a:tc>
                  <a:txBody>
                    <a:bodyPr/>
                    <a:lstStyle/>
                    <a:p>
                      <a:pPr algn="l" fontAlgn="b"/>
                      <a:r>
                        <a:rPr lang="fr-FR" sz="1000" u="none" strike="noStrike" dirty="0">
                          <a:effectLst/>
                        </a:rPr>
                        <a:t>Part des services intervenant après 20:00</a:t>
                      </a:r>
                      <a:endParaRPr lang="fr-FR"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u="none" strike="noStrike" dirty="0">
                          <a:effectLst/>
                        </a:rPr>
                        <a:t>10%</a:t>
                      </a:r>
                      <a:endParaRPr lang="fr-FR"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3" name="Tableau 12"/>
          <p:cNvGraphicFramePr>
            <a:graphicFrameLocks noGrp="1"/>
          </p:cNvGraphicFramePr>
          <p:nvPr>
            <p:extLst/>
          </p:nvPr>
        </p:nvGraphicFramePr>
        <p:xfrm>
          <a:off x="446062" y="1518760"/>
          <a:ext cx="4143236" cy="1218438"/>
        </p:xfrm>
        <a:graphic>
          <a:graphicData uri="http://schemas.openxmlformats.org/drawingml/2006/table">
            <a:tbl>
              <a:tblPr>
                <a:tableStyleId>{5C22544A-7EE6-4342-B048-85BDC9FD1C3A}</a:tableStyleId>
              </a:tblPr>
              <a:tblGrid>
                <a:gridCol w="3116262">
                  <a:extLst>
                    <a:ext uri="{9D8B030D-6E8A-4147-A177-3AD203B41FA5}">
                      <a16:colId xmlns:a16="http://schemas.microsoft.com/office/drawing/2014/main" val="20000"/>
                    </a:ext>
                  </a:extLst>
                </a:gridCol>
                <a:gridCol w="1026974">
                  <a:extLst>
                    <a:ext uri="{9D8B030D-6E8A-4147-A177-3AD203B41FA5}">
                      <a16:colId xmlns:a16="http://schemas.microsoft.com/office/drawing/2014/main" val="20001"/>
                    </a:ext>
                  </a:extLst>
                </a:gridCol>
              </a:tblGrid>
              <a:tr h="396000">
                <a:tc gridSpan="2">
                  <a:txBody>
                    <a:bodyPr/>
                    <a:lstStyle/>
                    <a:p>
                      <a:pPr algn="l" fontAlgn="b"/>
                      <a:r>
                        <a:rPr lang="fr-FR" sz="1000" b="1" u="none" strike="noStrike" dirty="0">
                          <a:effectLst/>
                        </a:rPr>
                        <a:t>Tableau de synthèse de la moyenne des horaires d'ouverture et de fermeture des SSIAD en </a:t>
                      </a:r>
                      <a:r>
                        <a:rPr lang="fr-FR" sz="1000" b="1" u="none" strike="noStrike" dirty="0" smtClean="0">
                          <a:effectLst/>
                        </a:rPr>
                        <a:t>semaine</a:t>
                      </a:r>
                      <a:endParaRPr lang="fr-FR" sz="1000" b="1"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l" fontAlgn="b"/>
                      <a:endParaRPr lang="fr-FR" sz="9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2546">
                <a:tc>
                  <a:txBody>
                    <a:bodyPr/>
                    <a:lstStyle/>
                    <a:p>
                      <a:pPr algn="l" fontAlgn="b"/>
                      <a:r>
                        <a:rPr lang="fr-FR" sz="1000" u="none" strike="noStrike" dirty="0">
                          <a:effectLst/>
                        </a:rPr>
                        <a:t>Moyenne de l'horaire d'ouverture le matin en semaine</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u="none" strike="noStrike" dirty="0">
                          <a:effectLst/>
                        </a:rPr>
                        <a:t>7:34</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2546">
                <a:tc>
                  <a:txBody>
                    <a:bodyPr/>
                    <a:lstStyle/>
                    <a:p>
                      <a:pPr algn="l" fontAlgn="b"/>
                      <a:r>
                        <a:rPr lang="fr-FR" sz="1000" u="none" strike="noStrike" dirty="0">
                          <a:effectLst/>
                        </a:rPr>
                        <a:t>Moyenne de l'horaire d'ouverture l'après-midi en semaine</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u="none" strike="noStrike" dirty="0">
                          <a:effectLst/>
                        </a:rPr>
                        <a:t>16:07</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2546">
                <a:tc>
                  <a:txBody>
                    <a:bodyPr/>
                    <a:lstStyle/>
                    <a:p>
                      <a:pPr algn="l" fontAlgn="b"/>
                      <a:r>
                        <a:rPr lang="fr-FR" sz="1000" u="none" strike="noStrike" dirty="0">
                          <a:effectLst/>
                        </a:rPr>
                        <a:t>Moyenne de l'horaire de fermeture le matin en semaine</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u="none" strike="noStrike" dirty="0">
                          <a:effectLst/>
                        </a:rPr>
                        <a:t>12:23</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2546">
                <a:tc>
                  <a:txBody>
                    <a:bodyPr/>
                    <a:lstStyle/>
                    <a:p>
                      <a:pPr algn="l" fontAlgn="b"/>
                      <a:r>
                        <a:rPr lang="fr-FR" sz="1000" u="none" strike="noStrike" dirty="0">
                          <a:effectLst/>
                        </a:rPr>
                        <a:t>Moyenne de l'horaire de fermeture le soir en semaine</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u="none" strike="noStrike" dirty="0">
                          <a:effectLst/>
                        </a:rPr>
                        <a:t>19:38</a:t>
                      </a:r>
                      <a:endParaRPr lang="fr-FR" sz="1000" b="0" i="0" u="none" strike="noStrike" dirty="0">
                        <a:solidFill>
                          <a:srgbClr val="000000"/>
                        </a:solidFill>
                        <a:effectLst/>
                        <a:latin typeface="Calibri" panose="020F050202020403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Freeform 8">
            <a:extLst>
              <a:ext uri="{FF2B5EF4-FFF2-40B4-BE49-F238E27FC236}">
                <a16:creationId xmlns:a16="http://schemas.microsoft.com/office/drawing/2014/main" id="{2CDC4EF1-C1E5-4B2A-A975-31C21FABB3FB}"/>
              </a:ext>
            </a:extLst>
          </p:cNvPr>
          <p:cNvSpPr>
            <a:spLocks noEditPoints="1"/>
          </p:cNvSpPr>
          <p:nvPr/>
        </p:nvSpPr>
        <p:spPr bwMode="gray">
          <a:xfrm rot="650057" flipV="1">
            <a:off x="3330174" y="4544544"/>
            <a:ext cx="1193282" cy="629654"/>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8" name="Rectangle 7"/>
          <p:cNvSpPr/>
          <p:nvPr/>
        </p:nvSpPr>
        <p:spPr>
          <a:xfrm>
            <a:off x="446062" y="5438070"/>
            <a:ext cx="8518551" cy="523220"/>
          </a:xfrm>
          <a:prstGeom prst="rect">
            <a:avLst/>
          </a:prstGeom>
        </p:spPr>
        <p:txBody>
          <a:bodyPr wrap="square">
            <a:spAutoFit/>
          </a:bodyPr>
          <a:lstStyle/>
          <a:p>
            <a:pPr algn="just"/>
            <a:r>
              <a:rPr lang="fr-FR" sz="1400" dirty="0" smtClean="0"/>
              <a:t>▪ Des disparités inter-SSIAD qui impliquent une </a:t>
            </a:r>
            <a:r>
              <a:rPr lang="fr-FR" sz="1400" dirty="0"/>
              <a:t>démarche de mise à plat plus approfondie autour des modes d’organisation en vue d’établir des bonnes pratiques de gestion des </a:t>
            </a:r>
            <a:r>
              <a:rPr lang="fr-FR" sz="1400" dirty="0" smtClean="0"/>
              <a:t>tournées.</a:t>
            </a:r>
            <a:endParaRPr lang="fr-FR" sz="1400" dirty="0"/>
          </a:p>
        </p:txBody>
      </p:sp>
    </p:spTree>
    <p:extLst>
      <p:ext uri="{BB962C8B-B14F-4D97-AF65-F5344CB8AC3E}">
        <p14:creationId xmlns:p14="http://schemas.microsoft.com/office/powerpoint/2010/main" val="15166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27037" y="538820"/>
            <a:ext cx="8537575" cy="316690"/>
          </a:xfrm>
          <a:noFill/>
        </p:spPr>
        <p:txBody>
          <a:bodyPr/>
          <a:lstStyle/>
          <a:p>
            <a:r>
              <a:rPr lang="fr-FR" sz="2400" dirty="0" smtClean="0"/>
              <a:t>L’ORGANISATION DE LA </a:t>
            </a:r>
            <a:r>
              <a:rPr lang="fr-FR" sz="2400" dirty="0"/>
              <a:t>CONTINUITE DES SOINS ET </a:t>
            </a:r>
            <a:r>
              <a:rPr lang="fr-FR" sz="2400" dirty="0" err="1"/>
              <a:t>dES</a:t>
            </a:r>
            <a:r>
              <a:rPr lang="fr-FR" sz="2400" dirty="0"/>
              <a:t> </a:t>
            </a:r>
            <a:r>
              <a:rPr lang="fr-FR" sz="2400" dirty="0" smtClean="0"/>
              <a:t>SERVICES</a:t>
            </a:r>
            <a:endParaRPr lang="fr-FR" sz="2400" b="1" dirty="0"/>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51</a:t>
            </a:fld>
            <a:endParaRPr lang="fr-FR" dirty="0"/>
          </a:p>
        </p:txBody>
      </p:sp>
      <p:sp>
        <p:nvSpPr>
          <p:cNvPr id="28" name="ZoneTexte 27"/>
          <p:cNvSpPr txBox="1"/>
          <p:nvPr/>
        </p:nvSpPr>
        <p:spPr>
          <a:xfrm>
            <a:off x="1569719" y="3012459"/>
            <a:ext cx="7221295" cy="2431435"/>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smtClean="0"/>
              <a:t>Des services de petite taille moins nombreux à mettre en place ces astreintes avec des difficultés spécifiques </a:t>
            </a:r>
            <a:r>
              <a:rPr lang="fr-FR" sz="1400" dirty="0" smtClean="0"/>
              <a:t>d’organisation. </a:t>
            </a:r>
            <a:r>
              <a:rPr lang="fr-FR" sz="1400" b="1" dirty="0" smtClean="0"/>
              <a:t>La </a:t>
            </a:r>
            <a:r>
              <a:rPr lang="fr-FR" sz="1400" b="1" dirty="0"/>
              <a:t>mutualisation est parfois nécessaire à sa mise en œuvre, notamment pour </a:t>
            </a:r>
            <a:r>
              <a:rPr lang="fr-FR" sz="1400" b="1" dirty="0" smtClean="0"/>
              <a:t>ces services, </a:t>
            </a:r>
            <a:r>
              <a:rPr lang="fr-FR" sz="1400" b="1" dirty="0"/>
              <a:t>qui sont 40% à mutualiser leur astreinte en collaboration avec un ou plusieurs autres services. </a:t>
            </a:r>
            <a:endParaRPr lang="fr-FR" sz="1400" b="1" dirty="0" smtClean="0"/>
          </a:p>
          <a:p>
            <a:pPr marL="285750" indent="-285750" algn="just">
              <a:buFont typeface="Arial" panose="020B0604020202020204" pitchFamily="34" charset="0"/>
              <a:buChar char="•"/>
            </a:pPr>
            <a:endParaRPr lang="fr-FR" sz="1400" b="1" dirty="0"/>
          </a:p>
          <a:p>
            <a:pPr marL="285750" indent="-285750" algn="just">
              <a:buFont typeface="Arial" panose="020B0604020202020204" pitchFamily="34" charset="0"/>
              <a:buChar char="•"/>
            </a:pPr>
            <a:r>
              <a:rPr lang="fr-FR" sz="1400" dirty="0"/>
              <a:t>Les échanges avec les services ont mis en évidence des difficultés en ce qui concerne l’organisation d’astreintes techniques. En effet, les déclenchements de l’équipe d’astreinte se concentrent sur des plages horaires très réduites notamment lors des premières interventions du matin. L’équipe d’astreinte ne parvient pas toujours à absorber l’ensemble des demandes d’intervention. </a:t>
            </a:r>
          </a:p>
          <a:p>
            <a:pPr marL="285750" indent="-285750" algn="just">
              <a:buFont typeface="Arial" panose="020B0604020202020204" pitchFamily="34" charset="0"/>
              <a:buChar char="•"/>
            </a:pPr>
            <a:endParaRPr lang="fr-FR" sz="1200" dirty="0"/>
          </a:p>
        </p:txBody>
      </p:sp>
      <p:sp>
        <p:nvSpPr>
          <p:cNvPr id="27" name="ZoneTexte 26"/>
          <p:cNvSpPr txBox="1"/>
          <p:nvPr/>
        </p:nvSpPr>
        <p:spPr>
          <a:xfrm>
            <a:off x="372954" y="873610"/>
            <a:ext cx="3085782" cy="230832"/>
          </a:xfrm>
          <a:prstGeom prst="rect">
            <a:avLst/>
          </a:prstGeom>
          <a:noFill/>
        </p:spPr>
        <p:txBody>
          <a:bodyPr wrap="square" rtlCol="0">
            <a:spAutoFit/>
          </a:bodyPr>
          <a:lstStyle/>
          <a:p>
            <a:r>
              <a:rPr lang="fr-FR" sz="900" b="1" u="sng" dirty="0" smtClean="0"/>
              <a:t>Source</a:t>
            </a:r>
            <a:r>
              <a:rPr lang="fr-FR" sz="900" b="1" dirty="0" smtClean="0"/>
              <a:t> : </a:t>
            </a:r>
            <a:r>
              <a:rPr lang="fr-FR" sz="900" dirty="0" smtClean="0"/>
              <a:t>Données issues de l’enquête en ligne</a:t>
            </a:r>
            <a:endParaRPr lang="fr-FR" sz="900" dirty="0"/>
          </a:p>
        </p:txBody>
      </p:sp>
      <p:sp>
        <p:nvSpPr>
          <p:cNvPr id="21" name="Rectangle 20"/>
          <p:cNvSpPr/>
          <p:nvPr/>
        </p:nvSpPr>
        <p:spPr>
          <a:xfrm>
            <a:off x="444539" y="1868366"/>
            <a:ext cx="8515309" cy="885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fr-FR" sz="1400" b="1" dirty="0" smtClean="0">
                <a:solidFill>
                  <a:schemeClr val="tx1"/>
                </a:solidFill>
              </a:rPr>
              <a:t>65% : </a:t>
            </a:r>
            <a:r>
              <a:rPr lang="fr-FR" sz="1400" dirty="0">
                <a:solidFill>
                  <a:schemeClr val="tx1"/>
                </a:solidFill>
              </a:rPr>
              <a:t>Part des structures </a:t>
            </a:r>
            <a:r>
              <a:rPr lang="fr-FR" sz="1400" dirty="0" smtClean="0">
                <a:solidFill>
                  <a:schemeClr val="tx1"/>
                </a:solidFill>
              </a:rPr>
              <a:t>mettant en place une astreinte administrative</a:t>
            </a:r>
          </a:p>
          <a:p>
            <a:endParaRPr lang="fr-FR" sz="1400" dirty="0">
              <a:solidFill>
                <a:schemeClr val="tx1"/>
              </a:solidFill>
            </a:endParaRPr>
          </a:p>
          <a:p>
            <a:r>
              <a:rPr lang="fr-FR" sz="1400" b="1" dirty="0" smtClean="0">
                <a:solidFill>
                  <a:schemeClr val="tx1"/>
                </a:solidFill>
              </a:rPr>
              <a:t>50% : </a:t>
            </a:r>
            <a:r>
              <a:rPr lang="fr-FR" sz="1400" dirty="0">
                <a:solidFill>
                  <a:schemeClr val="tx1"/>
                </a:solidFill>
              </a:rPr>
              <a:t>Part des structures mettant en place une astreinte </a:t>
            </a:r>
            <a:r>
              <a:rPr lang="fr-FR" sz="1400" dirty="0" smtClean="0">
                <a:solidFill>
                  <a:schemeClr val="tx1"/>
                </a:solidFill>
              </a:rPr>
              <a:t>d’intervention</a:t>
            </a:r>
            <a:endParaRPr lang="fr-FR" sz="1400" dirty="0">
              <a:solidFill>
                <a:schemeClr val="tx1"/>
              </a:solidFill>
            </a:endParaRPr>
          </a:p>
          <a:p>
            <a:endParaRPr lang="fr-FR" sz="1400" dirty="0" smtClean="0">
              <a:solidFill>
                <a:schemeClr val="tx1"/>
              </a:solidFill>
            </a:endParaRPr>
          </a:p>
          <a:p>
            <a:endParaRPr lang="fr-FR" sz="1400" dirty="0">
              <a:solidFill>
                <a:schemeClr val="tx1"/>
              </a:solidFill>
            </a:endParaRPr>
          </a:p>
          <a:p>
            <a:r>
              <a:rPr lang="fr-FR" sz="1400" dirty="0" smtClean="0">
                <a:solidFill>
                  <a:schemeClr val="tx1"/>
                </a:solidFill>
              </a:rPr>
              <a:t> </a:t>
            </a:r>
            <a:endParaRPr lang="fr-FR" sz="1400" dirty="0">
              <a:solidFill>
                <a:schemeClr val="tx1"/>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54" y="3992880"/>
            <a:ext cx="683913" cy="62152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379" y="3012459"/>
            <a:ext cx="763888" cy="634455"/>
          </a:xfrm>
          <a:prstGeom prst="rect">
            <a:avLst/>
          </a:prstGeom>
        </p:spPr>
      </p:pic>
    </p:spTree>
    <p:extLst>
      <p:ext uri="{BB962C8B-B14F-4D97-AF65-F5344CB8AC3E}">
        <p14:creationId xmlns:p14="http://schemas.microsoft.com/office/powerpoint/2010/main" val="43848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27038" y="586571"/>
            <a:ext cx="8280000" cy="316690"/>
          </a:xfrm>
          <a:noFill/>
        </p:spPr>
        <p:txBody>
          <a:bodyPr/>
          <a:lstStyle/>
          <a:p>
            <a:pPr algn="just"/>
            <a:r>
              <a:rPr lang="fr-FR" sz="2400" dirty="0" smtClean="0"/>
              <a:t>LA POLITIQUE </a:t>
            </a:r>
            <a:r>
              <a:rPr lang="fr-FR" sz="2400" dirty="0" err="1" smtClean="0"/>
              <a:t>D’aCCUEIL</a:t>
            </a:r>
            <a:r>
              <a:rPr lang="fr-FR" sz="2400" dirty="0" smtClean="0"/>
              <a:t> ET D’ADMISSION</a:t>
            </a:r>
            <a:endParaRPr lang="fr-FR" sz="2400" b="1" dirty="0">
              <a:solidFill>
                <a:srgbClr val="0070C0"/>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52</a:t>
            </a:fld>
            <a:endParaRPr lang="fr-FR" dirty="0"/>
          </a:p>
        </p:txBody>
      </p:sp>
      <p:sp>
        <p:nvSpPr>
          <p:cNvPr id="23" name="ZoneTexte 22"/>
          <p:cNvSpPr txBox="1"/>
          <p:nvPr/>
        </p:nvSpPr>
        <p:spPr>
          <a:xfrm>
            <a:off x="401881" y="994034"/>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4" name="Rectangle 3"/>
          <p:cNvSpPr/>
          <p:nvPr/>
        </p:nvSpPr>
        <p:spPr>
          <a:xfrm>
            <a:off x="427037" y="1492815"/>
            <a:ext cx="7617628" cy="1785104"/>
          </a:xfrm>
          <a:prstGeom prst="rect">
            <a:avLst/>
          </a:prstGeom>
          <a:solidFill>
            <a:schemeClr val="bg1">
              <a:lumMod val="95000"/>
            </a:schemeClr>
          </a:solidFill>
        </p:spPr>
        <p:txBody>
          <a:bodyPr wrap="square">
            <a:spAutoFit/>
          </a:bodyPr>
          <a:lstStyle/>
          <a:p>
            <a:r>
              <a:rPr lang="fr-FR" sz="1400" b="1" dirty="0"/>
              <a:t>59% des SSIAD répondant déclarent formaliser leurs critères d’admission dans le projet de </a:t>
            </a:r>
            <a:r>
              <a:rPr lang="fr-FR" sz="1400" b="1" dirty="0" smtClean="0"/>
              <a:t>service ce qui soulève les enjeux suivants : </a:t>
            </a:r>
            <a:r>
              <a:rPr lang="fr-FR" sz="1400" dirty="0" smtClean="0"/>
              <a:t>transparence, cohérence et équité territoriale, critères de priorisation, uniformité des phatiques, etc.</a:t>
            </a:r>
          </a:p>
          <a:p>
            <a:endParaRPr lang="fr-FR" sz="1400" dirty="0"/>
          </a:p>
          <a:p>
            <a:pPr algn="just"/>
            <a:r>
              <a:rPr lang="fr-FR" sz="1400" b="1" dirty="0" smtClean="0"/>
              <a:t>79% des SSIAD formalisent la procédure d’admission </a:t>
            </a:r>
            <a:r>
              <a:rPr lang="fr-FR" sz="1400" dirty="0"/>
              <a:t>qui correspond à un </a:t>
            </a:r>
            <a:r>
              <a:rPr lang="fr-FR" sz="1400" dirty="0" smtClean="0"/>
              <a:t>outil </a:t>
            </a:r>
            <a:r>
              <a:rPr lang="fr-FR" sz="1400" dirty="0"/>
              <a:t>d’organisation du service dans la cadre de démarche qualité au titre du chainage métier  « organisation des activités et modes opératoires </a:t>
            </a:r>
            <a:r>
              <a:rPr lang="fr-FR" sz="1400" dirty="0" smtClean="0"/>
              <a:t>»</a:t>
            </a:r>
          </a:p>
          <a:p>
            <a:pPr algn="just"/>
            <a:endParaRPr lang="fr-FR" sz="1200" dirty="0"/>
          </a:p>
        </p:txBody>
      </p:sp>
      <p:sp>
        <p:nvSpPr>
          <p:cNvPr id="6" name="Rectangle 5"/>
          <p:cNvSpPr/>
          <p:nvPr/>
        </p:nvSpPr>
        <p:spPr>
          <a:xfrm>
            <a:off x="-3416400" y="3029019"/>
            <a:ext cx="4572000" cy="375552"/>
          </a:xfrm>
          <a:prstGeom prst="rect">
            <a:avLst/>
          </a:prstGeom>
        </p:spPr>
        <p:txBody>
          <a:bodyPr>
            <a:spAutoFit/>
          </a:bodyPr>
          <a:lstStyle/>
          <a:p>
            <a:pPr algn="just">
              <a:lnSpc>
                <a:spcPct val="107000"/>
              </a:lnSpc>
              <a:spcAft>
                <a:spcPts val="800"/>
              </a:spcAft>
            </a:pPr>
            <a:endParaRPr lang="fr-FR" dirty="0">
              <a:latin typeface="Calibri" panose="020F0502020204030204" pitchFamily="34" charset="0"/>
              <a:ea typeface="Century Gothic" panose="020B0502020202020204" pitchFamily="34" charset="0"/>
              <a:cs typeface="Times New Roman" panose="02020603050405020304" pitchFamily="18" charset="0"/>
            </a:endParaRPr>
          </a:p>
        </p:txBody>
      </p:sp>
      <p:sp>
        <p:nvSpPr>
          <p:cNvPr id="7" name="Rectangle 6"/>
          <p:cNvSpPr/>
          <p:nvPr/>
        </p:nvSpPr>
        <p:spPr>
          <a:xfrm>
            <a:off x="1809141" y="3989889"/>
            <a:ext cx="5915467" cy="1014380"/>
          </a:xfrm>
          <a:prstGeom prst="rect">
            <a:avLst/>
          </a:prstGeom>
        </p:spPr>
        <p:txBody>
          <a:bodyPr wrap="square">
            <a:spAutoFit/>
          </a:bodyPr>
          <a:lstStyle/>
          <a:p>
            <a:pPr algn="just">
              <a:lnSpc>
                <a:spcPct val="107000"/>
              </a:lnSpc>
              <a:spcAft>
                <a:spcPts val="800"/>
              </a:spcAft>
            </a:pPr>
            <a:r>
              <a:rPr lang="fr-FR" sz="1400" dirty="0"/>
              <a:t>Cette formalisation des critères d’admission est pratiquée de manière différenciée par les services notamment par les départements. L’Ille et Vilaine présente le taux de formalisation le plus élevé (67%) et les Côtes d’Armor le plus faible. </a:t>
            </a:r>
          </a:p>
        </p:txBody>
      </p:sp>
      <p:sp>
        <p:nvSpPr>
          <p:cNvPr id="10" name="Freeform 8">
            <a:extLst>
              <a:ext uri="{FF2B5EF4-FFF2-40B4-BE49-F238E27FC236}">
                <a16:creationId xmlns:a16="http://schemas.microsoft.com/office/drawing/2014/main" id="{2CDC4EF1-C1E5-4B2A-A975-31C21FABB3FB}"/>
              </a:ext>
            </a:extLst>
          </p:cNvPr>
          <p:cNvSpPr>
            <a:spLocks noEditPoints="1"/>
          </p:cNvSpPr>
          <p:nvPr/>
        </p:nvSpPr>
        <p:spPr bwMode="gray">
          <a:xfrm rot="3041611" flipV="1">
            <a:off x="614144" y="3429701"/>
            <a:ext cx="1193282" cy="569685"/>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
        <p:nvSpPr>
          <p:cNvPr id="8" name="Rectangle 7"/>
          <p:cNvSpPr/>
          <p:nvPr/>
        </p:nvSpPr>
        <p:spPr>
          <a:xfrm>
            <a:off x="1107059" y="3262252"/>
            <a:ext cx="2153888"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1100" i="1" dirty="0" smtClean="0">
                <a:solidFill>
                  <a:schemeClr val="tx1"/>
                </a:solidFill>
              </a:rPr>
              <a:t>Une formalisation partielle selon les départements </a:t>
            </a:r>
          </a:p>
        </p:txBody>
      </p:sp>
      <p:sp>
        <p:nvSpPr>
          <p:cNvPr id="12" name="Freeform 8">
            <a:extLst>
              <a:ext uri="{FF2B5EF4-FFF2-40B4-BE49-F238E27FC236}">
                <a16:creationId xmlns:a16="http://schemas.microsoft.com/office/drawing/2014/main" id="{2CDC4EF1-C1E5-4B2A-A975-31C21FABB3FB}"/>
              </a:ext>
            </a:extLst>
          </p:cNvPr>
          <p:cNvSpPr>
            <a:spLocks noEditPoints="1"/>
          </p:cNvSpPr>
          <p:nvPr/>
        </p:nvSpPr>
        <p:spPr bwMode="gray">
          <a:xfrm rot="3041611" flipV="1">
            <a:off x="614143" y="3429703"/>
            <a:ext cx="1193282" cy="569685"/>
          </a:xfrm>
          <a:custGeom>
            <a:avLst/>
            <a:gdLst>
              <a:gd name="T0" fmla="*/ 2147483647 w 642"/>
              <a:gd name="T1" fmla="*/ 2147483647 h 189"/>
              <a:gd name="T2" fmla="*/ 2147483647 w 642"/>
              <a:gd name="T3" fmla="*/ 2147483647 h 189"/>
              <a:gd name="T4" fmla="*/ 2147483647 w 642"/>
              <a:gd name="T5" fmla="*/ 2147483647 h 189"/>
              <a:gd name="T6" fmla="*/ 2147483647 w 642"/>
              <a:gd name="T7" fmla="*/ 2147483647 h 189"/>
              <a:gd name="T8" fmla="*/ 2147483647 w 642"/>
              <a:gd name="T9" fmla="*/ 2147483647 h 189"/>
              <a:gd name="T10" fmla="*/ 2147483647 w 642"/>
              <a:gd name="T11" fmla="*/ 2147483647 h 189"/>
              <a:gd name="T12" fmla="*/ 2147483647 w 642"/>
              <a:gd name="T13" fmla="*/ 2147483647 h 189"/>
              <a:gd name="T14" fmla="*/ 2147483647 w 642"/>
              <a:gd name="T15" fmla="*/ 2147483647 h 189"/>
              <a:gd name="T16" fmla="*/ 2147483647 w 642"/>
              <a:gd name="T17" fmla="*/ 2147483647 h 189"/>
              <a:gd name="T18" fmla="*/ 2147483647 w 642"/>
              <a:gd name="T19" fmla="*/ 2147483647 h 189"/>
              <a:gd name="T20" fmla="*/ 2147483647 w 642"/>
              <a:gd name="T21" fmla="*/ 2147483647 h 189"/>
              <a:gd name="T22" fmla="*/ 2147483647 w 642"/>
              <a:gd name="T23" fmla="*/ 2147483647 h 189"/>
              <a:gd name="T24" fmla="*/ 2147483647 w 642"/>
              <a:gd name="T25" fmla="*/ 2147483647 h 189"/>
              <a:gd name="T26" fmla="*/ 2147483647 w 642"/>
              <a:gd name="T27" fmla="*/ 2147483647 h 189"/>
              <a:gd name="T28" fmla="*/ 2147483647 w 642"/>
              <a:gd name="T29" fmla="*/ 2147483647 h 189"/>
              <a:gd name="T30" fmla="*/ 2147483647 w 642"/>
              <a:gd name="T31" fmla="*/ 2147483647 h 189"/>
              <a:gd name="T32" fmla="*/ 2147483647 w 642"/>
              <a:gd name="T33" fmla="*/ 2147483647 h 189"/>
              <a:gd name="T34" fmla="*/ 2147483647 w 642"/>
              <a:gd name="T35" fmla="*/ 2147483647 h 189"/>
              <a:gd name="T36" fmla="*/ 2147483647 w 642"/>
              <a:gd name="T37" fmla="*/ 2147483647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89"/>
              <a:gd name="T59" fmla="*/ 642 w 642"/>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AF0E1A"/>
          </a:solidFill>
          <a:ln w="9525">
            <a:solidFill>
              <a:srgbClr val="AF0E1A"/>
            </a:solidFill>
            <a:round/>
            <a:headEnd/>
            <a:tailEnd/>
          </a:ln>
        </p:spPr>
        <p:txBody>
          <a:bodyPr/>
          <a:lstStyle/>
          <a:p>
            <a:endParaRPr lang="fr-FR" dirty="0">
              <a:solidFill>
                <a:prstClr val="black"/>
              </a:solidFill>
              <a:latin typeface="Calibri" panose="020F0502020204030204" pitchFamily="34" charset="0"/>
            </a:endParaRPr>
          </a:p>
        </p:txBody>
      </p:sp>
    </p:spTree>
    <p:extLst>
      <p:ext uri="{BB962C8B-B14F-4D97-AF65-F5344CB8AC3E}">
        <p14:creationId xmlns:p14="http://schemas.microsoft.com/office/powerpoint/2010/main" val="171924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6690"/>
          </a:xfrm>
          <a:noFill/>
        </p:spPr>
        <p:txBody>
          <a:bodyPr/>
          <a:lstStyle/>
          <a:p>
            <a:r>
              <a:rPr lang="fr-FR" sz="2400" dirty="0" smtClean="0"/>
              <a:t>LA CONSTITUTION ET LA GESTION DES LISTES D’ATTENTE</a:t>
            </a:r>
            <a:endParaRPr lang="fr-FR" sz="2400" b="1" dirty="0">
              <a:solidFill>
                <a:srgbClr val="0070C0"/>
              </a:solidFill>
            </a:endParaRPr>
          </a:p>
        </p:txBody>
      </p:sp>
      <p:graphicFrame>
        <p:nvGraphicFramePr>
          <p:cNvPr id="22" name="Graphique 21"/>
          <p:cNvGraphicFramePr>
            <a:graphicFrameLocks/>
          </p:cNvGraphicFramePr>
          <p:nvPr>
            <p:extLst>
              <p:ext uri="{D42A27DB-BD31-4B8C-83A1-F6EECF244321}">
                <p14:modId xmlns:p14="http://schemas.microsoft.com/office/powerpoint/2010/main" val="3333622626"/>
              </p:ext>
            </p:extLst>
          </p:nvPr>
        </p:nvGraphicFramePr>
        <p:xfrm>
          <a:off x="489600" y="3204456"/>
          <a:ext cx="4521994" cy="1473212"/>
        </p:xfrm>
        <a:graphic>
          <a:graphicData uri="http://schemas.openxmlformats.org/drawingml/2006/chart">
            <c:chart xmlns:c="http://schemas.openxmlformats.org/drawingml/2006/chart" xmlns:r="http://schemas.openxmlformats.org/officeDocument/2006/relationships" r:id="rId3"/>
          </a:graphicData>
        </a:graphic>
      </p:graphicFrame>
      <p:sp>
        <p:nvSpPr>
          <p:cNvPr id="32" name="ZoneTexte 31"/>
          <p:cNvSpPr txBox="1"/>
          <p:nvPr/>
        </p:nvSpPr>
        <p:spPr>
          <a:xfrm>
            <a:off x="298050" y="1528856"/>
            <a:ext cx="3836145" cy="1923604"/>
          </a:xfrm>
          <a:prstGeom prst="rect">
            <a:avLst/>
          </a:prstGeom>
          <a:noFill/>
        </p:spPr>
        <p:txBody>
          <a:bodyPr wrap="square" rtlCol="0">
            <a:spAutoFit/>
          </a:bodyPr>
          <a:lstStyle/>
          <a:p>
            <a:pPr marL="171450" indent="-171450" algn="just">
              <a:buFont typeface="Arial" panose="020B0604020202020204" pitchFamily="34" charset="0"/>
              <a:buChar char="•"/>
            </a:pPr>
            <a:r>
              <a:rPr lang="fr-FR" sz="1200" b="1" dirty="0" smtClean="0"/>
              <a:t>Les pratiques d’actualisation des listes sont </a:t>
            </a:r>
            <a:r>
              <a:rPr lang="fr-FR" sz="1200" b="1" dirty="0"/>
              <a:t>t</a:t>
            </a:r>
            <a:r>
              <a:rPr lang="fr-FR" sz="1200" b="1" dirty="0" smtClean="0"/>
              <a:t>rès hétérogènes entre les structures  ce qui induit les enjeux suivants : </a:t>
            </a:r>
          </a:p>
          <a:p>
            <a:pPr marL="628650" lvl="1" indent="-171450" algn="just">
              <a:buFont typeface="Courier New" panose="02070309020205020404" pitchFamily="49" charset="0"/>
              <a:buChar char="o"/>
            </a:pPr>
            <a:r>
              <a:rPr lang="fr-FR" sz="1200" dirty="0" smtClean="0"/>
              <a:t>Objectivité des critères </a:t>
            </a:r>
            <a:r>
              <a:rPr lang="fr-FR" sz="1200" dirty="0"/>
              <a:t>de priorisation </a:t>
            </a:r>
            <a:endParaRPr lang="fr-FR" sz="1200" dirty="0" smtClean="0"/>
          </a:p>
          <a:p>
            <a:pPr marL="628650" lvl="1" indent="-171450" algn="just">
              <a:buFont typeface="Courier New" panose="02070309020205020404" pitchFamily="49" charset="0"/>
              <a:buChar char="o"/>
            </a:pPr>
            <a:r>
              <a:rPr lang="fr-FR" sz="1200" dirty="0" smtClean="0"/>
              <a:t>Outils </a:t>
            </a:r>
            <a:r>
              <a:rPr lang="fr-FR" sz="1200" dirty="0"/>
              <a:t>de suivi de </a:t>
            </a:r>
            <a:r>
              <a:rPr lang="fr-FR" sz="1200" dirty="0" smtClean="0"/>
              <a:t>la liste d’attente</a:t>
            </a:r>
          </a:p>
          <a:p>
            <a:pPr marL="628650" lvl="1" indent="-171450" algn="just">
              <a:buFont typeface="Courier New" panose="02070309020205020404" pitchFamily="49" charset="0"/>
              <a:buChar char="o"/>
            </a:pPr>
            <a:r>
              <a:rPr lang="fr-FR" sz="1200" dirty="0" smtClean="0"/>
              <a:t>Optimisation de la </a:t>
            </a:r>
            <a:r>
              <a:rPr lang="fr-FR" sz="1200" dirty="0"/>
              <a:t>gestion des places du SSIAD </a:t>
            </a:r>
            <a:endParaRPr lang="fr-FR" sz="1200" dirty="0" smtClean="0"/>
          </a:p>
          <a:p>
            <a:pPr marL="628650" lvl="1" indent="-171450" algn="just">
              <a:buFont typeface="Courier New" panose="02070309020205020404" pitchFamily="49" charset="0"/>
              <a:buChar char="o"/>
            </a:pPr>
            <a:r>
              <a:rPr lang="fr-FR" sz="1200" dirty="0" smtClean="0"/>
              <a:t>Visibilité </a:t>
            </a:r>
            <a:r>
              <a:rPr lang="fr-FR" sz="1200" dirty="0"/>
              <a:t>sur les situations les plus complexes. </a:t>
            </a:r>
          </a:p>
          <a:p>
            <a:pPr marL="171450" indent="-171450" algn="just">
              <a:buFont typeface="Arial" panose="020B0604020202020204" pitchFamily="34" charset="0"/>
              <a:buChar char="•"/>
            </a:pPr>
            <a:endParaRPr lang="fr-FR" sz="1100" dirty="0"/>
          </a:p>
        </p:txBody>
      </p:sp>
      <p:sp>
        <p:nvSpPr>
          <p:cNvPr id="33" name="ZoneTexte 32"/>
          <p:cNvSpPr txBox="1"/>
          <p:nvPr/>
        </p:nvSpPr>
        <p:spPr>
          <a:xfrm>
            <a:off x="432000" y="933703"/>
            <a:ext cx="5718133" cy="246221"/>
          </a:xfrm>
          <a:prstGeom prst="rect">
            <a:avLst/>
          </a:prstGeom>
          <a:noFill/>
        </p:spPr>
        <p:txBody>
          <a:bodyPr wrap="square" rtlCol="0">
            <a:spAutoFit/>
          </a:bodyPr>
          <a:lstStyle/>
          <a:p>
            <a:r>
              <a:rPr lang="fr-FR" sz="1000" b="1" u="sng" dirty="0" smtClean="0"/>
              <a:t>Source</a:t>
            </a:r>
            <a:r>
              <a:rPr lang="fr-FR" sz="1000" dirty="0" smtClean="0"/>
              <a:t> : Données issues de l’enquête en ligne</a:t>
            </a:r>
            <a:endParaRPr lang="fr-FR" sz="1000" dirty="0"/>
          </a:p>
        </p:txBody>
      </p:sp>
      <p:sp>
        <p:nvSpPr>
          <p:cNvPr id="4" name="Espace réservé du numéro de diapositive 3"/>
          <p:cNvSpPr>
            <a:spLocks noGrp="1"/>
          </p:cNvSpPr>
          <p:nvPr>
            <p:ph type="sldNum" sz="quarter" idx="12"/>
          </p:nvPr>
        </p:nvSpPr>
        <p:spPr/>
        <p:txBody>
          <a:bodyPr/>
          <a:lstStyle/>
          <a:p>
            <a:fld id="{7E3B350E-657F-41D5-BCB6-877D8C3AF71C}" type="slidenum">
              <a:rPr lang="fr-FR" smtClean="0"/>
              <a:t>53</a:t>
            </a:fld>
            <a:endParaRPr lang="fr-FR" dirty="0"/>
          </a:p>
        </p:txBody>
      </p:sp>
      <p:graphicFrame>
        <p:nvGraphicFramePr>
          <p:cNvPr id="27" name="Graphique 26"/>
          <p:cNvGraphicFramePr>
            <a:graphicFrameLocks/>
          </p:cNvGraphicFramePr>
          <p:nvPr>
            <p:extLst>
              <p:ext uri="{D42A27DB-BD31-4B8C-83A1-F6EECF244321}">
                <p14:modId xmlns:p14="http://schemas.microsoft.com/office/powerpoint/2010/main" val="1662712004"/>
              </p:ext>
            </p:extLst>
          </p:nvPr>
        </p:nvGraphicFramePr>
        <p:xfrm>
          <a:off x="4728964" y="2395405"/>
          <a:ext cx="4280693" cy="11531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Graphique 28"/>
          <p:cNvGraphicFramePr>
            <a:graphicFrameLocks/>
          </p:cNvGraphicFramePr>
          <p:nvPr>
            <p:extLst>
              <p:ext uri="{D42A27DB-BD31-4B8C-83A1-F6EECF244321}">
                <p14:modId xmlns:p14="http://schemas.microsoft.com/office/powerpoint/2010/main" val="795650867"/>
              </p:ext>
            </p:extLst>
          </p:nvPr>
        </p:nvGraphicFramePr>
        <p:xfrm>
          <a:off x="4738835" y="3616899"/>
          <a:ext cx="3748765" cy="1308338"/>
        </p:xfrm>
        <a:graphic>
          <a:graphicData uri="http://schemas.openxmlformats.org/drawingml/2006/chart">
            <c:chart xmlns:c="http://schemas.openxmlformats.org/drawingml/2006/chart" xmlns:r="http://schemas.openxmlformats.org/officeDocument/2006/relationships" r:id="rId5"/>
          </a:graphicData>
        </a:graphic>
      </p:graphicFrame>
      <p:sp>
        <p:nvSpPr>
          <p:cNvPr id="34" name="ZoneTexte 33"/>
          <p:cNvSpPr txBox="1"/>
          <p:nvPr/>
        </p:nvSpPr>
        <p:spPr>
          <a:xfrm>
            <a:off x="4531304" y="1490241"/>
            <a:ext cx="3836145" cy="830997"/>
          </a:xfrm>
          <a:prstGeom prst="rect">
            <a:avLst/>
          </a:prstGeom>
          <a:noFill/>
        </p:spPr>
        <p:txBody>
          <a:bodyPr wrap="square" rtlCol="0">
            <a:spAutoFit/>
          </a:bodyPr>
          <a:lstStyle/>
          <a:p>
            <a:pPr marL="171450" indent="-171450" algn="just">
              <a:buFont typeface="Arial" panose="020B0604020202020204" pitchFamily="34" charset="0"/>
              <a:buChar char="•"/>
            </a:pPr>
            <a:r>
              <a:rPr lang="fr-FR" sz="1200" b="1" dirty="0" smtClean="0"/>
              <a:t>Une pression plus forte sur les SSIAD de grande taille au titre des places PH et une pression plus forte sur les SSIAD de petite taille au titre des places PA. </a:t>
            </a:r>
            <a:endParaRPr lang="fr-FR" sz="1200" dirty="0"/>
          </a:p>
        </p:txBody>
      </p:sp>
    </p:spTree>
    <p:extLst>
      <p:ext uri="{BB962C8B-B14F-4D97-AF65-F5344CB8AC3E}">
        <p14:creationId xmlns:p14="http://schemas.microsoft.com/office/powerpoint/2010/main" val="404814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1999" y="675041"/>
            <a:ext cx="8527849" cy="316690"/>
          </a:xfrm>
          <a:noFill/>
        </p:spPr>
        <p:txBody>
          <a:bodyPr/>
          <a:lstStyle/>
          <a:p>
            <a:pPr algn="just"/>
            <a:r>
              <a:rPr lang="fr-FR" sz="2400" dirty="0"/>
              <a:t> </a:t>
            </a:r>
            <a:r>
              <a:rPr lang="fr-FR" sz="2400" dirty="0" smtClean="0"/>
              <a:t>LA PROTOCOLISATION DES ACTIVITES</a:t>
            </a:r>
            <a:endParaRPr lang="fr-FR" sz="2400" b="1" dirty="0"/>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54</a:t>
            </a:fld>
            <a:endParaRPr lang="fr-FR" dirty="0"/>
          </a:p>
        </p:txBody>
      </p:sp>
      <p:graphicFrame>
        <p:nvGraphicFramePr>
          <p:cNvPr id="24" name="Graphique 23"/>
          <p:cNvGraphicFramePr>
            <a:graphicFrameLocks/>
          </p:cNvGraphicFramePr>
          <p:nvPr>
            <p:extLst>
              <p:ext uri="{D42A27DB-BD31-4B8C-83A1-F6EECF244321}">
                <p14:modId xmlns:p14="http://schemas.microsoft.com/office/powerpoint/2010/main" val="3476039924"/>
              </p:ext>
            </p:extLst>
          </p:nvPr>
        </p:nvGraphicFramePr>
        <p:xfrm>
          <a:off x="519613" y="1104442"/>
          <a:ext cx="7191241" cy="2419594"/>
        </p:xfrm>
        <a:graphic>
          <a:graphicData uri="http://schemas.openxmlformats.org/drawingml/2006/chart">
            <c:chart xmlns:c="http://schemas.openxmlformats.org/drawingml/2006/chart" xmlns:r="http://schemas.openxmlformats.org/officeDocument/2006/relationships" r:id="rId3"/>
          </a:graphicData>
        </a:graphic>
      </p:graphicFrame>
      <p:sp>
        <p:nvSpPr>
          <p:cNvPr id="32" name="ZoneTexte 31"/>
          <p:cNvSpPr txBox="1"/>
          <p:nvPr/>
        </p:nvSpPr>
        <p:spPr>
          <a:xfrm>
            <a:off x="234256" y="3524036"/>
            <a:ext cx="8622068" cy="2893100"/>
          </a:xfrm>
          <a:prstGeom prst="rect">
            <a:avLst/>
          </a:prstGeom>
          <a:noFill/>
        </p:spPr>
        <p:txBody>
          <a:bodyPr wrap="square" rtlCol="0">
            <a:spAutoFit/>
          </a:bodyPr>
          <a:lstStyle/>
          <a:p>
            <a:pPr marL="285750" indent="-285750" algn="just">
              <a:buFont typeface="Arial" panose="020B0604020202020204" pitchFamily="34" charset="0"/>
              <a:buChar char="•"/>
            </a:pPr>
            <a:r>
              <a:rPr lang="fr-FR" sz="1400" b="1" dirty="0" smtClean="0"/>
              <a:t>Seule </a:t>
            </a:r>
            <a:r>
              <a:rPr lang="fr-FR" sz="1400" b="1" dirty="0"/>
              <a:t>la formalisation des protocoles génériques </a:t>
            </a:r>
            <a:r>
              <a:rPr lang="fr-FR" sz="1400" b="1" dirty="0" smtClean="0"/>
              <a:t>fait </a:t>
            </a:r>
            <a:r>
              <a:rPr lang="fr-FR" sz="1400" b="1" dirty="0"/>
              <a:t>l’objet d’une relative généralisation au sein des SSIAD de la </a:t>
            </a:r>
            <a:r>
              <a:rPr lang="fr-FR" sz="1400" b="1" dirty="0" smtClean="0"/>
              <a:t>région. </a:t>
            </a:r>
            <a:endParaRPr lang="fr-FR" sz="1400" dirty="0"/>
          </a:p>
          <a:p>
            <a:pPr marL="285750" indent="-285750" algn="just">
              <a:buFont typeface="Arial" panose="020B0604020202020204" pitchFamily="34" charset="0"/>
              <a:buChar char="•"/>
            </a:pPr>
            <a:endParaRPr lang="fr-FR" sz="1400" dirty="0" smtClean="0"/>
          </a:p>
          <a:p>
            <a:pPr marL="285750" indent="-285750" algn="just">
              <a:buFont typeface="Arial" panose="020B0604020202020204" pitchFamily="34" charset="0"/>
              <a:buChar char="•"/>
            </a:pPr>
            <a:r>
              <a:rPr lang="fr-FR" sz="1400" dirty="0"/>
              <a:t>La lutte contre l’isolement et le repérage des signes de fragilité sont des enjeux de prévention majeurs dans le contexte d’une société vieillissante. Les SSIAD apparaissent comme des acteurs à même de soutenir l’identification de signes </a:t>
            </a:r>
            <a:r>
              <a:rPr lang="fr-FR" sz="1400" dirty="0" smtClean="0"/>
              <a:t>précurseurs.</a:t>
            </a:r>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dirty="0" smtClean="0"/>
              <a:t>L’appui </a:t>
            </a:r>
            <a:r>
              <a:rPr lang="fr-FR" sz="1400" dirty="0"/>
              <a:t>à la structuration des protocoles par les services et leur mutualisation doit être </a:t>
            </a:r>
            <a:r>
              <a:rPr lang="fr-FR" sz="1400" dirty="0" smtClean="0"/>
              <a:t>au niveau régional. </a:t>
            </a:r>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b="1" dirty="0"/>
              <a:t>La taille et le type de gestionnaire n’influent qu’à la marge sur le taux de formalisation</a:t>
            </a:r>
            <a:r>
              <a:rPr lang="fr-FR" sz="1400" dirty="0"/>
              <a:t>. Les protocoles génériques sont toujours mis en œuvre dans des proportions </a:t>
            </a:r>
            <a:r>
              <a:rPr lang="fr-FR" sz="1400" dirty="0" smtClean="0"/>
              <a:t>supérieures par rapport aux autres protocoles. </a:t>
            </a:r>
            <a:endParaRPr lang="fr-FR" sz="1400" dirty="0"/>
          </a:p>
        </p:txBody>
      </p:sp>
      <p:sp>
        <p:nvSpPr>
          <p:cNvPr id="29" name="ZoneTexte 28"/>
          <p:cNvSpPr txBox="1"/>
          <p:nvPr/>
        </p:nvSpPr>
        <p:spPr>
          <a:xfrm>
            <a:off x="372954" y="873610"/>
            <a:ext cx="3085782" cy="230832"/>
          </a:xfrm>
          <a:prstGeom prst="rect">
            <a:avLst/>
          </a:prstGeom>
          <a:noFill/>
        </p:spPr>
        <p:txBody>
          <a:bodyPr wrap="square" rtlCol="0">
            <a:spAutoFit/>
          </a:bodyPr>
          <a:lstStyle/>
          <a:p>
            <a:r>
              <a:rPr lang="fr-FR" sz="900" b="1" u="sng" dirty="0" smtClean="0"/>
              <a:t>Source</a:t>
            </a:r>
            <a:r>
              <a:rPr lang="fr-FR" sz="900" b="1" dirty="0" smtClean="0"/>
              <a:t> : </a:t>
            </a:r>
            <a:r>
              <a:rPr lang="fr-FR" sz="900" dirty="0" smtClean="0"/>
              <a:t>Données issues de l’enquête en ligne</a:t>
            </a:r>
            <a:endParaRPr lang="fr-FR" sz="900" dirty="0"/>
          </a:p>
        </p:txBody>
      </p:sp>
    </p:spTree>
    <p:extLst>
      <p:ext uri="{BB962C8B-B14F-4D97-AF65-F5344CB8AC3E}">
        <p14:creationId xmlns:p14="http://schemas.microsoft.com/office/powerpoint/2010/main" val="83944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1999" y="558214"/>
            <a:ext cx="8516341" cy="316690"/>
          </a:xfrm>
          <a:noFill/>
        </p:spPr>
        <p:txBody>
          <a:bodyPr/>
          <a:lstStyle/>
          <a:p>
            <a:pPr algn="just"/>
            <a:r>
              <a:rPr lang="fr-FR" sz="2400" dirty="0" smtClean="0"/>
              <a:t>LA PREVENTION ET LA GESTION DES RISQUES en SSIAD</a:t>
            </a:r>
            <a:endParaRPr lang="fr-FR" sz="2400" b="1" dirty="0"/>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55</a:t>
            </a:fld>
            <a:endParaRPr lang="fr-FR" dirty="0"/>
          </a:p>
        </p:txBody>
      </p:sp>
      <p:sp>
        <p:nvSpPr>
          <p:cNvPr id="22" name="ZoneTexte 21">
            <a:extLst>
              <a:ext uri="{FF2B5EF4-FFF2-40B4-BE49-F238E27FC236}">
                <a16:creationId xmlns:a16="http://schemas.microsoft.com/office/drawing/2014/main" id="{FB4FE306-D7EC-49D3-B1EC-6DE432E69CDE}"/>
              </a:ext>
            </a:extLst>
          </p:cNvPr>
          <p:cNvSpPr txBox="1"/>
          <p:nvPr/>
        </p:nvSpPr>
        <p:spPr>
          <a:xfrm>
            <a:off x="4705747" y="1172585"/>
            <a:ext cx="4242594" cy="45719"/>
          </a:xfrm>
          <a:prstGeom prst="rect">
            <a:avLst/>
          </a:prstGeom>
          <a:solidFill>
            <a:schemeClr val="bg1"/>
          </a:solidFill>
          <a:ln>
            <a:noFill/>
          </a:ln>
        </p:spPr>
        <p:txBody>
          <a:bodyPr wrap="square" rtlCol="0">
            <a:noAutofit/>
          </a:bodyPr>
          <a:lstStyle/>
          <a:p>
            <a:pPr algn="just"/>
            <a:endParaRPr lang="fr-FR" sz="1100" b="1" dirty="0"/>
          </a:p>
        </p:txBody>
      </p:sp>
      <p:graphicFrame>
        <p:nvGraphicFramePr>
          <p:cNvPr id="24" name="Graphique 23"/>
          <p:cNvGraphicFramePr>
            <a:graphicFrameLocks/>
          </p:cNvGraphicFramePr>
          <p:nvPr>
            <p:extLst/>
          </p:nvPr>
        </p:nvGraphicFramePr>
        <p:xfrm>
          <a:off x="372954" y="1381420"/>
          <a:ext cx="4523519" cy="5235745"/>
        </p:xfrm>
        <a:graphic>
          <a:graphicData uri="http://schemas.openxmlformats.org/drawingml/2006/chart">
            <c:chart xmlns:c="http://schemas.openxmlformats.org/drawingml/2006/chart" xmlns:r="http://schemas.openxmlformats.org/officeDocument/2006/relationships" r:id="rId3"/>
          </a:graphicData>
        </a:graphic>
      </p:graphicFrame>
      <p:sp>
        <p:nvSpPr>
          <p:cNvPr id="28" name="ZoneTexte 27"/>
          <p:cNvSpPr txBox="1"/>
          <p:nvPr/>
        </p:nvSpPr>
        <p:spPr>
          <a:xfrm>
            <a:off x="4365860" y="1394351"/>
            <a:ext cx="4559143" cy="3970318"/>
          </a:xfrm>
          <a:prstGeom prst="rect">
            <a:avLst/>
          </a:prstGeom>
          <a:noFill/>
        </p:spPr>
        <p:txBody>
          <a:bodyPr wrap="square" rtlCol="0">
            <a:spAutoFit/>
          </a:bodyPr>
          <a:lstStyle/>
          <a:p>
            <a:pPr algn="just"/>
            <a:r>
              <a:rPr lang="fr-FR" sz="1400" dirty="0" smtClean="0"/>
              <a:t>▪ En </a:t>
            </a:r>
            <a:r>
              <a:rPr lang="fr-FR" sz="1400" dirty="0"/>
              <a:t>revanche, </a:t>
            </a:r>
            <a:r>
              <a:rPr lang="fr-FR" sz="1400" b="1" dirty="0"/>
              <a:t>seuls 44% des services déclarent avoir développé un dispositif de sécurisation du circuit du médicament et la procédure de gestion des déchets d’activités de soins à risques infectieux et assimilés (DASRI) n’est mise en place que par 52% des structures</a:t>
            </a:r>
            <a:r>
              <a:rPr lang="fr-FR" sz="1400" dirty="0"/>
              <a:t>. </a:t>
            </a:r>
            <a:r>
              <a:rPr lang="fr-FR" sz="1400" dirty="0" smtClean="0"/>
              <a:t>Ce sont les thématiques les moins bien prises en compte par les services. </a:t>
            </a:r>
          </a:p>
          <a:p>
            <a:pPr marL="171450" indent="-171450" algn="ctr">
              <a:buFont typeface="Arial" panose="020B0604020202020204" pitchFamily="34" charset="0"/>
              <a:buChar char="•"/>
            </a:pPr>
            <a:endParaRPr lang="fr-FR" sz="1400" b="1" dirty="0"/>
          </a:p>
          <a:p>
            <a:pPr algn="just">
              <a:buSzPct val="150000"/>
            </a:pPr>
            <a:r>
              <a:rPr lang="fr-FR" sz="1400" dirty="0" smtClean="0"/>
              <a:t>▪ La </a:t>
            </a:r>
            <a:r>
              <a:rPr lang="fr-FR" sz="1400" dirty="0"/>
              <a:t>sécurisation du circuit du médicament est un travail qui reste à réaliser pour de nombreux services et impliquent d’autres acteurs extérieurs </a:t>
            </a:r>
            <a:r>
              <a:rPr lang="fr-FR" sz="1400" dirty="0" smtClean="0"/>
              <a:t>aux SSIAD. </a:t>
            </a:r>
            <a:endParaRPr lang="fr-FR" sz="1400" dirty="0" smtClean="0"/>
          </a:p>
          <a:p>
            <a:pPr marL="171450" indent="-171450" algn="just">
              <a:buSzPct val="150000"/>
              <a:buFont typeface="Arial" panose="020B0604020202020204" pitchFamily="34" charset="0"/>
              <a:buChar char="•"/>
            </a:pPr>
            <a:endParaRPr lang="fr-FR" sz="1400" dirty="0"/>
          </a:p>
          <a:p>
            <a:pPr algn="just">
              <a:buSzPct val="150000"/>
            </a:pPr>
            <a:r>
              <a:rPr lang="fr-FR" sz="1400" dirty="0" smtClean="0"/>
              <a:t>▪ La </a:t>
            </a:r>
            <a:r>
              <a:rPr lang="fr-FR" sz="1400" dirty="0"/>
              <a:t>prise en compte des risques liés aux déchets d’activités de soins à risques infectieux </a:t>
            </a:r>
            <a:r>
              <a:rPr lang="fr-FR" sz="1400" b="1" dirty="0"/>
              <a:t>est un enjeu pour les services principalement disposant d’IDE salariés ce qui représentent </a:t>
            </a:r>
            <a:r>
              <a:rPr lang="fr-FR" sz="1400" b="1" dirty="0" smtClean="0"/>
              <a:t>35 </a:t>
            </a:r>
            <a:r>
              <a:rPr lang="fr-FR" sz="1400" b="1" dirty="0"/>
              <a:t>% des </a:t>
            </a:r>
            <a:r>
              <a:rPr lang="fr-FR" sz="1400" b="1" dirty="0" smtClean="0"/>
              <a:t>services</a:t>
            </a:r>
            <a:r>
              <a:rPr lang="fr-FR" sz="1400" dirty="0" smtClean="0">
                <a:solidFill>
                  <a:srgbClr val="00B050"/>
                </a:solidFill>
              </a:rPr>
              <a:t>,</a:t>
            </a:r>
            <a:r>
              <a:rPr lang="fr-FR" sz="1400" dirty="0" smtClean="0"/>
              <a:t> les </a:t>
            </a:r>
            <a:r>
              <a:rPr lang="fr-FR" sz="1400" dirty="0"/>
              <a:t>IDEL/CSI étant tenus de gérer leurs </a:t>
            </a:r>
            <a:r>
              <a:rPr lang="fr-FR" sz="1400" dirty="0" smtClean="0"/>
              <a:t>DASRI.</a:t>
            </a:r>
            <a:endParaRPr lang="fr-FR" sz="1400" dirty="0"/>
          </a:p>
          <a:p>
            <a:pPr marL="285750" indent="-285750" algn="just">
              <a:buFont typeface="Arial" panose="020B0604020202020204" pitchFamily="34" charset="0"/>
              <a:buChar char="•"/>
            </a:pPr>
            <a:endParaRPr lang="fr-FR" sz="1400" dirty="0"/>
          </a:p>
        </p:txBody>
      </p:sp>
      <p:sp>
        <p:nvSpPr>
          <p:cNvPr id="29" name="Rectangle à coins arrondis 28"/>
          <p:cNvSpPr/>
          <p:nvPr/>
        </p:nvSpPr>
        <p:spPr>
          <a:xfrm>
            <a:off x="2614775" y="3585046"/>
            <a:ext cx="270999" cy="266659"/>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schemeClr val="tx1"/>
              </a:solidFill>
            </a:endParaRPr>
          </a:p>
        </p:txBody>
      </p:sp>
      <p:sp>
        <p:nvSpPr>
          <p:cNvPr id="30" name="Rectangle à coins arrondis 29"/>
          <p:cNvSpPr/>
          <p:nvPr/>
        </p:nvSpPr>
        <p:spPr>
          <a:xfrm>
            <a:off x="2631978" y="4311444"/>
            <a:ext cx="270999" cy="266659"/>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schemeClr val="tx1"/>
              </a:solidFill>
            </a:endParaRPr>
          </a:p>
        </p:txBody>
      </p:sp>
      <p:sp>
        <p:nvSpPr>
          <p:cNvPr id="31" name="Rectangle à coins arrondis 30"/>
          <p:cNvSpPr/>
          <p:nvPr/>
        </p:nvSpPr>
        <p:spPr>
          <a:xfrm>
            <a:off x="2592654" y="5046404"/>
            <a:ext cx="270999" cy="266659"/>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fr-FR" sz="1100" dirty="0">
              <a:solidFill>
                <a:schemeClr val="tx1"/>
              </a:solidFill>
            </a:endParaRPr>
          </a:p>
        </p:txBody>
      </p:sp>
      <p:sp>
        <p:nvSpPr>
          <p:cNvPr id="32" name="ZoneTexte 31"/>
          <p:cNvSpPr txBox="1"/>
          <p:nvPr/>
        </p:nvSpPr>
        <p:spPr>
          <a:xfrm>
            <a:off x="372954" y="873610"/>
            <a:ext cx="3085782" cy="230832"/>
          </a:xfrm>
          <a:prstGeom prst="rect">
            <a:avLst/>
          </a:prstGeom>
          <a:noFill/>
        </p:spPr>
        <p:txBody>
          <a:bodyPr wrap="square" rtlCol="0">
            <a:spAutoFit/>
          </a:bodyPr>
          <a:lstStyle/>
          <a:p>
            <a:r>
              <a:rPr lang="fr-FR" sz="900" b="1" u="sng" dirty="0" smtClean="0"/>
              <a:t>Source</a:t>
            </a:r>
            <a:r>
              <a:rPr lang="fr-FR" sz="900" b="1" dirty="0" smtClean="0"/>
              <a:t> : </a:t>
            </a:r>
            <a:r>
              <a:rPr lang="fr-FR" sz="900" dirty="0" smtClean="0"/>
              <a:t>Données issues de l’enquête en ligne</a:t>
            </a:r>
            <a:endParaRPr lang="fr-FR" sz="900" dirty="0"/>
          </a:p>
        </p:txBody>
      </p:sp>
    </p:spTree>
    <p:extLst>
      <p:ext uri="{BB962C8B-B14F-4D97-AF65-F5344CB8AC3E}">
        <p14:creationId xmlns:p14="http://schemas.microsoft.com/office/powerpoint/2010/main" val="366901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Quelles pratiques des SSIAD en matière de gestion des ressources humaines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56</a:t>
            </a:fld>
            <a:endParaRPr lang="fr-FR" dirty="0"/>
          </a:p>
        </p:txBody>
      </p:sp>
    </p:spTree>
    <p:extLst>
      <p:ext uri="{BB962C8B-B14F-4D97-AF65-F5344CB8AC3E}">
        <p14:creationId xmlns:p14="http://schemas.microsoft.com/office/powerpoint/2010/main" val="298955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LE Recrutement et LA formation</a:t>
            </a:r>
            <a:endParaRPr lang="fr-FR" sz="2400" b="1" dirty="0"/>
          </a:p>
        </p:txBody>
      </p:sp>
      <p:graphicFrame>
        <p:nvGraphicFramePr>
          <p:cNvPr id="4" name="Tableau 3"/>
          <p:cNvGraphicFramePr>
            <a:graphicFrameLocks noGrp="1"/>
          </p:cNvGraphicFramePr>
          <p:nvPr>
            <p:extLst>
              <p:ext uri="{D42A27DB-BD31-4B8C-83A1-F6EECF244321}">
                <p14:modId xmlns:p14="http://schemas.microsoft.com/office/powerpoint/2010/main" val="2841522168"/>
              </p:ext>
            </p:extLst>
          </p:nvPr>
        </p:nvGraphicFramePr>
        <p:xfrm>
          <a:off x="440632" y="1482531"/>
          <a:ext cx="8523982" cy="2913622"/>
        </p:xfrm>
        <a:graphic>
          <a:graphicData uri="http://schemas.openxmlformats.org/drawingml/2006/table">
            <a:tbl>
              <a:tblPr firstRow="1" firstCol="1" bandRow="1"/>
              <a:tblGrid>
                <a:gridCol w="8523982">
                  <a:extLst>
                    <a:ext uri="{9D8B030D-6E8A-4147-A177-3AD203B41FA5}">
                      <a16:colId xmlns:a16="http://schemas.microsoft.com/office/drawing/2014/main" val="20000"/>
                    </a:ext>
                  </a:extLst>
                </a:gridCol>
              </a:tblGrid>
              <a:tr h="2913622">
                <a:tc>
                  <a:txBody>
                    <a:bodyPr/>
                    <a:lstStyle/>
                    <a:p>
                      <a:pPr algn="just">
                        <a:lnSpc>
                          <a:spcPct val="107000"/>
                        </a:lnSpc>
                        <a:spcAft>
                          <a:spcPts val="0"/>
                        </a:spcAft>
                      </a:pPr>
                      <a:r>
                        <a:rPr lang="fr-FR" sz="1300" dirty="0" smtClean="0">
                          <a:effectLst/>
                          <a:latin typeface="+mj-lt"/>
                          <a:ea typeface="Century Gothic" panose="020B0502020202020204" pitchFamily="34" charset="0"/>
                          <a:cs typeface="Times New Roman" panose="02020603050405020304" pitchFamily="18" charset="0"/>
                        </a:rPr>
                        <a:t>Les SSIAD</a:t>
                      </a:r>
                      <a:r>
                        <a:rPr lang="fr-FR" sz="1300" baseline="0" dirty="0" smtClean="0">
                          <a:effectLst/>
                          <a:latin typeface="+mj-lt"/>
                          <a:ea typeface="Century Gothic" panose="020B0502020202020204" pitchFamily="34" charset="0"/>
                          <a:cs typeface="Times New Roman" panose="02020603050405020304" pitchFamily="18" charset="0"/>
                        </a:rPr>
                        <a:t> </a:t>
                      </a:r>
                      <a:r>
                        <a:rPr lang="fr-FR" sz="1300" b="1" baseline="0" dirty="0" smtClean="0">
                          <a:effectLst/>
                          <a:latin typeface="+mj-lt"/>
                          <a:ea typeface="Century Gothic" panose="020B0502020202020204" pitchFamily="34" charset="0"/>
                          <a:cs typeface="Times New Roman" panose="02020603050405020304" pitchFamily="18" charset="0"/>
                        </a:rPr>
                        <a:t>me</a:t>
                      </a:r>
                      <a:r>
                        <a:rPr lang="fr-FR" sz="1300" b="1" dirty="0" smtClean="0">
                          <a:effectLst/>
                          <a:latin typeface="+mj-lt"/>
                          <a:ea typeface="Century Gothic" panose="020B0502020202020204" pitchFamily="34" charset="0"/>
                          <a:cs typeface="Times New Roman" panose="02020603050405020304" pitchFamily="18" charset="0"/>
                        </a:rPr>
                        <a:t>ttent </a:t>
                      </a:r>
                      <a:r>
                        <a:rPr lang="fr-FR" sz="1300" b="1" dirty="0">
                          <a:effectLst/>
                          <a:latin typeface="+mj-lt"/>
                          <a:ea typeface="Century Gothic" panose="020B0502020202020204" pitchFamily="34" charset="0"/>
                          <a:cs typeface="Times New Roman" panose="02020603050405020304" pitchFamily="18" charset="0"/>
                        </a:rPr>
                        <a:t>en évidence les difficultés de recrutement liées à la nature des emplois précaires proposés </a:t>
                      </a:r>
                      <a:r>
                        <a:rPr lang="fr-FR" sz="1300" dirty="0">
                          <a:effectLst/>
                          <a:latin typeface="+mj-lt"/>
                          <a:ea typeface="Century Gothic" panose="020B0502020202020204" pitchFamily="34" charset="0"/>
                          <a:cs typeface="Times New Roman" panose="02020603050405020304" pitchFamily="18" charset="0"/>
                        </a:rPr>
                        <a:t>(temps partiel, WE et jours fériés, horaires coupés, flexibilité attendue pour les patients PH, niveau de </a:t>
                      </a:r>
                      <a:r>
                        <a:rPr lang="fr-FR" sz="1300" dirty="0" smtClean="0">
                          <a:effectLst/>
                          <a:latin typeface="+mj-lt"/>
                          <a:ea typeface="Century Gothic" panose="020B0502020202020204" pitchFamily="34" charset="0"/>
                          <a:cs typeface="Times New Roman" panose="02020603050405020304" pitchFamily="18" charset="0"/>
                        </a:rPr>
                        <a:t>rémunération</a:t>
                      </a:r>
                      <a:r>
                        <a:rPr lang="fr-FR" sz="1300" dirty="0">
                          <a:effectLst/>
                          <a:latin typeface="+mj-lt"/>
                          <a:ea typeface="Century Gothic" panose="020B0502020202020204" pitchFamily="34" charset="0"/>
                          <a:cs typeface="Times New Roman" panose="02020603050405020304" pitchFamily="18" charset="0"/>
                        </a:rPr>
                        <a:t>). Il est difficile selon certains de recourir à l’intérim à domicile, la notion de doublure d’interventions étant importante pour organiser le travail dans cette </a:t>
                      </a:r>
                      <a:r>
                        <a:rPr lang="fr-FR" sz="1300" dirty="0" smtClean="0">
                          <a:effectLst/>
                          <a:latin typeface="+mj-lt"/>
                          <a:ea typeface="Century Gothic" panose="020B0502020202020204" pitchFamily="34" charset="0"/>
                          <a:cs typeface="Times New Roman" panose="02020603050405020304" pitchFamily="18" charset="0"/>
                        </a:rPr>
                        <a:t>hypothèse.</a:t>
                      </a:r>
                      <a:r>
                        <a:rPr lang="fr-FR" sz="1300" baseline="0" dirty="0" smtClean="0">
                          <a:effectLst/>
                          <a:latin typeface="+mj-lt"/>
                          <a:ea typeface="Century Gothic" panose="020B0502020202020204" pitchFamily="34" charset="0"/>
                          <a:cs typeface="Times New Roman" panose="02020603050405020304" pitchFamily="18" charset="0"/>
                        </a:rPr>
                        <a:t> </a:t>
                      </a:r>
                      <a:r>
                        <a:rPr lang="fr-FR" sz="1300" dirty="0" smtClean="0">
                          <a:effectLst/>
                          <a:latin typeface="+mj-lt"/>
                          <a:ea typeface="Century Gothic" panose="020B0502020202020204" pitchFamily="34" charset="0"/>
                          <a:cs typeface="Times New Roman" panose="02020603050405020304" pitchFamily="18" charset="0"/>
                        </a:rPr>
                        <a:t>Des </a:t>
                      </a:r>
                      <a:r>
                        <a:rPr lang="fr-FR" sz="1300" dirty="0">
                          <a:effectLst/>
                          <a:latin typeface="+mj-lt"/>
                          <a:ea typeface="Century Gothic" panose="020B0502020202020204" pitchFamily="34" charset="0"/>
                          <a:cs typeface="Times New Roman" panose="02020603050405020304" pitchFamily="18" charset="0"/>
                        </a:rPr>
                        <a:t>services développent l’accueil de stagiaires pour valoriser les métiers au domicile et permettre des débouchés vers le secteur.</a:t>
                      </a:r>
                    </a:p>
                    <a:p>
                      <a:pPr algn="just">
                        <a:lnSpc>
                          <a:spcPct val="107000"/>
                        </a:lnSpc>
                        <a:spcAft>
                          <a:spcPts val="800"/>
                        </a:spcAft>
                      </a:pPr>
                      <a:r>
                        <a:rPr lang="fr-FR" sz="1300" b="1" dirty="0">
                          <a:effectLst/>
                          <a:latin typeface="+mj-lt"/>
                          <a:ea typeface="Century Gothic" panose="020B0502020202020204" pitchFamily="34" charset="0"/>
                          <a:cs typeface="Times New Roman" panose="02020603050405020304" pitchFamily="18" charset="0"/>
                        </a:rPr>
                        <a:t>Le développement de l’apprentissage est une des propositions émises par l’un des groupes permettant la formation et la fidélisation des intervenants avec un tutorat </a:t>
                      </a:r>
                      <a:r>
                        <a:rPr lang="fr-FR" sz="1300" b="1" dirty="0" smtClean="0">
                          <a:effectLst/>
                          <a:latin typeface="+mj-lt"/>
                          <a:ea typeface="Century Gothic" panose="020B0502020202020204" pitchFamily="34" charset="0"/>
                          <a:cs typeface="Times New Roman" panose="02020603050405020304" pitchFamily="18" charset="0"/>
                        </a:rPr>
                        <a:t>d’aide</a:t>
                      </a:r>
                      <a:r>
                        <a:rPr lang="fr-FR" sz="1300" b="1" baseline="0" dirty="0" smtClean="0">
                          <a:effectLst/>
                          <a:latin typeface="+mj-lt"/>
                          <a:ea typeface="Century Gothic" panose="020B0502020202020204" pitchFamily="34" charset="0"/>
                          <a:cs typeface="Times New Roman" panose="02020603050405020304" pitchFamily="18" charset="0"/>
                        </a:rPr>
                        <a:t> soignante</a:t>
                      </a:r>
                      <a:r>
                        <a:rPr lang="fr-FR" sz="1300" b="1" dirty="0" smtClean="0">
                          <a:effectLst/>
                          <a:latin typeface="+mj-lt"/>
                          <a:ea typeface="Century Gothic" panose="020B0502020202020204" pitchFamily="34" charset="0"/>
                          <a:cs typeface="Times New Roman" panose="02020603050405020304" pitchFamily="18" charset="0"/>
                        </a:rPr>
                        <a:t>.  </a:t>
                      </a:r>
                      <a:endParaRPr lang="fr-FR" sz="1300" dirty="0">
                        <a:effectLst/>
                        <a:latin typeface="+mj-lt"/>
                        <a:ea typeface="Century Gothic" panose="020B0502020202020204" pitchFamily="34" charset="0"/>
                        <a:cs typeface="Times New Roman" panose="02020603050405020304" pitchFamily="18" charset="0"/>
                      </a:endParaRPr>
                    </a:p>
                    <a:p>
                      <a:pPr algn="just">
                        <a:lnSpc>
                          <a:spcPct val="107000"/>
                        </a:lnSpc>
                        <a:spcAft>
                          <a:spcPts val="0"/>
                        </a:spcAft>
                      </a:pPr>
                      <a:r>
                        <a:rPr lang="fr-FR" sz="1300" dirty="0" smtClean="0">
                          <a:effectLst/>
                          <a:latin typeface="+mj-lt"/>
                          <a:ea typeface="Century Gothic" panose="020B0502020202020204" pitchFamily="34" charset="0"/>
                          <a:cs typeface="Times New Roman" panose="02020603050405020304" pitchFamily="18" charset="0"/>
                        </a:rPr>
                        <a:t>L’intérêt </a:t>
                      </a:r>
                      <a:r>
                        <a:rPr lang="fr-FR" sz="1300" dirty="0">
                          <a:effectLst/>
                          <a:latin typeface="+mj-lt"/>
                          <a:ea typeface="Century Gothic" panose="020B0502020202020204" pitchFamily="34" charset="0"/>
                          <a:cs typeface="Times New Roman" panose="02020603050405020304" pitchFamily="18" charset="0"/>
                        </a:rPr>
                        <a:t>d’une  coordination régionale des dispositifs de formation des aides-soignants, au plus près des besoins des services et d’une diversification des modes de recrutement dans une logique </a:t>
                      </a:r>
                      <a:r>
                        <a:rPr lang="fr-FR" sz="1300" dirty="0" smtClean="0">
                          <a:effectLst/>
                          <a:latin typeface="+mj-lt"/>
                          <a:ea typeface="Century Gothic" panose="020B0502020202020204" pitchFamily="34" charset="0"/>
                          <a:cs typeface="Times New Roman" panose="02020603050405020304" pitchFamily="18" charset="0"/>
                        </a:rPr>
                        <a:t>territoriale, </a:t>
                      </a:r>
                      <a:r>
                        <a:rPr lang="fr-FR" sz="1300" dirty="0">
                          <a:effectLst/>
                          <a:latin typeface="+mj-lt"/>
                          <a:ea typeface="Century Gothic" panose="020B0502020202020204" pitchFamily="34" charset="0"/>
                          <a:cs typeface="Times New Roman" panose="02020603050405020304" pitchFamily="18" charset="0"/>
                        </a:rPr>
                        <a:t>a été mis en avant par des représentants de </a:t>
                      </a:r>
                      <a:r>
                        <a:rPr lang="fr-FR" sz="1300" dirty="0" smtClean="0">
                          <a:effectLst/>
                          <a:latin typeface="+mj-lt"/>
                          <a:ea typeface="Century Gothic" panose="020B0502020202020204" pitchFamily="34" charset="0"/>
                          <a:cs typeface="Times New Roman" panose="02020603050405020304" pitchFamily="18" charset="0"/>
                        </a:rPr>
                        <a:t>fédérations</a:t>
                      </a:r>
                      <a:endParaRPr lang="fr-FR" sz="1300" dirty="0">
                        <a:effectLst/>
                        <a:latin typeface="+mj-lt"/>
                        <a:ea typeface="Century Gothic" panose="020B0502020202020204" pitchFamily="34" charset="0"/>
                        <a:cs typeface="Times New Roman" panose="02020603050405020304" pitchFamily="18" charset="0"/>
                      </a:endParaRPr>
                    </a:p>
                  </a:txBody>
                  <a:tcPr marL="68580" marR="6858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1" name="Rectangle 20"/>
          <p:cNvSpPr/>
          <p:nvPr/>
        </p:nvSpPr>
        <p:spPr>
          <a:xfrm>
            <a:off x="440632" y="4340489"/>
            <a:ext cx="8532613" cy="2009781"/>
          </a:xfrm>
          <a:prstGeom prst="rect">
            <a:avLst/>
          </a:prstGeom>
        </p:spPr>
        <p:txBody>
          <a:bodyPr wrap="square">
            <a:spAutoFit/>
          </a:bodyPr>
          <a:lstStyle/>
          <a:p>
            <a:pPr lvl="0" algn="just">
              <a:lnSpc>
                <a:spcPct val="107000"/>
              </a:lnSpc>
              <a:spcAft>
                <a:spcPts val="800"/>
              </a:spcAft>
              <a:tabLst>
                <a:tab pos="457200" algn="l"/>
              </a:tabLst>
            </a:pPr>
            <a:r>
              <a:rPr lang="fr-FR" sz="1300" dirty="0" smtClean="0">
                <a:latin typeface="+mj-lt"/>
                <a:ea typeface="Century Gothic" panose="020B0502020202020204" pitchFamily="34" charset="0"/>
                <a:cs typeface="Times New Roman" panose="02020603050405020304" pitchFamily="18" charset="0"/>
              </a:rPr>
              <a:t>Les </a:t>
            </a:r>
            <a:r>
              <a:rPr lang="fr-FR" sz="1300" b="1" dirty="0" smtClean="0">
                <a:latin typeface="+mj-lt"/>
                <a:ea typeface="Century Gothic" panose="020B0502020202020204" pitchFamily="34" charset="0"/>
                <a:cs typeface="Times New Roman" panose="02020603050405020304" pitchFamily="18" charset="0"/>
              </a:rPr>
              <a:t>SSIAD </a:t>
            </a:r>
            <a:r>
              <a:rPr lang="fr-FR" sz="1300" b="1" dirty="0">
                <a:latin typeface="+mj-lt"/>
                <a:ea typeface="Century Gothic" panose="020B0502020202020204" pitchFamily="34" charset="0"/>
                <a:cs typeface="Times New Roman" panose="02020603050405020304" pitchFamily="18" charset="0"/>
              </a:rPr>
              <a:t>ont mis en évidence la difficulté à trouver des formations adaptées au domicile </a:t>
            </a:r>
            <a:r>
              <a:rPr lang="fr-FR" sz="1300" dirty="0">
                <a:latin typeface="+mj-lt"/>
                <a:ea typeface="Century Gothic" panose="020B0502020202020204" pitchFamily="34" charset="0"/>
                <a:cs typeface="Times New Roman" panose="02020603050405020304" pitchFamily="18" charset="0"/>
              </a:rPr>
              <a:t>(pour les SSIAD hospitaliers, elles seraient davantage sanitaires) et à faire des formations individualisées. Selon certaines d’entre eux, la réforme en cours de la formation </a:t>
            </a:r>
            <a:r>
              <a:rPr lang="fr-FR" sz="1300" dirty="0" smtClean="0">
                <a:latin typeface="+mj-lt"/>
                <a:ea typeface="Century Gothic" panose="020B0502020202020204" pitchFamily="34" charset="0"/>
                <a:cs typeface="Times New Roman" panose="02020603050405020304" pitchFamily="18" charset="0"/>
              </a:rPr>
              <a:t>professionnelle </a:t>
            </a:r>
            <a:r>
              <a:rPr lang="fr-FR" sz="1300" dirty="0">
                <a:latin typeface="+mj-lt"/>
                <a:ea typeface="Century Gothic" panose="020B0502020202020204" pitchFamily="34" charset="0"/>
                <a:cs typeface="Times New Roman" panose="02020603050405020304" pitchFamily="18" charset="0"/>
              </a:rPr>
              <a:t>les rendra plus compliquée à mettre en place.  </a:t>
            </a:r>
          </a:p>
          <a:p>
            <a:pPr algn="just">
              <a:lnSpc>
                <a:spcPct val="107000"/>
              </a:lnSpc>
              <a:spcAft>
                <a:spcPts val="800"/>
              </a:spcAft>
            </a:pPr>
            <a:r>
              <a:rPr lang="fr-FR" sz="1300" b="1" dirty="0" smtClean="0">
                <a:latin typeface="+mj-lt"/>
                <a:ea typeface="Century Gothic" panose="020B0502020202020204" pitchFamily="34" charset="0"/>
                <a:cs typeface="Times New Roman" panose="02020603050405020304" pitchFamily="18" charset="0"/>
              </a:rPr>
              <a:t>Les thématiques de formation développées portent sur les TMS, les troubles psychiques et cognitifs, la gestion des conflits et l’agressivité, le handicap, etc.</a:t>
            </a:r>
          </a:p>
          <a:p>
            <a:pPr algn="just">
              <a:lnSpc>
                <a:spcPct val="107000"/>
              </a:lnSpc>
              <a:spcAft>
                <a:spcPts val="800"/>
              </a:spcAft>
            </a:pPr>
            <a:r>
              <a:rPr lang="fr-FR" sz="1300" dirty="0" smtClean="0">
                <a:latin typeface="+mj-lt"/>
                <a:ea typeface="Century Gothic" panose="020B0502020202020204" pitchFamily="34" charset="0"/>
                <a:cs typeface="Times New Roman" panose="02020603050405020304" pitchFamily="18" charset="0"/>
              </a:rPr>
              <a:t>La </a:t>
            </a:r>
            <a:r>
              <a:rPr lang="fr-FR" sz="1300" dirty="0">
                <a:latin typeface="+mj-lt"/>
                <a:ea typeface="Century Gothic" panose="020B0502020202020204" pitchFamily="34" charset="0"/>
                <a:cs typeface="Times New Roman" panose="02020603050405020304" pitchFamily="18" charset="0"/>
              </a:rPr>
              <a:t>mutualisation des formations et l’existence d’une plateforme interne au gestionnaire fluctuent en revanche en fonction de la capacité d’accueil des services. Les SSIAD de petite taille sont ainsi proportionnellement les plus nombreux à mutualiser </a:t>
            </a:r>
            <a:r>
              <a:rPr lang="fr-FR" sz="1300">
                <a:latin typeface="+mj-lt"/>
                <a:ea typeface="Century Gothic" panose="020B0502020202020204" pitchFamily="34" charset="0"/>
                <a:cs typeface="Times New Roman" panose="02020603050405020304" pitchFamily="18" charset="0"/>
              </a:rPr>
              <a:t>les </a:t>
            </a:r>
            <a:r>
              <a:rPr lang="fr-FR" sz="1300" smtClean="0">
                <a:latin typeface="+mj-lt"/>
                <a:ea typeface="Century Gothic" panose="020B0502020202020204" pitchFamily="34" charset="0"/>
                <a:cs typeface="Times New Roman" panose="02020603050405020304" pitchFamily="18" charset="0"/>
              </a:rPr>
              <a:t>le recours </a:t>
            </a:r>
            <a:r>
              <a:rPr lang="fr-FR" sz="1300" dirty="0">
                <a:latin typeface="+mj-lt"/>
                <a:ea typeface="Century Gothic" panose="020B0502020202020204" pitchFamily="34" charset="0"/>
                <a:cs typeface="Times New Roman" panose="02020603050405020304" pitchFamily="18" charset="0"/>
              </a:rPr>
              <a:t>aux formations (56%) et à disposer d’une plateforme de ce type (37%). </a:t>
            </a:r>
            <a:endParaRPr lang="fr-FR" sz="1300" dirty="0">
              <a:effectLst/>
              <a:latin typeface="+mj-lt"/>
              <a:ea typeface="Century Gothic" panose="020B0502020202020204" pitchFamily="34" charset="0"/>
              <a:cs typeface="Times New Roman" panose="02020603050405020304" pitchFamily="18" charset="0"/>
            </a:endParaRPr>
          </a:p>
        </p:txBody>
      </p:sp>
      <p:sp>
        <p:nvSpPr>
          <p:cNvPr id="22" name="Rectangle 21"/>
          <p:cNvSpPr/>
          <p:nvPr/>
        </p:nvSpPr>
        <p:spPr>
          <a:xfrm>
            <a:off x="449263" y="1131290"/>
            <a:ext cx="851535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400" b="1" dirty="0" smtClean="0">
                <a:solidFill>
                  <a:schemeClr val="bg1"/>
                </a:solidFill>
                <a:latin typeface="Calibri" panose="020F0502020204030204" pitchFamily="34" charset="0"/>
              </a:rPr>
              <a:t>Le recrutement</a:t>
            </a:r>
            <a:endParaRPr lang="fr-FR" sz="1400" b="1" dirty="0">
              <a:solidFill>
                <a:schemeClr val="bg1"/>
              </a:solidFill>
              <a:latin typeface="Calibri" panose="020F0502020204030204" pitchFamily="34" charset="0"/>
            </a:endParaRPr>
          </a:p>
        </p:txBody>
      </p:sp>
      <p:sp>
        <p:nvSpPr>
          <p:cNvPr id="29" name="Rectangle 28"/>
          <p:cNvSpPr/>
          <p:nvPr/>
        </p:nvSpPr>
        <p:spPr>
          <a:xfrm>
            <a:off x="449263" y="4062089"/>
            <a:ext cx="851535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400" b="1" dirty="0" smtClean="0">
                <a:solidFill>
                  <a:schemeClr val="bg1"/>
                </a:solidFill>
                <a:latin typeface="Calibri" panose="020F0502020204030204" pitchFamily="34" charset="0"/>
              </a:rPr>
              <a:t>La formation</a:t>
            </a:r>
            <a:endParaRPr lang="fr-FR" sz="1400" b="1" dirty="0">
              <a:solidFill>
                <a:schemeClr val="bg1"/>
              </a:solidFill>
              <a:latin typeface="Calibri" panose="020F050202020403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57</a:t>
            </a:fld>
            <a:endParaRPr lang="fr-FR" dirty="0"/>
          </a:p>
        </p:txBody>
      </p:sp>
    </p:spTree>
    <p:extLst>
      <p:ext uri="{BB962C8B-B14F-4D97-AF65-F5344CB8AC3E}">
        <p14:creationId xmlns:p14="http://schemas.microsoft.com/office/powerpoint/2010/main" val="262085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Les conditions de travail</a:t>
            </a:r>
            <a:endParaRPr lang="fr-FR" sz="2400" b="1" dirty="0"/>
          </a:p>
        </p:txBody>
      </p:sp>
      <p:sp>
        <p:nvSpPr>
          <p:cNvPr id="4" name="Rectangle 3"/>
          <p:cNvSpPr/>
          <p:nvPr/>
        </p:nvSpPr>
        <p:spPr>
          <a:xfrm>
            <a:off x="1203960" y="1509888"/>
            <a:ext cx="7760652" cy="1577996"/>
          </a:xfrm>
          <a:prstGeom prst="rect">
            <a:avLst/>
          </a:prstGeom>
        </p:spPr>
        <p:txBody>
          <a:bodyPr wrap="square">
            <a:spAutoFit/>
          </a:bodyPr>
          <a:lstStyle/>
          <a:p>
            <a:pPr lvl="0">
              <a:lnSpc>
                <a:spcPct val="107000"/>
              </a:lnSpc>
              <a:spcAft>
                <a:spcPts val="800"/>
              </a:spcAft>
              <a:tabLst>
                <a:tab pos="457200" algn="l"/>
              </a:tabLst>
            </a:pPr>
            <a:r>
              <a:rPr lang="fr-FR" sz="1400" dirty="0">
                <a:latin typeface="+mj-lt"/>
                <a:ea typeface="Century Gothic" panose="020B0502020202020204" pitchFamily="34" charset="0"/>
                <a:cs typeface="Times New Roman" panose="02020603050405020304" pitchFamily="18" charset="0"/>
              </a:rPr>
              <a:t>Les services témoignent de conditions de travail difficiles pour les professionnels du domicile. </a:t>
            </a:r>
            <a:endParaRPr lang="fr-FR" sz="1400" dirty="0" smtClean="0">
              <a:latin typeface="+mj-lt"/>
              <a:ea typeface="Century Gothic" panose="020B0502020202020204" pitchFamily="34" charset="0"/>
              <a:cs typeface="Times New Roman" panose="02020603050405020304" pitchFamily="18" charset="0"/>
            </a:endParaRPr>
          </a:p>
          <a:p>
            <a:pPr lvl="0">
              <a:lnSpc>
                <a:spcPct val="107000"/>
              </a:lnSpc>
              <a:tabLst>
                <a:tab pos="457200" algn="l"/>
              </a:tabLst>
            </a:pPr>
            <a:r>
              <a:rPr lang="fr-FR" sz="1400" dirty="0" smtClean="0">
                <a:latin typeface="+mj-lt"/>
                <a:ea typeface="Century Gothic" panose="020B0502020202020204" pitchFamily="34" charset="0"/>
                <a:cs typeface="Times New Roman" panose="02020603050405020304" pitchFamily="18" charset="0"/>
              </a:rPr>
              <a:t>Les critères de pénibilité par ordre d’importance : </a:t>
            </a:r>
          </a:p>
          <a:p>
            <a:pPr marL="685800" lvl="1" indent="-228600">
              <a:lnSpc>
                <a:spcPct val="107000"/>
              </a:lnSpc>
              <a:buFont typeface="+mj-lt"/>
              <a:buAutoNum type="arabicPeriod"/>
              <a:tabLst>
                <a:tab pos="457200" algn="l"/>
              </a:tabLst>
            </a:pPr>
            <a:r>
              <a:rPr lang="fr-FR" sz="1400" dirty="0">
                <a:latin typeface="+mj-lt"/>
                <a:ea typeface="Century Gothic" panose="020B0502020202020204" pitchFamily="34" charset="0"/>
                <a:cs typeface="Times New Roman" panose="02020603050405020304" pitchFamily="18" charset="0"/>
              </a:rPr>
              <a:t>L</a:t>
            </a:r>
            <a:r>
              <a:rPr lang="fr-FR" sz="1400" dirty="0" smtClean="0">
                <a:latin typeface="+mj-lt"/>
                <a:ea typeface="Century Gothic" panose="020B0502020202020204" pitchFamily="34" charset="0"/>
                <a:cs typeface="Times New Roman" panose="02020603050405020304" pitchFamily="18" charset="0"/>
              </a:rPr>
              <a:t>’usure </a:t>
            </a:r>
            <a:r>
              <a:rPr lang="fr-FR" sz="1400" dirty="0">
                <a:latin typeface="+mj-lt"/>
                <a:ea typeface="Century Gothic" panose="020B0502020202020204" pitchFamily="34" charset="0"/>
                <a:cs typeface="Times New Roman" panose="02020603050405020304" pitchFamily="18" charset="0"/>
              </a:rPr>
              <a:t>et de la pénibilité de leurs missions </a:t>
            </a:r>
            <a:r>
              <a:rPr lang="fr-FR" sz="1400" dirty="0" smtClean="0">
                <a:latin typeface="+mj-lt"/>
                <a:ea typeface="Century Gothic" panose="020B0502020202020204" pitchFamily="34" charset="0"/>
                <a:cs typeface="Times New Roman" panose="02020603050405020304" pitchFamily="18" charset="0"/>
              </a:rPr>
              <a:t>(2,1/3) </a:t>
            </a:r>
          </a:p>
          <a:p>
            <a:pPr marL="685800" lvl="1" indent="-228600">
              <a:lnSpc>
                <a:spcPct val="107000"/>
              </a:lnSpc>
              <a:buFont typeface="+mj-lt"/>
              <a:buAutoNum type="arabicPeriod"/>
              <a:tabLst>
                <a:tab pos="457200" algn="l"/>
              </a:tabLst>
            </a:pPr>
            <a:r>
              <a:rPr lang="fr-FR" sz="1400" dirty="0" smtClean="0">
                <a:latin typeface="+mj-lt"/>
                <a:ea typeface="Century Gothic" panose="020B0502020202020204" pitchFamily="34" charset="0"/>
                <a:cs typeface="Times New Roman" panose="02020603050405020304" pitchFamily="18" charset="0"/>
              </a:rPr>
              <a:t>Le manque </a:t>
            </a:r>
            <a:r>
              <a:rPr lang="fr-FR" sz="1400" dirty="0">
                <a:latin typeface="+mj-lt"/>
                <a:ea typeface="Century Gothic" panose="020B0502020202020204" pitchFamily="34" charset="0"/>
                <a:cs typeface="Times New Roman" panose="02020603050405020304" pitchFamily="18" charset="0"/>
              </a:rPr>
              <a:t>de reconnaissance (</a:t>
            </a:r>
            <a:r>
              <a:rPr lang="fr-FR" sz="1400" dirty="0" smtClean="0">
                <a:ea typeface="Century Gothic" panose="020B0502020202020204" pitchFamily="34" charset="0"/>
                <a:cs typeface="Times New Roman" panose="02020603050405020304" pitchFamily="18" charset="0"/>
              </a:rPr>
              <a:t>1,8/3)</a:t>
            </a:r>
            <a:endParaRPr lang="fr-FR" sz="1400" dirty="0" smtClean="0">
              <a:latin typeface="+mj-lt"/>
              <a:ea typeface="Century Gothic" panose="020B0502020202020204" pitchFamily="34" charset="0"/>
              <a:cs typeface="Times New Roman" panose="02020603050405020304" pitchFamily="18" charset="0"/>
            </a:endParaRPr>
          </a:p>
          <a:p>
            <a:pPr marL="685800" lvl="1" indent="-228600">
              <a:lnSpc>
                <a:spcPct val="107000"/>
              </a:lnSpc>
              <a:buFont typeface="+mj-lt"/>
              <a:buAutoNum type="arabicPeriod"/>
              <a:tabLst>
                <a:tab pos="457200" algn="l"/>
              </a:tabLst>
            </a:pPr>
            <a:r>
              <a:rPr lang="fr-FR" sz="1400" dirty="0" smtClean="0">
                <a:latin typeface="+mj-lt"/>
                <a:ea typeface="Century Gothic" panose="020B0502020202020204" pitchFamily="34" charset="0"/>
                <a:cs typeface="Times New Roman" panose="02020603050405020304" pitchFamily="18" charset="0"/>
              </a:rPr>
              <a:t>Les difficultés </a:t>
            </a:r>
            <a:r>
              <a:rPr lang="fr-FR" sz="1400" dirty="0">
                <a:latin typeface="+mj-lt"/>
                <a:ea typeface="Century Gothic" panose="020B0502020202020204" pitchFamily="34" charset="0"/>
                <a:cs typeface="Times New Roman" panose="02020603050405020304" pitchFamily="18" charset="0"/>
              </a:rPr>
              <a:t>psychologiques </a:t>
            </a:r>
            <a:r>
              <a:rPr lang="fr-FR" sz="1400" dirty="0" smtClean="0">
                <a:latin typeface="+mj-lt"/>
                <a:ea typeface="Century Gothic" panose="020B0502020202020204" pitchFamily="34" charset="0"/>
                <a:cs typeface="Times New Roman" panose="02020603050405020304" pitchFamily="18" charset="0"/>
              </a:rPr>
              <a:t>(1,9 /</a:t>
            </a:r>
            <a:r>
              <a:rPr lang="fr-FR" sz="1400" dirty="0" smtClean="0">
                <a:ea typeface="Century Gothic" panose="020B0502020202020204" pitchFamily="34" charset="0"/>
                <a:cs typeface="Times New Roman" panose="02020603050405020304" pitchFamily="18" charset="0"/>
              </a:rPr>
              <a:t>3</a:t>
            </a:r>
            <a:r>
              <a:rPr lang="fr-FR" sz="1400" dirty="0">
                <a:ea typeface="Century Gothic" panose="020B0502020202020204" pitchFamily="34" charset="0"/>
                <a:cs typeface="Times New Roman" panose="02020603050405020304" pitchFamily="18" charset="0"/>
              </a:rPr>
              <a:t>)</a:t>
            </a:r>
          </a:p>
          <a:p>
            <a:pPr marL="685800" lvl="1" indent="-228600">
              <a:lnSpc>
                <a:spcPct val="107000"/>
              </a:lnSpc>
              <a:buFont typeface="+mj-lt"/>
              <a:buAutoNum type="arabicPeriod"/>
              <a:tabLst>
                <a:tab pos="457200" algn="l"/>
              </a:tabLst>
            </a:pPr>
            <a:r>
              <a:rPr lang="fr-FR" sz="1400" dirty="0" smtClean="0">
                <a:latin typeface="+mj-lt"/>
                <a:ea typeface="Century Gothic" panose="020B0502020202020204" pitchFamily="34" charset="0"/>
                <a:cs typeface="Times New Roman" panose="02020603050405020304" pitchFamily="18" charset="0"/>
              </a:rPr>
              <a:t>La solitude </a:t>
            </a:r>
            <a:r>
              <a:rPr lang="fr-FR" sz="1400" dirty="0">
                <a:latin typeface="+mj-lt"/>
                <a:ea typeface="Century Gothic" panose="020B0502020202020204" pitchFamily="34" charset="0"/>
                <a:cs typeface="Times New Roman" panose="02020603050405020304" pitchFamily="18" charset="0"/>
              </a:rPr>
              <a:t>dans leur travail à domicile (</a:t>
            </a:r>
            <a:r>
              <a:rPr lang="fr-FR" sz="1400" dirty="0" smtClean="0">
                <a:latin typeface="+mj-lt"/>
                <a:ea typeface="Century Gothic" panose="020B0502020202020204" pitchFamily="34" charset="0"/>
                <a:cs typeface="Times New Roman" panose="02020603050405020304" pitchFamily="18" charset="0"/>
              </a:rPr>
              <a:t>1,3/3)</a:t>
            </a:r>
            <a:endParaRPr lang="fr-FR" sz="1400" dirty="0">
              <a:effectLst/>
              <a:latin typeface="+mj-lt"/>
              <a:ea typeface="Century Gothic" panose="020B0502020202020204" pitchFamily="34" charset="0"/>
              <a:cs typeface="Times New Roman" panose="02020603050405020304" pitchFamily="18" charset="0"/>
            </a:endParaRPr>
          </a:p>
        </p:txBody>
      </p:sp>
      <p:sp>
        <p:nvSpPr>
          <p:cNvPr id="5" name="Rectangle 4"/>
          <p:cNvSpPr/>
          <p:nvPr/>
        </p:nvSpPr>
        <p:spPr>
          <a:xfrm>
            <a:off x="1202693" y="3170595"/>
            <a:ext cx="7677014" cy="2022285"/>
          </a:xfrm>
          <a:prstGeom prst="rect">
            <a:avLst/>
          </a:prstGeom>
        </p:spPr>
        <p:txBody>
          <a:bodyPr wrap="square">
            <a:spAutoFit/>
          </a:bodyPr>
          <a:lstStyle/>
          <a:p>
            <a:pPr algn="just">
              <a:lnSpc>
                <a:spcPct val="107000"/>
              </a:lnSpc>
              <a:spcAft>
                <a:spcPts val="800"/>
              </a:spcAft>
            </a:pPr>
            <a:r>
              <a:rPr lang="fr-FR" sz="1400" b="1" dirty="0" smtClean="0">
                <a:latin typeface="+mj-lt"/>
                <a:ea typeface="Century Gothic" panose="020B0502020202020204" pitchFamily="34" charset="0"/>
                <a:cs typeface="Times New Roman" panose="02020603050405020304" pitchFamily="18" charset="0"/>
              </a:rPr>
              <a:t>Le </a:t>
            </a:r>
            <a:r>
              <a:rPr lang="fr-FR" sz="1400" b="1" dirty="0">
                <a:latin typeface="+mj-lt"/>
                <a:ea typeface="Century Gothic" panose="020B0502020202020204" pitchFamily="34" charset="0"/>
                <a:cs typeface="Times New Roman" panose="02020603050405020304" pitchFamily="18" charset="0"/>
              </a:rPr>
              <a:t>taux d’absentéisme moyen des SSIAD de la région est de 11%, contre 9% au niveau national</a:t>
            </a:r>
            <a:r>
              <a:rPr lang="fr-FR" sz="1400" dirty="0">
                <a:latin typeface="+mj-lt"/>
                <a:ea typeface="Century Gothic" panose="020B0502020202020204" pitchFamily="34" charset="0"/>
                <a:cs typeface="Times New Roman" panose="02020603050405020304" pitchFamily="18" charset="0"/>
              </a:rPr>
              <a:t>. La médiane régionale est en revanche de 9,02%, ce différentiel implique une situation largement contrastée entre les services. Certains SSIAD de grande taille et de taille moyenne observent en effet un taux d’absentéisme bien supérieur à </a:t>
            </a:r>
            <a:r>
              <a:rPr lang="fr-FR" sz="1400" dirty="0" smtClean="0">
                <a:latin typeface="+mj-lt"/>
                <a:ea typeface="Century Gothic" panose="020B0502020202020204" pitchFamily="34" charset="0"/>
                <a:cs typeface="Times New Roman" panose="02020603050405020304" pitchFamily="18" charset="0"/>
              </a:rPr>
              <a:t>11%. </a:t>
            </a:r>
          </a:p>
          <a:p>
            <a:pPr lvl="0" algn="just">
              <a:lnSpc>
                <a:spcPct val="107000"/>
              </a:lnSpc>
              <a:spcAft>
                <a:spcPts val="800"/>
              </a:spcAft>
              <a:tabLst>
                <a:tab pos="457200" algn="l"/>
              </a:tabLst>
            </a:pPr>
            <a:r>
              <a:rPr lang="fr-FR" sz="1400" b="1" dirty="0" smtClean="0">
                <a:latin typeface="+mj-lt"/>
                <a:ea typeface="Century Gothic" panose="020B0502020202020204" pitchFamily="34" charset="0"/>
                <a:cs typeface="Times New Roman" panose="02020603050405020304" pitchFamily="18" charset="0"/>
              </a:rPr>
              <a:t>Le taux d’absentéisme apparaît plus important au sein des SSIAD de taille moyenne et de grande taille </a:t>
            </a:r>
            <a:r>
              <a:rPr lang="fr-FR" sz="1400" dirty="0" smtClean="0">
                <a:latin typeface="+mj-lt"/>
                <a:ea typeface="Century Gothic" panose="020B0502020202020204" pitchFamily="34" charset="0"/>
                <a:cs typeface="Times New Roman" panose="02020603050405020304" pitchFamily="18" charset="0"/>
              </a:rPr>
              <a:t>(14% et 13%) que dans les services de petite taille (10%). L'Ille et Vilaine apparaît enfin comme le département le plus marqué par l’absentéisme, avec une moyenne de 13%. </a:t>
            </a:r>
            <a:endParaRPr lang="fr-FR" sz="1400" dirty="0">
              <a:effectLst/>
              <a:latin typeface="+mj-lt"/>
              <a:ea typeface="Century Gothic" panose="020B0502020202020204" pitchFamily="34"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2" y="1721957"/>
            <a:ext cx="907065" cy="826882"/>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00" y="3557546"/>
            <a:ext cx="676927" cy="804349"/>
          </a:xfrm>
          <a:prstGeom prst="rect">
            <a:avLst/>
          </a:prstGeom>
        </p:spPr>
      </p:pic>
      <p:sp>
        <p:nvSpPr>
          <p:cNvPr id="8" name="Espace réservé du numéro de diapositive 7"/>
          <p:cNvSpPr>
            <a:spLocks noGrp="1"/>
          </p:cNvSpPr>
          <p:nvPr>
            <p:ph type="sldNum" sz="quarter" idx="12"/>
          </p:nvPr>
        </p:nvSpPr>
        <p:spPr/>
        <p:txBody>
          <a:bodyPr/>
          <a:lstStyle/>
          <a:p>
            <a:fld id="{7E3B350E-657F-41D5-BCB6-877D8C3AF71C}" type="slidenum">
              <a:rPr lang="fr-FR" smtClean="0"/>
              <a:t>58</a:t>
            </a:fld>
            <a:endParaRPr lang="fr-FR" dirty="0"/>
          </a:p>
        </p:txBody>
      </p:sp>
    </p:spTree>
    <p:extLst>
      <p:ext uri="{BB962C8B-B14F-4D97-AF65-F5344CB8AC3E}">
        <p14:creationId xmlns:p14="http://schemas.microsoft.com/office/powerpoint/2010/main" val="177891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Les pratiques de soutien au personnel</a:t>
            </a:r>
            <a:endParaRPr lang="fr-FR" sz="2400" b="1" dirty="0"/>
          </a:p>
        </p:txBody>
      </p:sp>
      <p:sp>
        <p:nvSpPr>
          <p:cNvPr id="4" name="Rectangle 3"/>
          <p:cNvSpPr/>
          <p:nvPr/>
        </p:nvSpPr>
        <p:spPr>
          <a:xfrm>
            <a:off x="804985" y="1563302"/>
            <a:ext cx="8175199" cy="2585901"/>
          </a:xfrm>
          <a:prstGeom prst="rect">
            <a:avLst/>
          </a:prstGeom>
        </p:spPr>
        <p:txBody>
          <a:bodyPr wrap="square">
            <a:spAutoFit/>
          </a:bodyPr>
          <a:lstStyle/>
          <a:p>
            <a:pPr marL="457200" algn="just">
              <a:lnSpc>
                <a:spcPct val="107000"/>
              </a:lnSpc>
              <a:spcAft>
                <a:spcPts val="800"/>
              </a:spcAft>
            </a:pPr>
            <a:r>
              <a:rPr lang="fr-FR" sz="1400" b="1" dirty="0" smtClean="0">
                <a:latin typeface="+mj-lt"/>
                <a:ea typeface="Century Gothic" panose="020B0502020202020204" pitchFamily="34" charset="0"/>
                <a:cs typeface="Times New Roman" panose="02020603050405020304" pitchFamily="18" charset="0"/>
              </a:rPr>
              <a:t>La </a:t>
            </a:r>
            <a:r>
              <a:rPr lang="fr-FR" sz="1400" b="1" dirty="0">
                <a:latin typeface="+mj-lt"/>
                <a:ea typeface="Century Gothic" panose="020B0502020202020204" pitchFamily="34" charset="0"/>
                <a:cs typeface="Times New Roman" panose="02020603050405020304" pitchFamily="18" charset="0"/>
              </a:rPr>
              <a:t>supervision des pratiques est un temps privilégié pour les professionnels pour prendre du recul sur leur pratique quotidienne et en questionner le sens</a:t>
            </a:r>
            <a:r>
              <a:rPr lang="fr-FR" sz="1400" dirty="0">
                <a:latin typeface="+mj-lt"/>
                <a:ea typeface="Century Gothic" panose="020B0502020202020204" pitchFamily="34" charset="0"/>
                <a:cs typeface="Times New Roman" panose="02020603050405020304" pitchFamily="18" charset="0"/>
              </a:rPr>
              <a:t>. Elle favorise des conditions d’exercice mieux à même de garantir la sécurité morale et physique des professionnels. On parle également en parallèle d’analyse de la pratique plus centrée sur l’usager. La frontière entre ces deux notions est ténue. </a:t>
            </a:r>
            <a:endParaRPr lang="fr-FR" sz="1400" dirty="0" smtClean="0">
              <a:latin typeface="+mj-lt"/>
              <a:ea typeface="Century Gothic" panose="020B0502020202020204" pitchFamily="34" charset="0"/>
              <a:cs typeface="Times New Roman" panose="02020603050405020304" pitchFamily="18" charset="0"/>
            </a:endParaRPr>
          </a:p>
          <a:p>
            <a:pPr marL="457200" algn="just">
              <a:lnSpc>
                <a:spcPct val="107000"/>
              </a:lnSpc>
              <a:spcAft>
                <a:spcPts val="800"/>
              </a:spcAft>
            </a:pPr>
            <a:r>
              <a:rPr lang="fr-FR" sz="1400" dirty="0" smtClean="0">
                <a:latin typeface="+mj-lt"/>
                <a:ea typeface="Century Gothic" panose="020B0502020202020204" pitchFamily="34" charset="0"/>
                <a:cs typeface="Times New Roman" panose="02020603050405020304" pitchFamily="18" charset="0"/>
              </a:rPr>
              <a:t>Les </a:t>
            </a:r>
            <a:r>
              <a:rPr lang="fr-FR" sz="1400" dirty="0">
                <a:latin typeface="+mj-lt"/>
                <a:ea typeface="Century Gothic" panose="020B0502020202020204" pitchFamily="34" charset="0"/>
                <a:cs typeface="Times New Roman" panose="02020603050405020304" pitchFamily="18" charset="0"/>
              </a:rPr>
              <a:t>réunions de supervision avec un psychologue à destination des professionnels des SSIAD ne sont pas généralisées au sein des services de la région. </a:t>
            </a:r>
            <a:r>
              <a:rPr lang="fr-FR" sz="1400" b="1" dirty="0">
                <a:latin typeface="+mj-lt"/>
                <a:ea typeface="Century Gothic" panose="020B0502020202020204" pitchFamily="34" charset="0"/>
                <a:cs typeface="Times New Roman" panose="02020603050405020304" pitchFamily="18" charset="0"/>
              </a:rPr>
              <a:t>Moins de la moitié des services (46%) les </a:t>
            </a:r>
            <a:r>
              <a:rPr lang="fr-FR" sz="1400" b="1" dirty="0" smtClean="0">
                <a:latin typeface="+mj-lt"/>
                <a:ea typeface="Century Gothic" panose="020B0502020202020204" pitchFamily="34" charset="0"/>
                <a:cs typeface="Times New Roman" panose="02020603050405020304" pitchFamily="18" charset="0"/>
              </a:rPr>
              <a:t>a </a:t>
            </a:r>
            <a:r>
              <a:rPr lang="fr-FR" sz="1400" b="1" dirty="0" smtClean="0">
                <a:latin typeface="+mj-lt"/>
                <a:ea typeface="Century Gothic" panose="020B0502020202020204" pitchFamily="34" charset="0"/>
                <a:cs typeface="Times New Roman" panose="02020603050405020304" pitchFamily="18" charset="0"/>
              </a:rPr>
              <a:t>mises </a:t>
            </a:r>
            <a:r>
              <a:rPr lang="fr-FR" sz="1400" b="1" dirty="0">
                <a:latin typeface="+mj-lt"/>
                <a:ea typeface="Century Gothic" panose="020B0502020202020204" pitchFamily="34" charset="0"/>
                <a:cs typeface="Times New Roman" panose="02020603050405020304" pitchFamily="18" charset="0"/>
              </a:rPr>
              <a:t>en </a:t>
            </a:r>
            <a:r>
              <a:rPr lang="fr-FR" sz="1400" b="1" dirty="0" smtClean="0">
                <a:latin typeface="+mj-lt"/>
                <a:ea typeface="Century Gothic" panose="020B0502020202020204" pitchFamily="34" charset="0"/>
                <a:cs typeface="Times New Roman" panose="02020603050405020304" pitchFamily="18" charset="0"/>
              </a:rPr>
              <a:t>place.</a:t>
            </a:r>
          </a:p>
          <a:p>
            <a:pPr marL="457200" algn="just">
              <a:lnSpc>
                <a:spcPct val="107000"/>
              </a:lnSpc>
              <a:spcAft>
                <a:spcPts val="800"/>
              </a:spcAft>
            </a:pPr>
            <a:r>
              <a:rPr lang="fr-FR" sz="1400" dirty="0" smtClean="0">
                <a:latin typeface="+mj-lt"/>
                <a:ea typeface="Century Gothic" panose="020B0502020202020204" pitchFamily="34" charset="0"/>
                <a:cs typeface="Times New Roman" panose="02020603050405020304" pitchFamily="18" charset="0"/>
              </a:rPr>
              <a:t>Les </a:t>
            </a:r>
            <a:r>
              <a:rPr lang="fr-FR" sz="1400" dirty="0">
                <a:latin typeface="+mj-lt"/>
                <a:ea typeface="Century Gothic" panose="020B0502020202020204" pitchFamily="34" charset="0"/>
                <a:cs typeface="Times New Roman" panose="02020603050405020304" pitchFamily="18" charset="0"/>
              </a:rPr>
              <a:t>SSIAD de taille moyenne sont plus nombreux à les organiser, 54% contre respectivement 45% et 42% pour les SSIAD de grande taille et de petite taille</a:t>
            </a:r>
            <a:r>
              <a:rPr lang="fr-FR" sz="1400" dirty="0" smtClean="0">
                <a:latin typeface="+mj-lt"/>
                <a:ea typeface="Century Gothic" panose="020B0502020202020204" pitchFamily="34" charset="0"/>
                <a:cs typeface="Times New Roman" panose="02020603050405020304" pitchFamily="18" charset="0"/>
              </a:rPr>
              <a:t>.</a:t>
            </a:r>
            <a:endParaRPr lang="fr-FR" sz="1400" dirty="0">
              <a:effectLst/>
              <a:latin typeface="+mj-lt"/>
              <a:ea typeface="Century Gothic" panose="020B0502020202020204" pitchFamily="34" charset="0"/>
              <a:cs typeface="Times New Roman" panose="02020603050405020304" pitchFamily="18" charset="0"/>
            </a:endParaRPr>
          </a:p>
        </p:txBody>
      </p:sp>
      <p:sp>
        <p:nvSpPr>
          <p:cNvPr id="21" name="Rectangle 20"/>
          <p:cNvSpPr/>
          <p:nvPr/>
        </p:nvSpPr>
        <p:spPr>
          <a:xfrm>
            <a:off x="449263" y="1251756"/>
            <a:ext cx="8515350" cy="28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400" b="1" dirty="0" smtClean="0">
                <a:solidFill>
                  <a:schemeClr val="bg1"/>
                </a:solidFill>
                <a:latin typeface="Calibri" panose="020F0502020204030204" pitchFamily="34" charset="0"/>
              </a:rPr>
              <a:t>La supervision</a:t>
            </a:r>
            <a:endParaRPr lang="fr-FR" sz="1400" b="1" dirty="0">
              <a:solidFill>
                <a:schemeClr val="bg1"/>
              </a:solidFill>
              <a:latin typeface="Calibri" panose="020F0502020204030204" pitchFamily="34" charset="0"/>
            </a:endParaRPr>
          </a:p>
        </p:txBody>
      </p:sp>
      <p:sp>
        <p:nvSpPr>
          <p:cNvPr id="22" name="Rectangle 21"/>
          <p:cNvSpPr/>
          <p:nvPr/>
        </p:nvSpPr>
        <p:spPr>
          <a:xfrm>
            <a:off x="449263" y="4324070"/>
            <a:ext cx="851535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400" b="1" dirty="0" smtClean="0">
                <a:solidFill>
                  <a:schemeClr val="bg1"/>
                </a:solidFill>
                <a:latin typeface="Calibri" panose="020F0502020204030204" pitchFamily="34" charset="0"/>
              </a:rPr>
              <a:t>La prévention</a:t>
            </a:r>
            <a:endParaRPr lang="fr-FR" sz="1400" b="1" dirty="0">
              <a:solidFill>
                <a:schemeClr val="bg1"/>
              </a:solidFill>
              <a:latin typeface="Calibri" panose="020F0502020204030204" pitchFamily="34" charset="0"/>
            </a:endParaRPr>
          </a:p>
        </p:txBody>
      </p:sp>
      <p:sp>
        <p:nvSpPr>
          <p:cNvPr id="29" name="Rectangle 28"/>
          <p:cNvSpPr/>
          <p:nvPr/>
        </p:nvSpPr>
        <p:spPr>
          <a:xfrm>
            <a:off x="516185" y="4603713"/>
            <a:ext cx="8464000" cy="1791773"/>
          </a:xfrm>
          <a:prstGeom prst="rect">
            <a:avLst/>
          </a:prstGeom>
        </p:spPr>
        <p:txBody>
          <a:bodyPr wrap="square">
            <a:spAutoFit/>
          </a:bodyPr>
          <a:lstStyle/>
          <a:p>
            <a:pPr marL="719138" algn="just">
              <a:lnSpc>
                <a:spcPct val="107000"/>
              </a:lnSpc>
              <a:spcAft>
                <a:spcPts val="800"/>
              </a:spcAft>
            </a:pPr>
            <a:r>
              <a:rPr lang="fr-FR" sz="1400" dirty="0">
                <a:latin typeface="+mj-lt"/>
                <a:ea typeface="Century Gothic" panose="020B0502020202020204" pitchFamily="34" charset="0"/>
                <a:cs typeface="Times New Roman" panose="02020603050405020304" pitchFamily="18" charset="0"/>
              </a:rPr>
              <a:t>Avec l’évolution du profil des patients, les métiers se modifient ; les maladies professionnelles se développent et les accidents du travail se </a:t>
            </a:r>
            <a:r>
              <a:rPr lang="fr-FR" sz="1400" dirty="0" smtClean="0">
                <a:latin typeface="+mj-lt"/>
                <a:ea typeface="Century Gothic" panose="020B0502020202020204" pitchFamily="34" charset="0"/>
                <a:cs typeface="Times New Roman" panose="02020603050405020304" pitchFamily="18" charset="0"/>
              </a:rPr>
              <a:t>multiplient : </a:t>
            </a:r>
          </a:p>
          <a:p>
            <a:pPr marL="1200150" lvl="1" indent="-285750" algn="just">
              <a:lnSpc>
                <a:spcPct val="107000"/>
              </a:lnSpc>
              <a:buFont typeface="Arial" panose="020B0604020202020204" pitchFamily="34" charset="0"/>
              <a:buChar char="•"/>
            </a:pPr>
            <a:r>
              <a:rPr lang="fr-FR" sz="1400" b="1" dirty="0" smtClean="0">
                <a:latin typeface="+mj-lt"/>
                <a:ea typeface="Century Gothic" panose="020B0502020202020204" pitchFamily="34" charset="0"/>
                <a:cs typeface="Times New Roman" panose="02020603050405020304" pitchFamily="18" charset="0"/>
              </a:rPr>
              <a:t>92</a:t>
            </a:r>
            <a:r>
              <a:rPr lang="fr-FR" sz="1400" b="1" dirty="0">
                <a:latin typeface="+mj-lt"/>
                <a:ea typeface="Century Gothic" panose="020B0502020202020204" pitchFamily="34" charset="0"/>
                <a:cs typeface="Times New Roman" panose="02020603050405020304" pitchFamily="18" charset="0"/>
              </a:rPr>
              <a:t>% des SSIAD interrogés</a:t>
            </a:r>
            <a:r>
              <a:rPr lang="fr-FR" sz="1400" dirty="0">
                <a:latin typeface="+mj-lt"/>
                <a:ea typeface="Century Gothic" panose="020B0502020202020204" pitchFamily="34" charset="0"/>
                <a:cs typeface="Times New Roman" panose="02020603050405020304" pitchFamily="18" charset="0"/>
              </a:rPr>
              <a:t> ont développé des dispositifs de prévention des risques de troubles </a:t>
            </a:r>
            <a:r>
              <a:rPr lang="fr-FR" sz="1400" dirty="0" err="1">
                <a:latin typeface="+mj-lt"/>
                <a:ea typeface="Century Gothic" panose="020B0502020202020204" pitchFamily="34" charset="0"/>
                <a:cs typeface="Times New Roman" panose="02020603050405020304" pitchFamily="18" charset="0"/>
              </a:rPr>
              <a:t>musculosquelettiques</a:t>
            </a:r>
            <a:r>
              <a:rPr lang="fr-FR" sz="1400" dirty="0">
                <a:latin typeface="+mj-lt"/>
                <a:ea typeface="Century Gothic" panose="020B0502020202020204" pitchFamily="34" charset="0"/>
                <a:cs typeface="Times New Roman" panose="02020603050405020304" pitchFamily="18" charset="0"/>
              </a:rPr>
              <a:t> (TMS</a:t>
            </a:r>
            <a:r>
              <a:rPr lang="fr-FR" sz="1400" dirty="0" smtClean="0">
                <a:latin typeface="+mj-lt"/>
                <a:ea typeface="Century Gothic" panose="020B0502020202020204" pitchFamily="34" charset="0"/>
                <a:cs typeface="Times New Roman" panose="02020603050405020304" pitchFamily="18" charset="0"/>
              </a:rPr>
              <a:t>).</a:t>
            </a:r>
          </a:p>
          <a:p>
            <a:pPr marL="1200150" lvl="1" indent="-285750" algn="just">
              <a:lnSpc>
                <a:spcPct val="107000"/>
              </a:lnSpc>
              <a:buFont typeface="Arial" panose="020B0604020202020204" pitchFamily="34" charset="0"/>
              <a:buChar char="•"/>
            </a:pPr>
            <a:r>
              <a:rPr lang="fr-FR" sz="1400" b="1" dirty="0" smtClean="0">
                <a:latin typeface="+mj-lt"/>
                <a:ea typeface="Century Gothic" panose="020B0502020202020204" pitchFamily="34" charset="0"/>
                <a:cs typeface="Times New Roman" panose="02020603050405020304" pitchFamily="18" charset="0"/>
              </a:rPr>
              <a:t>82</a:t>
            </a:r>
            <a:r>
              <a:rPr lang="fr-FR" sz="1400" b="1" dirty="0">
                <a:latin typeface="+mj-lt"/>
                <a:ea typeface="Century Gothic" panose="020B0502020202020204" pitchFamily="34" charset="0"/>
                <a:cs typeface="Times New Roman" panose="02020603050405020304" pitchFamily="18" charset="0"/>
              </a:rPr>
              <a:t>% des dispositifs de prévention </a:t>
            </a:r>
            <a:r>
              <a:rPr lang="fr-FR" sz="1400" dirty="0">
                <a:latin typeface="+mj-lt"/>
                <a:ea typeface="Century Gothic" panose="020B0502020202020204" pitchFamily="34" charset="0"/>
                <a:cs typeface="Times New Roman" panose="02020603050405020304" pitchFamily="18" charset="0"/>
              </a:rPr>
              <a:t>des risques psycho-sociaux (</a:t>
            </a:r>
            <a:r>
              <a:rPr lang="fr-FR" sz="1400" dirty="0" smtClean="0">
                <a:latin typeface="+mj-lt"/>
                <a:ea typeface="Century Gothic" panose="020B0502020202020204" pitchFamily="34" charset="0"/>
                <a:cs typeface="Times New Roman" panose="02020603050405020304" pitchFamily="18" charset="0"/>
              </a:rPr>
              <a:t>RPS).</a:t>
            </a:r>
          </a:p>
          <a:p>
            <a:pPr marL="1200150" lvl="1" indent="-285750" algn="just">
              <a:lnSpc>
                <a:spcPct val="107000"/>
              </a:lnSpc>
              <a:buFont typeface="Arial" panose="020B0604020202020204" pitchFamily="34" charset="0"/>
              <a:buChar char="•"/>
            </a:pPr>
            <a:r>
              <a:rPr lang="fr-FR" sz="1400" b="1" dirty="0" smtClean="0">
                <a:latin typeface="+mj-lt"/>
                <a:ea typeface="Century Gothic" panose="020B0502020202020204" pitchFamily="34" charset="0"/>
                <a:cs typeface="Times New Roman" panose="02020603050405020304" pitchFamily="18" charset="0"/>
              </a:rPr>
              <a:t>45</a:t>
            </a:r>
            <a:r>
              <a:rPr lang="fr-FR" sz="1400" b="1" dirty="0">
                <a:latin typeface="+mj-lt"/>
                <a:ea typeface="Century Gothic" panose="020B0502020202020204" pitchFamily="34" charset="0"/>
                <a:cs typeface="Times New Roman" panose="02020603050405020304" pitchFamily="18" charset="0"/>
              </a:rPr>
              <a:t>% des services interrogés</a:t>
            </a:r>
            <a:r>
              <a:rPr lang="fr-FR" sz="1400" dirty="0">
                <a:latin typeface="+mj-lt"/>
                <a:ea typeface="Century Gothic" panose="020B0502020202020204" pitchFamily="34" charset="0"/>
                <a:cs typeface="Times New Roman" panose="02020603050405020304" pitchFamily="18" charset="0"/>
              </a:rPr>
              <a:t> déclarent mutualiser leurs actions de prévention liés à la qualité de vie au travail de leurs salariés avec des </a:t>
            </a:r>
            <a:r>
              <a:rPr lang="fr-FR" sz="1400" dirty="0" smtClean="0">
                <a:latin typeface="+mj-lt"/>
                <a:ea typeface="Century Gothic" panose="020B0502020202020204" pitchFamily="34" charset="0"/>
                <a:cs typeface="Times New Roman" panose="02020603050405020304" pitchFamily="18" charset="0"/>
              </a:rPr>
              <a:t>SAAD. </a:t>
            </a:r>
            <a:endParaRPr lang="fr-FR" sz="1400" dirty="0">
              <a:effectLst/>
              <a:latin typeface="+mj-lt"/>
              <a:ea typeface="Century Gothic" panose="020B0502020202020204" pitchFamily="34" charset="0"/>
              <a:cs typeface="Times New Roman" panose="02020603050405020304" pitchFamily="18" charset="0"/>
            </a:endParaRPr>
          </a:p>
        </p:txBody>
      </p:sp>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451" y="2553979"/>
            <a:ext cx="941069" cy="893633"/>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263" y="5319390"/>
            <a:ext cx="540872" cy="765422"/>
          </a:xfrm>
          <a:prstGeom prst="rect">
            <a:avLst/>
          </a:prstGeom>
        </p:spPr>
      </p:pic>
      <p:sp>
        <p:nvSpPr>
          <p:cNvPr id="6" name="Espace réservé du numéro de diapositive 5"/>
          <p:cNvSpPr>
            <a:spLocks noGrp="1"/>
          </p:cNvSpPr>
          <p:nvPr>
            <p:ph type="sldNum" sz="quarter" idx="12"/>
          </p:nvPr>
        </p:nvSpPr>
        <p:spPr/>
        <p:txBody>
          <a:bodyPr/>
          <a:lstStyle/>
          <a:p>
            <a:fld id="{7E3B350E-657F-41D5-BCB6-877D8C3AF71C}" type="slidenum">
              <a:rPr lang="fr-FR" smtClean="0"/>
              <a:t>59</a:t>
            </a:fld>
            <a:endParaRPr lang="fr-FR" dirty="0"/>
          </a:p>
        </p:txBody>
      </p:sp>
    </p:spTree>
    <p:extLst>
      <p:ext uri="{BB962C8B-B14F-4D97-AF65-F5344CB8AC3E}">
        <p14:creationId xmlns:p14="http://schemas.microsoft.com/office/powerpoint/2010/main" val="147717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LA Méthodologie DE l’ETUDE</a:t>
            </a:r>
            <a:endParaRPr lang="fr-FR" sz="2400" b="1" dirty="0"/>
          </a:p>
        </p:txBody>
      </p:sp>
      <p:sp>
        <p:nvSpPr>
          <p:cNvPr id="25" name="Espace réservé du texte 4"/>
          <p:cNvSpPr>
            <a:spLocks noGrp="1"/>
          </p:cNvSpPr>
          <p:nvPr>
            <p:ph type="body" sz="quarter" idx="13"/>
          </p:nvPr>
        </p:nvSpPr>
        <p:spPr>
          <a:xfrm>
            <a:off x="431999" y="925932"/>
            <a:ext cx="8280001" cy="5819743"/>
          </a:xfrm>
        </p:spPr>
        <p:txBody>
          <a:bodyPr/>
          <a:lstStyle/>
          <a:p>
            <a:pPr algn="just"/>
            <a:r>
              <a:rPr lang="fr-FR" sz="1400" dirty="0" smtClean="0">
                <a:solidFill>
                  <a:schemeClr val="tx1">
                    <a:lumMod val="85000"/>
                    <a:lumOff val="15000"/>
                  </a:schemeClr>
                </a:solidFill>
                <a:latin typeface="+mn-lt"/>
              </a:rPr>
              <a:t>→ Mobilisation des </a:t>
            </a:r>
            <a:r>
              <a:rPr lang="fr-FR" sz="1400" b="1" dirty="0" smtClean="0">
                <a:solidFill>
                  <a:schemeClr val="tx1">
                    <a:lumMod val="85000"/>
                    <a:lumOff val="15000"/>
                  </a:schemeClr>
                </a:solidFill>
                <a:latin typeface="+mn-lt"/>
              </a:rPr>
              <a:t>données existantes </a:t>
            </a:r>
            <a:r>
              <a:rPr lang="fr-FR" sz="1400" dirty="0" smtClean="0">
                <a:solidFill>
                  <a:schemeClr val="tx1">
                    <a:lumMod val="85000"/>
                    <a:lumOff val="15000"/>
                  </a:schemeClr>
                </a:solidFill>
                <a:latin typeface="+mn-lt"/>
              </a:rPr>
              <a:t>mises à disposition par l’ARS et les CD complétées : </a:t>
            </a:r>
          </a:p>
          <a:p>
            <a:pPr indent="360363" algn="just"/>
            <a:r>
              <a:rPr lang="fr-FR" sz="1400" b="1" i="1" u="sng" dirty="0" smtClean="0">
                <a:solidFill>
                  <a:schemeClr val="tx1"/>
                </a:solidFill>
                <a:latin typeface="+mn-lt"/>
              </a:rPr>
              <a:t>● Au titre de la phase de diagnostic: </a:t>
            </a:r>
          </a:p>
          <a:p>
            <a:pPr algn="just"/>
            <a:r>
              <a:rPr lang="fr-FR" sz="1400" dirty="0" smtClean="0">
                <a:solidFill>
                  <a:schemeClr val="tx1">
                    <a:lumMod val="85000"/>
                    <a:lumOff val="15000"/>
                  </a:schemeClr>
                </a:solidFill>
                <a:latin typeface="+mn-lt"/>
              </a:rPr>
              <a:t>1. D’une </a:t>
            </a:r>
            <a:r>
              <a:rPr lang="fr-FR" sz="1400" b="1" dirty="0" smtClean="0">
                <a:solidFill>
                  <a:schemeClr val="tx1">
                    <a:lumMod val="85000"/>
                    <a:lumOff val="15000"/>
                  </a:schemeClr>
                </a:solidFill>
                <a:latin typeface="+mn-lt"/>
              </a:rPr>
              <a:t>enquête structure </a:t>
            </a:r>
            <a:r>
              <a:rPr lang="fr-FR" sz="1400" dirty="0" smtClean="0">
                <a:solidFill>
                  <a:schemeClr val="tx1">
                    <a:lumMod val="85000"/>
                    <a:lumOff val="15000"/>
                  </a:schemeClr>
                </a:solidFill>
                <a:latin typeface="+mn-lt"/>
              </a:rPr>
              <a:t>adressée à l’ensemble des SSIAD/SPASAD de la région. </a:t>
            </a:r>
          </a:p>
          <a:p>
            <a:pPr algn="just"/>
            <a:r>
              <a:rPr lang="fr-FR" sz="1400" dirty="0" smtClean="0">
                <a:solidFill>
                  <a:schemeClr val="tx1">
                    <a:lumMod val="85000"/>
                    <a:lumOff val="15000"/>
                  </a:schemeClr>
                </a:solidFill>
                <a:latin typeface="+mn-lt"/>
              </a:rPr>
              <a:t>2. D’</a:t>
            </a:r>
            <a:r>
              <a:rPr lang="fr-FR" sz="1400" b="1" dirty="0" smtClean="0">
                <a:solidFill>
                  <a:schemeClr val="tx1">
                    <a:lumMod val="85000"/>
                    <a:lumOff val="15000"/>
                  </a:schemeClr>
                </a:solidFill>
                <a:latin typeface="+mn-lt"/>
              </a:rPr>
              <a:t>entretiens semi-directifs </a:t>
            </a:r>
            <a:r>
              <a:rPr lang="fr-FR" sz="1400" dirty="0" smtClean="0">
                <a:solidFill>
                  <a:schemeClr val="tx1">
                    <a:lumMod val="85000"/>
                    <a:lumOff val="15000"/>
                  </a:schemeClr>
                </a:solidFill>
                <a:latin typeface="+mn-lt"/>
              </a:rPr>
              <a:t>organisés avec des représentants de structures HAD et avec un panel d’IDE libéraux et l’URPS infirmier,</a:t>
            </a:r>
          </a:p>
          <a:p>
            <a:pPr marL="0" lvl="4" indent="0" algn="just">
              <a:buNone/>
            </a:pPr>
            <a:r>
              <a:rPr lang="fr-FR" sz="1400" dirty="0" smtClean="0">
                <a:solidFill>
                  <a:schemeClr val="tx1">
                    <a:lumMod val="85000"/>
                    <a:lumOff val="15000"/>
                  </a:schemeClr>
                </a:solidFill>
                <a:latin typeface="+mn-lt"/>
              </a:rPr>
              <a:t>3. D’un </a:t>
            </a:r>
            <a:r>
              <a:rPr lang="fr-FR" sz="1400" b="1" dirty="0" smtClean="0">
                <a:solidFill>
                  <a:schemeClr val="tx1">
                    <a:lumMod val="85000"/>
                    <a:lumOff val="15000"/>
                  </a:schemeClr>
                </a:solidFill>
                <a:latin typeface="+mn-lt"/>
              </a:rPr>
              <a:t>entretien collectif </a:t>
            </a:r>
            <a:r>
              <a:rPr lang="fr-FR" sz="1400" dirty="0" smtClean="0">
                <a:solidFill>
                  <a:schemeClr val="tx1">
                    <a:lumMod val="85000"/>
                    <a:lumOff val="15000"/>
                  </a:schemeClr>
                </a:solidFill>
                <a:latin typeface="+mn-lt"/>
              </a:rPr>
              <a:t>organisé avec des représentants des fédérations de l’aide et soin. </a:t>
            </a:r>
            <a:endParaRPr lang="fr-FR" sz="800" dirty="0" smtClean="0">
              <a:solidFill>
                <a:schemeClr val="tx1">
                  <a:lumMod val="85000"/>
                  <a:lumOff val="15000"/>
                </a:schemeClr>
              </a:solidFill>
              <a:latin typeface="+mn-lt"/>
            </a:endParaRPr>
          </a:p>
          <a:p>
            <a:pPr marL="0" lvl="4" indent="360363">
              <a:buNone/>
            </a:pPr>
            <a:r>
              <a:rPr lang="fr-FR" sz="1400" b="1" i="1" u="sng" dirty="0" smtClean="0">
                <a:solidFill>
                  <a:schemeClr val="tx1"/>
                </a:solidFill>
              </a:rPr>
              <a:t>● </a:t>
            </a:r>
            <a:r>
              <a:rPr lang="fr-FR" sz="1400" b="1" i="1" u="sng" dirty="0" smtClean="0">
                <a:solidFill>
                  <a:schemeClr val="tx1">
                    <a:lumMod val="85000"/>
                    <a:lumOff val="15000"/>
                  </a:schemeClr>
                </a:solidFill>
                <a:latin typeface="+mn-lt"/>
              </a:rPr>
              <a:t>Au titre de la phase d’approfondissement: </a:t>
            </a:r>
            <a:endParaRPr lang="fr-FR" b="1" i="1" u="sng" dirty="0" smtClean="0">
              <a:solidFill>
                <a:schemeClr val="tx1">
                  <a:lumMod val="85000"/>
                  <a:lumOff val="15000"/>
                </a:schemeClr>
              </a:solidFill>
              <a:latin typeface="+mn-lt"/>
            </a:endParaRPr>
          </a:p>
          <a:p>
            <a:pPr algn="just"/>
            <a:r>
              <a:rPr lang="fr-FR" sz="1400" dirty="0" smtClean="0">
                <a:solidFill>
                  <a:schemeClr val="tx1">
                    <a:lumMod val="85000"/>
                    <a:lumOff val="15000"/>
                  </a:schemeClr>
                </a:solidFill>
                <a:latin typeface="+mn-lt"/>
              </a:rPr>
              <a:t>1. De deux </a:t>
            </a:r>
            <a:r>
              <a:rPr lang="fr-FR" sz="1400" b="1" dirty="0" smtClean="0">
                <a:solidFill>
                  <a:schemeClr val="tx1">
                    <a:lumMod val="85000"/>
                    <a:lumOff val="15000"/>
                  </a:schemeClr>
                </a:solidFill>
                <a:latin typeface="+mn-lt"/>
              </a:rPr>
              <a:t>ateliers</a:t>
            </a:r>
            <a:r>
              <a:rPr lang="fr-FR" sz="1400" dirty="0" smtClean="0">
                <a:solidFill>
                  <a:schemeClr val="tx1">
                    <a:lumMod val="85000"/>
                    <a:lumOff val="15000"/>
                  </a:schemeClr>
                </a:solidFill>
                <a:latin typeface="+mn-lt"/>
              </a:rPr>
              <a:t> avec un panel de SSIAD/SPASAD (organisation interne / inscription territoriale). </a:t>
            </a:r>
          </a:p>
          <a:p>
            <a:pPr algn="just"/>
            <a:r>
              <a:rPr lang="fr-FR" sz="1400" dirty="0" smtClean="0">
                <a:solidFill>
                  <a:schemeClr val="tx1">
                    <a:lumMod val="85000"/>
                    <a:lumOff val="15000"/>
                  </a:schemeClr>
                </a:solidFill>
                <a:latin typeface="+mn-lt"/>
              </a:rPr>
              <a:t>2. D’</a:t>
            </a:r>
            <a:r>
              <a:rPr lang="fr-FR" sz="1400" b="1" dirty="0" smtClean="0">
                <a:solidFill>
                  <a:schemeClr val="tx1">
                    <a:lumMod val="85000"/>
                    <a:lumOff val="15000"/>
                  </a:schemeClr>
                </a:solidFill>
                <a:latin typeface="+mn-lt"/>
              </a:rPr>
              <a:t>entretiens complémentaires </a:t>
            </a:r>
            <a:r>
              <a:rPr lang="fr-FR" sz="1400" dirty="0" smtClean="0">
                <a:solidFill>
                  <a:schemeClr val="tx1">
                    <a:lumMod val="85000"/>
                    <a:lumOff val="15000"/>
                  </a:schemeClr>
                </a:solidFill>
                <a:latin typeface="+mn-lt"/>
              </a:rPr>
              <a:t>réalisés avec des partenaires des SSIAD/SPASAD sur le champ du handicap. </a:t>
            </a:r>
          </a:p>
          <a:p>
            <a:pPr algn="just">
              <a:spcBef>
                <a:spcPts val="600"/>
              </a:spcBef>
            </a:pPr>
            <a:r>
              <a:rPr lang="fr-FR" sz="1400" dirty="0" smtClean="0">
                <a:solidFill>
                  <a:schemeClr val="tx1">
                    <a:lumMod val="85000"/>
                    <a:lumOff val="15000"/>
                  </a:schemeClr>
                </a:solidFill>
                <a:latin typeface="+mn-lt"/>
              </a:rPr>
              <a:t>→ Mobilisation d’un </a:t>
            </a:r>
            <a:r>
              <a:rPr lang="fr-FR" sz="1400" b="1" dirty="0" smtClean="0">
                <a:solidFill>
                  <a:schemeClr val="tx1">
                    <a:lumMod val="85000"/>
                    <a:lumOff val="15000"/>
                  </a:schemeClr>
                </a:solidFill>
                <a:latin typeface="+mn-lt"/>
              </a:rPr>
              <a:t>comité technique </a:t>
            </a:r>
            <a:r>
              <a:rPr lang="fr-FR" sz="1400" dirty="0" smtClean="0">
                <a:solidFill>
                  <a:schemeClr val="tx1">
                    <a:lumMod val="85000"/>
                    <a:lumOff val="15000"/>
                  </a:schemeClr>
                </a:solidFill>
                <a:latin typeface="+mn-lt"/>
              </a:rPr>
              <a:t>(représentants fédérations aide et soin à domicile, CD, assurance maladie) réuni à 3 reprises entre octobre 2018 et juin 2019: participation </a:t>
            </a:r>
            <a:r>
              <a:rPr lang="fr-FR" sz="1400" dirty="0" smtClean="0">
                <a:solidFill>
                  <a:prstClr val="black"/>
                </a:solidFill>
                <a:latin typeface="+mn-lt"/>
              </a:rPr>
              <a:t>à </a:t>
            </a:r>
            <a:r>
              <a:rPr lang="fr-FR" sz="1400" dirty="0">
                <a:solidFill>
                  <a:prstClr val="black"/>
                </a:solidFill>
                <a:latin typeface="+mn-lt"/>
              </a:rPr>
              <a:t>la définition des modalités opérationnelles de </a:t>
            </a:r>
            <a:r>
              <a:rPr lang="fr-FR" sz="1400" dirty="0" smtClean="0">
                <a:solidFill>
                  <a:prstClr val="black"/>
                </a:solidFill>
                <a:latin typeface="+mn-lt"/>
              </a:rPr>
              <a:t>l’étude.</a:t>
            </a:r>
          </a:p>
          <a:p>
            <a:pPr algn="just">
              <a:spcBef>
                <a:spcPts val="600"/>
              </a:spcBef>
            </a:pPr>
            <a:r>
              <a:rPr lang="fr-FR" sz="1400" dirty="0" smtClean="0">
                <a:solidFill>
                  <a:schemeClr val="tx1">
                    <a:lumMod val="85000"/>
                    <a:lumOff val="15000"/>
                  </a:schemeClr>
                </a:solidFill>
                <a:latin typeface="+mn-lt"/>
              </a:rPr>
              <a:t>→ </a:t>
            </a:r>
            <a:r>
              <a:rPr lang="fr-FR" sz="1400" b="1" dirty="0" smtClean="0">
                <a:solidFill>
                  <a:schemeClr val="tx1">
                    <a:lumMod val="85000"/>
                    <a:lumOff val="15000"/>
                  </a:schemeClr>
                </a:solidFill>
                <a:latin typeface="+mn-lt"/>
              </a:rPr>
              <a:t>103 services répondants à l’enquête avec un taux de réponse moyen de 91% mais: </a:t>
            </a:r>
            <a:endParaRPr lang="fr-FR" sz="800" b="1" dirty="0" smtClean="0">
              <a:solidFill>
                <a:schemeClr val="tx1">
                  <a:lumMod val="85000"/>
                  <a:lumOff val="15000"/>
                </a:schemeClr>
              </a:solidFill>
              <a:latin typeface="+mn-lt"/>
            </a:endParaRPr>
          </a:p>
          <a:p>
            <a:pPr indent="360363" algn="just">
              <a:spcBef>
                <a:spcPts val="600"/>
              </a:spcBef>
            </a:pPr>
            <a:r>
              <a:rPr lang="fr-FR" sz="1400" dirty="0" smtClean="0">
                <a:solidFill>
                  <a:schemeClr val="tx1">
                    <a:lumMod val="85000"/>
                    <a:lumOff val="15000"/>
                  </a:schemeClr>
                </a:solidFill>
              </a:rPr>
              <a:t>- </a:t>
            </a:r>
            <a:r>
              <a:rPr lang="fr-FR" sz="1400" dirty="0" smtClean="0">
                <a:solidFill>
                  <a:schemeClr val="tx1">
                    <a:lumMod val="85000"/>
                    <a:lumOff val="15000"/>
                  </a:schemeClr>
                </a:solidFill>
                <a:latin typeface="+mn-lt"/>
              </a:rPr>
              <a:t>Avec des </a:t>
            </a:r>
            <a:r>
              <a:rPr lang="fr-FR" sz="1400" dirty="0">
                <a:solidFill>
                  <a:schemeClr val="tx1">
                    <a:lumMod val="85000"/>
                    <a:lumOff val="15000"/>
                  </a:schemeClr>
                </a:solidFill>
                <a:latin typeface="+mn-lt"/>
              </a:rPr>
              <a:t>niveaux de remplissage parfois partiels et certaines difficultés pour les SSIAD/SPASAD à collecter des données</a:t>
            </a:r>
            <a:r>
              <a:rPr lang="fr-FR" sz="1400" dirty="0">
                <a:solidFill>
                  <a:srgbClr val="00B050"/>
                </a:solidFill>
                <a:latin typeface="+mn-lt"/>
              </a:rPr>
              <a:t>,</a:t>
            </a:r>
            <a:r>
              <a:rPr lang="fr-FR" sz="1400" dirty="0">
                <a:solidFill>
                  <a:schemeClr val="tx1">
                    <a:lumMod val="85000"/>
                    <a:lumOff val="15000"/>
                  </a:schemeClr>
                </a:solidFill>
                <a:latin typeface="+mn-lt"/>
              </a:rPr>
              <a:t> notamment en ce qui concerne </a:t>
            </a:r>
            <a:r>
              <a:rPr lang="fr-FR" sz="1400" b="1" dirty="0">
                <a:solidFill>
                  <a:schemeClr val="tx1">
                    <a:lumMod val="85000"/>
                    <a:lumOff val="15000"/>
                  </a:schemeClr>
                </a:solidFill>
                <a:latin typeface="+mn-lt"/>
              </a:rPr>
              <a:t>les données d’activité et de patientèle sur 2017</a:t>
            </a:r>
            <a:r>
              <a:rPr lang="fr-FR" sz="1400" dirty="0">
                <a:solidFill>
                  <a:schemeClr val="tx1">
                    <a:lumMod val="85000"/>
                    <a:lumOff val="15000"/>
                  </a:schemeClr>
                </a:solidFill>
                <a:latin typeface="+mn-lt"/>
              </a:rPr>
              <a:t>. </a:t>
            </a:r>
            <a:endParaRPr lang="fr-FR" sz="1400" b="1" dirty="0">
              <a:solidFill>
                <a:schemeClr val="tx1">
                  <a:lumMod val="85000"/>
                  <a:lumOff val="15000"/>
                </a:schemeClr>
              </a:solidFill>
              <a:latin typeface="+mn-lt"/>
            </a:endParaRPr>
          </a:p>
          <a:p>
            <a:pPr indent="360363" algn="just">
              <a:spcBef>
                <a:spcPts val="0"/>
              </a:spcBef>
            </a:pPr>
            <a:r>
              <a:rPr lang="fr-FR" sz="1400" dirty="0" smtClean="0">
                <a:solidFill>
                  <a:schemeClr val="tx1">
                    <a:lumMod val="85000"/>
                    <a:lumOff val="15000"/>
                  </a:schemeClr>
                </a:solidFill>
                <a:latin typeface="+mn-lt"/>
              </a:rPr>
              <a:t>- Avec des </a:t>
            </a:r>
            <a:r>
              <a:rPr lang="fr-FR" sz="1400" dirty="0">
                <a:solidFill>
                  <a:schemeClr val="tx1">
                    <a:lumMod val="85000"/>
                    <a:lumOff val="15000"/>
                  </a:schemeClr>
                </a:solidFill>
                <a:latin typeface="+mn-lt"/>
              </a:rPr>
              <a:t>dynamiques de fusion inter-SSIAD en cours sur des </a:t>
            </a:r>
            <a:r>
              <a:rPr lang="fr-FR" sz="1400" dirty="0" smtClean="0">
                <a:solidFill>
                  <a:schemeClr val="tx1">
                    <a:lumMod val="85000"/>
                    <a:lumOff val="15000"/>
                  </a:schemeClr>
                </a:solidFill>
                <a:latin typeface="+mn-lt"/>
              </a:rPr>
              <a:t>territoires qui ont </a:t>
            </a:r>
            <a:r>
              <a:rPr lang="fr-FR" sz="1400" dirty="0">
                <a:solidFill>
                  <a:schemeClr val="tx1">
                    <a:lumMod val="85000"/>
                    <a:lumOff val="15000"/>
                  </a:schemeClr>
                </a:solidFill>
                <a:latin typeface="+mn-lt"/>
              </a:rPr>
              <a:t>pu mettre en difficulté les </a:t>
            </a:r>
            <a:r>
              <a:rPr lang="fr-FR" sz="1400" dirty="0" smtClean="0">
                <a:solidFill>
                  <a:schemeClr val="tx1">
                    <a:lumMod val="85000"/>
                    <a:lumOff val="15000"/>
                  </a:schemeClr>
                </a:solidFill>
                <a:latin typeface="+mn-lt"/>
              </a:rPr>
              <a:t>services: </a:t>
            </a:r>
            <a:r>
              <a:rPr lang="fr-FR" sz="1400" b="1" dirty="0" smtClean="0">
                <a:solidFill>
                  <a:schemeClr val="tx1">
                    <a:lumMod val="85000"/>
                    <a:lumOff val="15000"/>
                  </a:schemeClr>
                </a:solidFill>
                <a:latin typeface="+mn-lt"/>
              </a:rPr>
              <a:t>les </a:t>
            </a:r>
            <a:r>
              <a:rPr lang="fr-FR" sz="1400" b="1" dirty="0">
                <a:solidFill>
                  <a:schemeClr val="tx1">
                    <a:lumMod val="85000"/>
                    <a:lumOff val="15000"/>
                  </a:schemeClr>
                </a:solidFill>
                <a:latin typeface="+mn-lt"/>
              </a:rPr>
              <a:t>données disponibles ne sont pas toujours récoltées au périmètre du nouveau service fusionné</a:t>
            </a:r>
            <a:r>
              <a:rPr lang="fr-FR" sz="1400" dirty="0">
                <a:solidFill>
                  <a:schemeClr val="tx1">
                    <a:lumMod val="85000"/>
                    <a:lumOff val="15000"/>
                  </a:schemeClr>
                </a:solidFill>
                <a:latin typeface="+mn-lt"/>
              </a:rPr>
              <a:t>.  </a:t>
            </a:r>
            <a:endParaRPr lang="fr-FR" sz="1400" dirty="0" smtClean="0">
              <a:solidFill>
                <a:schemeClr val="tx1">
                  <a:lumMod val="85000"/>
                  <a:lumOff val="15000"/>
                </a:schemeClr>
              </a:solidFill>
              <a:latin typeface="+mn-lt"/>
            </a:endParaRPr>
          </a:p>
          <a:p>
            <a:pPr indent="360363" algn="just">
              <a:spcBef>
                <a:spcPts val="0"/>
              </a:spcBef>
            </a:pPr>
            <a:r>
              <a:rPr lang="fr-FR" sz="1400" dirty="0" smtClean="0">
                <a:solidFill>
                  <a:schemeClr val="tx1">
                    <a:lumMod val="85000"/>
                    <a:lumOff val="15000"/>
                  </a:schemeClr>
                </a:solidFill>
                <a:latin typeface="+mn-lt"/>
              </a:rPr>
              <a:t>- Avec un différentiel </a:t>
            </a:r>
            <a:r>
              <a:rPr lang="fr-FR" sz="1400" dirty="0">
                <a:solidFill>
                  <a:schemeClr val="tx1">
                    <a:lumMod val="85000"/>
                    <a:lumOff val="15000"/>
                  </a:schemeClr>
                </a:solidFill>
                <a:latin typeface="+mn-lt"/>
              </a:rPr>
              <a:t>numérique entre les services relevant de types de gestionnaires différents </a:t>
            </a:r>
            <a:r>
              <a:rPr lang="fr-FR" sz="1400" dirty="0" smtClean="0">
                <a:solidFill>
                  <a:schemeClr val="tx1">
                    <a:lumMod val="85000"/>
                    <a:lumOff val="15000"/>
                  </a:schemeClr>
                </a:solidFill>
                <a:latin typeface="+mn-lt"/>
              </a:rPr>
              <a:t>induisant </a:t>
            </a:r>
            <a:r>
              <a:rPr lang="fr-FR" sz="1400" dirty="0">
                <a:solidFill>
                  <a:schemeClr val="tx1">
                    <a:lumMod val="85000"/>
                    <a:lumOff val="15000"/>
                  </a:schemeClr>
                </a:solidFill>
                <a:latin typeface="+mn-lt"/>
              </a:rPr>
              <a:t>un </a:t>
            </a:r>
            <a:r>
              <a:rPr lang="fr-FR" sz="1400" dirty="0" smtClean="0">
                <a:solidFill>
                  <a:schemeClr val="tx1">
                    <a:lumMod val="85000"/>
                    <a:lumOff val="15000"/>
                  </a:schemeClr>
                </a:solidFill>
                <a:latin typeface="+mn-lt"/>
              </a:rPr>
              <a:t>effet </a:t>
            </a:r>
            <a:r>
              <a:rPr lang="fr-FR" sz="1400" dirty="0">
                <a:solidFill>
                  <a:schemeClr val="tx1">
                    <a:lumMod val="85000"/>
                    <a:lumOff val="15000"/>
                  </a:schemeClr>
                </a:solidFill>
                <a:latin typeface="+mn-lt"/>
              </a:rPr>
              <a:t>loupe sur l’ensemble des déclinaisons par « type de gestionnaire </a:t>
            </a:r>
            <a:r>
              <a:rPr lang="fr-FR" sz="1400" dirty="0" smtClean="0">
                <a:solidFill>
                  <a:schemeClr val="tx1">
                    <a:lumMod val="85000"/>
                    <a:lumOff val="15000"/>
                  </a:schemeClr>
                </a:solidFill>
                <a:latin typeface="+mn-lt"/>
              </a:rPr>
              <a:t>»: l</a:t>
            </a:r>
            <a:r>
              <a:rPr lang="fr-FR" sz="1400" b="1" dirty="0" smtClean="0">
                <a:solidFill>
                  <a:schemeClr val="tx1">
                    <a:lumMod val="85000"/>
                    <a:lumOff val="15000"/>
                  </a:schemeClr>
                </a:solidFill>
                <a:latin typeface="+mn-lt"/>
              </a:rPr>
              <a:t>es </a:t>
            </a:r>
            <a:r>
              <a:rPr lang="fr-FR" sz="1400" b="1" dirty="0">
                <a:solidFill>
                  <a:schemeClr val="tx1">
                    <a:lumMod val="85000"/>
                    <a:lumOff val="15000"/>
                  </a:schemeClr>
                </a:solidFill>
                <a:latin typeface="+mn-lt"/>
              </a:rPr>
              <a:t>Mutuelles, </a:t>
            </a:r>
            <a:r>
              <a:rPr lang="fr-FR" sz="1400" b="1" dirty="0" smtClean="0">
                <a:solidFill>
                  <a:schemeClr val="tx1">
                    <a:lumMod val="85000"/>
                    <a:lumOff val="15000"/>
                  </a:schemeClr>
                </a:solidFill>
                <a:latin typeface="+mn-lt"/>
              </a:rPr>
              <a:t>CH et </a:t>
            </a:r>
            <a:r>
              <a:rPr lang="fr-FR" sz="1400" b="1" dirty="0">
                <a:solidFill>
                  <a:schemeClr val="tx1">
                    <a:lumMod val="85000"/>
                    <a:lumOff val="15000"/>
                  </a:schemeClr>
                </a:solidFill>
                <a:latin typeface="+mn-lt"/>
              </a:rPr>
              <a:t>EHPAD publics autonomes représentent </a:t>
            </a:r>
            <a:r>
              <a:rPr lang="fr-FR" sz="1400" b="1" dirty="0" smtClean="0">
                <a:solidFill>
                  <a:schemeClr val="tx1">
                    <a:lumMod val="85000"/>
                    <a:lumOff val="15000"/>
                  </a:schemeClr>
                </a:solidFill>
                <a:latin typeface="+mn-lt"/>
              </a:rPr>
              <a:t>une </a:t>
            </a:r>
            <a:r>
              <a:rPr lang="fr-FR" sz="1400" b="1" dirty="0">
                <a:solidFill>
                  <a:schemeClr val="tx1">
                    <a:lumMod val="85000"/>
                    <a:lumOff val="15000"/>
                  </a:schemeClr>
                </a:solidFill>
                <a:latin typeface="+mn-lt"/>
              </a:rPr>
              <a:t>très faible part du total des services interrogés </a:t>
            </a:r>
            <a:r>
              <a:rPr lang="fr-FR" sz="1400" dirty="0">
                <a:solidFill>
                  <a:schemeClr val="tx1">
                    <a:lumMod val="85000"/>
                    <a:lumOff val="15000"/>
                  </a:schemeClr>
                </a:solidFill>
                <a:latin typeface="+mn-lt"/>
              </a:rPr>
              <a:t>à l’échelle de la région.</a:t>
            </a:r>
            <a:endParaRPr lang="fr-FR" sz="1400" dirty="0" smtClean="0">
              <a:solidFill>
                <a:schemeClr val="tx1">
                  <a:lumMod val="85000"/>
                  <a:lumOff val="15000"/>
                </a:schemeClr>
              </a:solidFill>
              <a:latin typeface="+mn-lt"/>
            </a:endParaRPr>
          </a:p>
          <a:p>
            <a:pPr algn="just">
              <a:spcBef>
                <a:spcPts val="0"/>
              </a:spcBef>
            </a:pPr>
            <a:endParaRPr lang="fr-FR" sz="1400" dirty="0">
              <a:solidFill>
                <a:srgbClr val="0070C0"/>
              </a:solidFill>
              <a:latin typeface="+mn-lt"/>
            </a:endParaRPr>
          </a:p>
        </p:txBody>
      </p:sp>
      <p:sp>
        <p:nvSpPr>
          <p:cNvPr id="4" name="Espace réservé du numéro de diapositive 3"/>
          <p:cNvSpPr>
            <a:spLocks noGrp="1"/>
          </p:cNvSpPr>
          <p:nvPr>
            <p:ph type="sldNum" sz="quarter" idx="12"/>
          </p:nvPr>
        </p:nvSpPr>
        <p:spPr/>
        <p:txBody>
          <a:bodyPr/>
          <a:lstStyle/>
          <a:p>
            <a:fld id="{7E3B350E-657F-41D5-BCB6-877D8C3AF71C}" type="slidenum">
              <a:rPr lang="fr-FR" smtClean="0"/>
              <a:t>6</a:t>
            </a:fld>
            <a:endParaRPr lang="fr-FR" dirty="0"/>
          </a:p>
        </p:txBody>
      </p:sp>
    </p:spTree>
    <p:extLst>
      <p:ext uri="{BB962C8B-B14F-4D97-AF65-F5344CB8AC3E}">
        <p14:creationId xmlns:p14="http://schemas.microsoft.com/office/powerpoint/2010/main" val="135011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Quels usages des outils numériques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60</a:t>
            </a:fld>
            <a:endParaRPr lang="fr-FR" dirty="0"/>
          </a:p>
        </p:txBody>
      </p:sp>
    </p:spTree>
    <p:extLst>
      <p:ext uri="{BB962C8B-B14F-4D97-AF65-F5344CB8AC3E}">
        <p14:creationId xmlns:p14="http://schemas.microsoft.com/office/powerpoint/2010/main" val="229610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La modernisation des services</a:t>
            </a:r>
            <a:endParaRPr lang="fr-FR" sz="2400" b="1" dirty="0"/>
          </a:p>
        </p:txBody>
      </p:sp>
      <p:sp>
        <p:nvSpPr>
          <p:cNvPr id="5" name="Rectangle 4"/>
          <p:cNvSpPr/>
          <p:nvPr/>
        </p:nvSpPr>
        <p:spPr>
          <a:xfrm>
            <a:off x="975360" y="1837312"/>
            <a:ext cx="7989254" cy="2197012"/>
          </a:xfrm>
          <a:prstGeom prst="rect">
            <a:avLst/>
          </a:prstGeom>
        </p:spPr>
        <p:txBody>
          <a:bodyPr wrap="square">
            <a:spAutoFit/>
          </a:bodyPr>
          <a:lstStyle/>
          <a:p>
            <a:pPr lvl="0" algn="just">
              <a:lnSpc>
                <a:spcPct val="107000"/>
              </a:lnSpc>
              <a:spcAft>
                <a:spcPts val="800"/>
              </a:spcAft>
              <a:tabLst>
                <a:tab pos="457200" algn="l"/>
                <a:tab pos="1066800" algn="l"/>
              </a:tabLst>
            </a:pPr>
            <a:r>
              <a:rPr lang="fr-FR" sz="1400" b="1" dirty="0">
                <a:latin typeface="+mj-lt"/>
                <a:ea typeface="Century Gothic" panose="020B0502020202020204" pitchFamily="34" charset="0"/>
                <a:cs typeface="Times New Roman" panose="02020603050405020304" pitchFamily="18" charset="0"/>
              </a:rPr>
              <a:t>53% des SSIAD interrogés projettent de mettre en place de cet outil dans les mois ou années à venir.</a:t>
            </a:r>
            <a:endParaRPr lang="fr-FR" sz="1400" b="1" dirty="0" smtClean="0">
              <a:latin typeface="+mj-lt"/>
              <a:ea typeface="Century Gothic" panose="020B0502020202020204" pitchFamily="34" charset="0"/>
              <a:cs typeface="Times New Roman" panose="02020603050405020304" pitchFamily="18" charset="0"/>
            </a:endParaRPr>
          </a:p>
          <a:p>
            <a:pPr lvl="0" algn="just">
              <a:lnSpc>
                <a:spcPct val="107000"/>
              </a:lnSpc>
              <a:spcAft>
                <a:spcPts val="800"/>
              </a:spcAft>
              <a:tabLst>
                <a:tab pos="457200" algn="l"/>
                <a:tab pos="1066800" algn="l"/>
              </a:tabLst>
            </a:pPr>
            <a:r>
              <a:rPr lang="fr-FR" sz="1400" dirty="0" smtClean="0">
                <a:latin typeface="+mj-lt"/>
                <a:ea typeface="Century Gothic" panose="020B0502020202020204" pitchFamily="34" charset="0"/>
                <a:cs typeface="Times New Roman" panose="02020603050405020304" pitchFamily="18" charset="0"/>
              </a:rPr>
              <a:t>La </a:t>
            </a:r>
            <a:r>
              <a:rPr lang="fr-FR" sz="1400" dirty="0">
                <a:latin typeface="+mj-lt"/>
                <a:ea typeface="Century Gothic" panose="020B0502020202020204" pitchFamily="34" charset="0"/>
                <a:cs typeface="Times New Roman" panose="02020603050405020304" pitchFamily="18" charset="0"/>
              </a:rPr>
              <a:t>télégestion permet également la transmission dématérialisée des plannings pour 22% des SSIAD répondants. </a:t>
            </a:r>
            <a:r>
              <a:rPr lang="fr-FR" sz="1400" b="1" dirty="0">
                <a:latin typeface="+mj-lt"/>
                <a:ea typeface="Century Gothic" panose="020B0502020202020204" pitchFamily="34" charset="0"/>
                <a:cs typeface="Times New Roman" panose="02020603050405020304" pitchFamily="18" charset="0"/>
              </a:rPr>
              <a:t>45% ont indiqué projeter de s’en servir dans ce cadre.</a:t>
            </a:r>
            <a:endParaRPr lang="fr-FR" sz="1400" dirty="0">
              <a:latin typeface="+mj-lt"/>
              <a:ea typeface="Century Gothic" panose="020B0502020202020204" pitchFamily="34" charset="0"/>
              <a:cs typeface="Times New Roman" panose="02020603050405020304" pitchFamily="18" charset="0"/>
            </a:endParaRPr>
          </a:p>
          <a:p>
            <a:pPr lvl="0" algn="just">
              <a:lnSpc>
                <a:spcPct val="107000"/>
              </a:lnSpc>
              <a:spcAft>
                <a:spcPts val="800"/>
              </a:spcAft>
              <a:tabLst>
                <a:tab pos="457200" algn="l"/>
                <a:tab pos="1066800" algn="l"/>
              </a:tabLst>
            </a:pPr>
            <a:r>
              <a:rPr lang="fr-FR" sz="1400" dirty="0">
                <a:latin typeface="+mj-lt"/>
                <a:ea typeface="Century Gothic" panose="020B0502020202020204" pitchFamily="34" charset="0"/>
                <a:cs typeface="Times New Roman" panose="02020603050405020304" pitchFamily="18" charset="0"/>
              </a:rPr>
              <a:t>Seuls 15% des SSIAD répondants utilisent actuellement la télégestion pour la facturation. </a:t>
            </a:r>
            <a:r>
              <a:rPr lang="fr-FR" sz="1400" dirty="0" smtClean="0">
                <a:latin typeface="+mj-lt"/>
                <a:ea typeface="Century Gothic" panose="020B0502020202020204" pitchFamily="34" charset="0"/>
                <a:cs typeface="Times New Roman" panose="02020603050405020304" pitchFamily="18" charset="0"/>
              </a:rPr>
              <a:t>Paradoxalement </a:t>
            </a:r>
            <a:r>
              <a:rPr lang="fr-FR" sz="1400" dirty="0">
                <a:latin typeface="+mj-lt"/>
                <a:ea typeface="Century Gothic" panose="020B0502020202020204" pitchFamily="34" charset="0"/>
                <a:cs typeface="Times New Roman" panose="02020603050405020304" pitchFamily="18" charset="0"/>
              </a:rPr>
              <a:t>la facturation a été décrite par les services interrogés comme étant une tâche très fastidieuse venant </a:t>
            </a:r>
            <a:r>
              <a:rPr lang="fr-FR" sz="1400" dirty="0" smtClean="0">
                <a:latin typeface="+mj-lt"/>
                <a:ea typeface="Century Gothic" panose="020B0502020202020204" pitchFamily="34" charset="0"/>
                <a:cs typeface="Times New Roman" panose="02020603050405020304" pitchFamily="18" charset="0"/>
              </a:rPr>
              <a:t>augmenter </a:t>
            </a:r>
            <a:r>
              <a:rPr lang="fr-FR" sz="1400" dirty="0">
                <a:latin typeface="+mj-lt"/>
                <a:ea typeface="Century Gothic" panose="020B0502020202020204" pitchFamily="34" charset="0"/>
                <a:cs typeface="Times New Roman" panose="02020603050405020304" pitchFamily="18" charset="0"/>
              </a:rPr>
              <a:t>la charge administrative de l’IDEC au détriment du terrain</a:t>
            </a:r>
            <a:r>
              <a:rPr lang="fr-FR" sz="1400" dirty="0" smtClean="0">
                <a:latin typeface="+mj-lt"/>
                <a:ea typeface="Century Gothic" panose="020B0502020202020204" pitchFamily="34" charset="0"/>
                <a:cs typeface="Times New Roman" panose="02020603050405020304" pitchFamily="18" charset="0"/>
              </a:rPr>
              <a:t>.</a:t>
            </a:r>
          </a:p>
          <a:p>
            <a:pPr lvl="1">
              <a:lnSpc>
                <a:spcPct val="107000"/>
              </a:lnSpc>
              <a:spcAft>
                <a:spcPts val="800"/>
              </a:spcAft>
              <a:tabLst>
                <a:tab pos="457200" algn="l"/>
                <a:tab pos="1066800" algn="l"/>
              </a:tabLst>
            </a:pPr>
            <a:endParaRPr lang="fr-FR" sz="1200" dirty="0">
              <a:effectLst/>
              <a:latin typeface="+mj-lt"/>
              <a:ea typeface="Century Gothic" panose="020B0502020202020204" pitchFamily="34" charset="0"/>
              <a:cs typeface="Times New Roman" panose="02020603050405020304" pitchFamily="18" charset="0"/>
            </a:endParaRPr>
          </a:p>
        </p:txBody>
      </p:sp>
      <p:sp>
        <p:nvSpPr>
          <p:cNvPr id="30" name="Rectangle 29"/>
          <p:cNvSpPr/>
          <p:nvPr/>
        </p:nvSpPr>
        <p:spPr>
          <a:xfrm>
            <a:off x="449263" y="1539491"/>
            <a:ext cx="851535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r>
              <a:rPr lang="fr-FR" sz="1400" b="1" dirty="0">
                <a:solidFill>
                  <a:schemeClr val="bg1"/>
                </a:solidFill>
                <a:latin typeface="Calibri" panose="020F0502020204030204" pitchFamily="34" charset="0"/>
              </a:rPr>
              <a:t>Télégestion</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81" y="2194913"/>
            <a:ext cx="355053" cy="583301"/>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81" y="4205013"/>
            <a:ext cx="505543" cy="539529"/>
          </a:xfrm>
          <a:prstGeom prst="rect">
            <a:avLst/>
          </a:prstGeom>
        </p:spPr>
      </p:pic>
      <p:sp>
        <p:nvSpPr>
          <p:cNvPr id="6" name="Rectangle 5"/>
          <p:cNvSpPr/>
          <p:nvPr/>
        </p:nvSpPr>
        <p:spPr>
          <a:xfrm>
            <a:off x="692707" y="5525010"/>
            <a:ext cx="8134626" cy="738664"/>
          </a:xfrm>
          <a:prstGeom prst="rect">
            <a:avLst/>
          </a:prstGeom>
        </p:spPr>
        <p:txBody>
          <a:bodyPr wrap="square">
            <a:spAutoFit/>
          </a:bodyPr>
          <a:lstStyle/>
          <a:p>
            <a:pPr algn="just"/>
            <a:r>
              <a:rPr lang="fr-FR" sz="1400" dirty="0"/>
              <a:t>Une action a été menée dans le département d’Ille-et-Vilaine par des services affiliés à l’UNA, avec l’appui de l’ARACT, sur les conditions d’intégration d’un outil numérique de type télégestion dans les SSIAD. Un guide a été élaboré, qui fera l’objet d’une diffusion au niveau régional. </a:t>
            </a: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990" y="5626043"/>
            <a:ext cx="460095" cy="545298"/>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8416" y="4191427"/>
            <a:ext cx="661913" cy="707172"/>
          </a:xfrm>
          <a:prstGeom prst="rect">
            <a:avLst/>
          </a:prstGeom>
        </p:spPr>
      </p:pic>
      <p:sp>
        <p:nvSpPr>
          <p:cNvPr id="12" name="Rectangle 11"/>
          <p:cNvSpPr/>
          <p:nvPr/>
        </p:nvSpPr>
        <p:spPr>
          <a:xfrm>
            <a:off x="838079" y="3751881"/>
            <a:ext cx="7989254" cy="1354986"/>
          </a:xfrm>
          <a:prstGeom prst="rect">
            <a:avLst/>
          </a:prstGeom>
        </p:spPr>
        <p:txBody>
          <a:bodyPr wrap="square">
            <a:spAutoFit/>
          </a:bodyPr>
          <a:lstStyle/>
          <a:p>
            <a:pPr lvl="0">
              <a:lnSpc>
                <a:spcPct val="107000"/>
              </a:lnSpc>
              <a:spcAft>
                <a:spcPts val="600"/>
              </a:spcAft>
              <a:tabLst>
                <a:tab pos="457200" algn="l"/>
                <a:tab pos="1066800" algn="l"/>
              </a:tabLst>
            </a:pPr>
            <a:r>
              <a:rPr lang="fr-FR" sz="1200" b="1" dirty="0">
                <a:latin typeface="+mj-lt"/>
                <a:ea typeface="Century Gothic" panose="020B0502020202020204" pitchFamily="34" charset="0"/>
                <a:cs typeface="Times New Roman" panose="02020603050405020304" pitchFamily="18" charset="0"/>
              </a:rPr>
              <a:t>Les apports : </a:t>
            </a:r>
          </a:p>
          <a:p>
            <a:pPr marL="628650" lvl="1" indent="-171450">
              <a:lnSpc>
                <a:spcPct val="107000"/>
              </a:lnSpc>
              <a:buFont typeface="Arial" panose="020B0604020202020204" pitchFamily="34" charset="0"/>
              <a:buChar char="•"/>
              <a:tabLst>
                <a:tab pos="457200" algn="l"/>
                <a:tab pos="1066800" algn="l"/>
              </a:tabLst>
            </a:pPr>
            <a:r>
              <a:rPr lang="fr-FR" sz="1200" dirty="0" smtClean="0">
                <a:latin typeface="+mj-lt"/>
                <a:ea typeface="Century Gothic" panose="020B0502020202020204" pitchFamily="34" charset="0"/>
                <a:cs typeface="Times New Roman" panose="02020603050405020304" pitchFamily="18" charset="0"/>
              </a:rPr>
              <a:t>Rationalisation du suivi </a:t>
            </a:r>
            <a:r>
              <a:rPr lang="fr-FR" sz="1200" dirty="0">
                <a:latin typeface="+mj-lt"/>
                <a:ea typeface="Century Gothic" panose="020B0502020202020204" pitchFamily="34" charset="0"/>
                <a:cs typeface="Times New Roman" panose="02020603050405020304" pitchFamily="18" charset="0"/>
              </a:rPr>
              <a:t>des </a:t>
            </a:r>
            <a:r>
              <a:rPr lang="fr-FR" sz="1200" dirty="0" smtClean="0">
                <a:latin typeface="+mj-lt"/>
                <a:ea typeface="Century Gothic" panose="020B0502020202020204" pitchFamily="34" charset="0"/>
                <a:cs typeface="Times New Roman" panose="02020603050405020304" pitchFamily="18" charset="0"/>
              </a:rPr>
              <a:t>interventions</a:t>
            </a:r>
            <a:endParaRPr lang="fr-FR" sz="1200" dirty="0">
              <a:latin typeface="+mj-lt"/>
              <a:ea typeface="Century Gothic" panose="020B0502020202020204" pitchFamily="34" charset="0"/>
              <a:cs typeface="Times New Roman" panose="02020603050405020304" pitchFamily="18" charset="0"/>
            </a:endParaRPr>
          </a:p>
          <a:p>
            <a:pPr marL="628650" lvl="1" indent="-171450">
              <a:lnSpc>
                <a:spcPct val="107000"/>
              </a:lnSpc>
              <a:buFont typeface="Arial" panose="020B0604020202020204" pitchFamily="34" charset="0"/>
              <a:buChar char="•"/>
              <a:tabLst>
                <a:tab pos="457200" algn="l"/>
                <a:tab pos="1066800" algn="l"/>
              </a:tabLst>
            </a:pPr>
            <a:r>
              <a:rPr lang="fr-FR" sz="1200" dirty="0">
                <a:latin typeface="+mj-lt"/>
                <a:ea typeface="Century Gothic" panose="020B0502020202020204" pitchFamily="34" charset="0"/>
                <a:cs typeface="Times New Roman" panose="02020603050405020304" pitchFamily="18" charset="0"/>
              </a:rPr>
              <a:t>N</a:t>
            </a:r>
            <a:r>
              <a:rPr lang="fr-FR" sz="1200" dirty="0" smtClean="0">
                <a:latin typeface="+mj-lt"/>
                <a:ea typeface="Century Gothic" panose="020B0502020202020204" pitchFamily="34" charset="0"/>
                <a:cs typeface="Times New Roman" panose="02020603050405020304" pitchFamily="18" charset="0"/>
              </a:rPr>
              <a:t>ouveau </a:t>
            </a:r>
            <a:r>
              <a:rPr lang="fr-FR" sz="1200" dirty="0">
                <a:latin typeface="+mj-lt"/>
                <a:ea typeface="Century Gothic" panose="020B0502020202020204" pitchFamily="34" charset="0"/>
                <a:cs typeface="Times New Roman" panose="02020603050405020304" pitchFamily="18" charset="0"/>
              </a:rPr>
              <a:t>positionnement de l’IDEC</a:t>
            </a:r>
          </a:p>
          <a:p>
            <a:pPr marL="628650" lvl="1" indent="-171450">
              <a:lnSpc>
                <a:spcPct val="107000"/>
              </a:lnSpc>
              <a:buFont typeface="Arial" panose="020B0604020202020204" pitchFamily="34" charset="0"/>
              <a:buChar char="•"/>
              <a:tabLst>
                <a:tab pos="457200" algn="l"/>
                <a:tab pos="1066800" algn="l"/>
              </a:tabLst>
            </a:pPr>
            <a:r>
              <a:rPr lang="fr-FR" sz="1200" dirty="0">
                <a:latin typeface="+mj-lt"/>
                <a:ea typeface="Century Gothic" panose="020B0502020202020204" pitchFamily="34" charset="0"/>
                <a:cs typeface="Times New Roman" panose="02020603050405020304" pitchFamily="18" charset="0"/>
              </a:rPr>
              <a:t>M</a:t>
            </a:r>
            <a:r>
              <a:rPr lang="fr-FR" sz="1200" dirty="0" smtClean="0">
                <a:latin typeface="+mj-lt"/>
                <a:ea typeface="Century Gothic" panose="020B0502020202020204" pitchFamily="34" charset="0"/>
                <a:cs typeface="Times New Roman" panose="02020603050405020304" pitchFamily="18" charset="0"/>
              </a:rPr>
              <a:t>odification </a:t>
            </a:r>
            <a:r>
              <a:rPr lang="fr-FR" sz="1200" dirty="0">
                <a:latin typeface="+mj-lt"/>
                <a:ea typeface="Century Gothic" panose="020B0502020202020204" pitchFamily="34" charset="0"/>
                <a:cs typeface="Times New Roman" panose="02020603050405020304" pitchFamily="18" charset="0"/>
              </a:rPr>
              <a:t>des tournées en direct </a:t>
            </a:r>
          </a:p>
          <a:p>
            <a:pPr marL="628650" lvl="1" indent="-171450">
              <a:lnSpc>
                <a:spcPct val="107000"/>
              </a:lnSpc>
              <a:buFont typeface="Arial" panose="020B0604020202020204" pitchFamily="34" charset="0"/>
              <a:buChar char="•"/>
              <a:tabLst>
                <a:tab pos="457200" algn="l"/>
                <a:tab pos="1066800" algn="l"/>
              </a:tabLst>
            </a:pPr>
            <a:r>
              <a:rPr lang="fr-FR" sz="1200" dirty="0">
                <a:latin typeface="+mj-lt"/>
                <a:ea typeface="Century Gothic" panose="020B0502020202020204" pitchFamily="34" charset="0"/>
                <a:cs typeface="Times New Roman" panose="02020603050405020304" pitchFamily="18" charset="0"/>
              </a:rPr>
              <a:t>T</a:t>
            </a:r>
            <a:r>
              <a:rPr lang="fr-FR" sz="1200" dirty="0" smtClean="0">
                <a:latin typeface="+mj-lt"/>
                <a:ea typeface="Century Gothic" panose="020B0502020202020204" pitchFamily="34" charset="0"/>
                <a:cs typeface="Times New Roman" panose="02020603050405020304" pitchFamily="18" charset="0"/>
              </a:rPr>
              <a:t>ransmission </a:t>
            </a:r>
            <a:r>
              <a:rPr lang="fr-FR" sz="1200" dirty="0">
                <a:latin typeface="+mj-lt"/>
                <a:ea typeface="Century Gothic" panose="020B0502020202020204" pitchFamily="34" charset="0"/>
                <a:cs typeface="Times New Roman" panose="02020603050405020304" pitchFamily="18" charset="0"/>
              </a:rPr>
              <a:t>des informations </a:t>
            </a:r>
          </a:p>
          <a:p>
            <a:pPr lvl="1">
              <a:lnSpc>
                <a:spcPct val="107000"/>
              </a:lnSpc>
              <a:spcAft>
                <a:spcPts val="800"/>
              </a:spcAft>
              <a:tabLst>
                <a:tab pos="457200" algn="l"/>
                <a:tab pos="1066800" algn="l"/>
              </a:tabLst>
            </a:pPr>
            <a:endParaRPr lang="fr-FR" sz="1200" dirty="0">
              <a:effectLst/>
              <a:latin typeface="+mj-lt"/>
              <a:ea typeface="Century Gothic" panose="020B0502020202020204" pitchFamily="34" charset="0"/>
              <a:cs typeface="Times New Roman" panose="02020603050405020304" pitchFamily="18" charset="0"/>
            </a:endParaRPr>
          </a:p>
        </p:txBody>
      </p:sp>
      <p:sp>
        <p:nvSpPr>
          <p:cNvPr id="13" name="Rectangle 12"/>
          <p:cNvSpPr/>
          <p:nvPr/>
        </p:nvSpPr>
        <p:spPr>
          <a:xfrm>
            <a:off x="5155604" y="3812372"/>
            <a:ext cx="3809009" cy="1538306"/>
          </a:xfrm>
          <a:prstGeom prst="rect">
            <a:avLst/>
          </a:prstGeom>
        </p:spPr>
        <p:txBody>
          <a:bodyPr wrap="square">
            <a:spAutoFit/>
          </a:bodyPr>
          <a:lstStyle/>
          <a:p>
            <a:pPr lvl="0">
              <a:lnSpc>
                <a:spcPct val="107000"/>
              </a:lnSpc>
              <a:spcAft>
                <a:spcPts val="600"/>
              </a:spcAft>
              <a:tabLst>
                <a:tab pos="457200" algn="l"/>
                <a:tab pos="1066800" algn="l"/>
              </a:tabLst>
            </a:pPr>
            <a:r>
              <a:rPr lang="fr-FR" sz="1200" b="1" dirty="0" smtClean="0">
                <a:latin typeface="+mj-lt"/>
                <a:ea typeface="Century Gothic" panose="020B0502020202020204" pitchFamily="34" charset="0"/>
                <a:cs typeface="Times New Roman" panose="02020603050405020304" pitchFamily="18" charset="0"/>
              </a:rPr>
              <a:t>Les freins à la mise en œuvre de la télégestion : </a:t>
            </a:r>
          </a:p>
          <a:p>
            <a:pPr marL="628650" lvl="1" indent="-171450">
              <a:lnSpc>
                <a:spcPct val="107000"/>
              </a:lnSpc>
              <a:buFont typeface="Arial" panose="020B0604020202020204" pitchFamily="34" charset="0"/>
              <a:buChar char="•"/>
              <a:tabLst>
                <a:tab pos="457200" algn="l"/>
                <a:tab pos="1066800" algn="l"/>
              </a:tabLst>
            </a:pPr>
            <a:r>
              <a:rPr lang="fr-FR" sz="1200" dirty="0" smtClean="0">
                <a:effectLst/>
                <a:latin typeface="+mj-lt"/>
                <a:ea typeface="Century Gothic" panose="020B0502020202020204" pitchFamily="34" charset="0"/>
                <a:cs typeface="Times New Roman" panose="02020603050405020304" pitchFamily="18" charset="0"/>
              </a:rPr>
              <a:t>Le coût</a:t>
            </a:r>
          </a:p>
          <a:p>
            <a:pPr marL="628650" lvl="1" indent="-171450">
              <a:lnSpc>
                <a:spcPct val="107000"/>
              </a:lnSpc>
              <a:buFont typeface="Arial" panose="020B0604020202020204" pitchFamily="34" charset="0"/>
              <a:buChar char="•"/>
              <a:tabLst>
                <a:tab pos="457200" algn="l"/>
                <a:tab pos="1066800" algn="l"/>
              </a:tabLst>
            </a:pPr>
            <a:r>
              <a:rPr lang="fr-FR" sz="1200" dirty="0" smtClean="0">
                <a:latin typeface="+mj-lt"/>
                <a:ea typeface="Century Gothic" panose="020B0502020202020204" pitchFamily="34" charset="0"/>
                <a:cs typeface="Times New Roman" panose="02020603050405020304" pitchFamily="18" charset="0"/>
              </a:rPr>
              <a:t>La compétence</a:t>
            </a:r>
          </a:p>
          <a:p>
            <a:pPr marL="628650" lvl="1" indent="-171450">
              <a:lnSpc>
                <a:spcPct val="107000"/>
              </a:lnSpc>
              <a:buFont typeface="Arial" panose="020B0604020202020204" pitchFamily="34" charset="0"/>
              <a:buChar char="•"/>
              <a:tabLst>
                <a:tab pos="457200" algn="l"/>
                <a:tab pos="1066800" algn="l"/>
              </a:tabLst>
            </a:pPr>
            <a:r>
              <a:rPr lang="fr-FR" sz="1200" dirty="0" smtClean="0">
                <a:latin typeface="+mj-lt"/>
                <a:ea typeface="Century Gothic" panose="020B0502020202020204" pitchFamily="34" charset="0"/>
                <a:cs typeface="Times New Roman" panose="02020603050405020304" pitchFamily="18" charset="0"/>
              </a:rPr>
              <a:t>La prise en compte des besoins métiers </a:t>
            </a:r>
          </a:p>
          <a:p>
            <a:pPr marL="628650" lvl="1" indent="-171450">
              <a:lnSpc>
                <a:spcPct val="107000"/>
              </a:lnSpc>
              <a:buFont typeface="Arial" panose="020B0604020202020204" pitchFamily="34" charset="0"/>
              <a:buChar char="•"/>
              <a:tabLst>
                <a:tab pos="457200" algn="l"/>
                <a:tab pos="1066800" algn="l"/>
              </a:tabLst>
            </a:pPr>
            <a:r>
              <a:rPr lang="fr-FR" sz="1200" dirty="0" smtClean="0">
                <a:latin typeface="+mj-lt"/>
                <a:ea typeface="Century Gothic" panose="020B0502020202020204" pitchFamily="34" charset="0"/>
                <a:cs typeface="Times New Roman" panose="02020603050405020304" pitchFamily="18" charset="0"/>
              </a:rPr>
              <a:t>L’interopérabilité</a:t>
            </a:r>
          </a:p>
          <a:p>
            <a:pPr marL="628650" lvl="1" indent="-171450">
              <a:lnSpc>
                <a:spcPct val="107000"/>
              </a:lnSpc>
              <a:buFont typeface="Arial" panose="020B0604020202020204" pitchFamily="34" charset="0"/>
              <a:buChar char="•"/>
              <a:tabLst>
                <a:tab pos="457200" algn="l"/>
                <a:tab pos="1066800" algn="l"/>
              </a:tabLst>
            </a:pPr>
            <a:r>
              <a:rPr lang="fr-FR" sz="1200" dirty="0" smtClean="0">
                <a:latin typeface="+mj-lt"/>
                <a:ea typeface="Century Gothic" panose="020B0502020202020204" pitchFamily="34" charset="0"/>
                <a:cs typeface="Times New Roman" panose="02020603050405020304" pitchFamily="18" charset="0"/>
              </a:rPr>
              <a:t>L’évaluation du gain d’efficience</a:t>
            </a:r>
          </a:p>
          <a:p>
            <a:pPr lvl="1">
              <a:lnSpc>
                <a:spcPct val="107000"/>
              </a:lnSpc>
              <a:spcAft>
                <a:spcPts val="800"/>
              </a:spcAft>
              <a:tabLst>
                <a:tab pos="457200" algn="l"/>
                <a:tab pos="1066800" algn="l"/>
              </a:tabLst>
            </a:pPr>
            <a:endParaRPr lang="fr-FR" sz="1200" dirty="0">
              <a:effectLst/>
              <a:latin typeface="+mj-lt"/>
              <a:ea typeface="Century Gothic" panose="020B0502020202020204" pitchFamily="34"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7E3B350E-657F-41D5-BCB6-877D8C3AF71C}" type="slidenum">
              <a:rPr lang="fr-FR" smtClean="0"/>
              <a:t>61</a:t>
            </a:fld>
            <a:endParaRPr lang="fr-FR" dirty="0"/>
          </a:p>
        </p:txBody>
      </p:sp>
    </p:spTree>
    <p:extLst>
      <p:ext uri="{BB962C8B-B14F-4D97-AF65-F5344CB8AC3E}">
        <p14:creationId xmlns:p14="http://schemas.microsoft.com/office/powerpoint/2010/main" val="239811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60980"/>
            <a:ext cx="9144000" cy="850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2000" b="1" dirty="0" smtClean="0">
                <a:solidFill>
                  <a:schemeClr val="tx1"/>
                </a:solidFill>
              </a:rPr>
              <a:t>Quelles sont les dynamiques de rapprochement ?</a:t>
            </a:r>
          </a:p>
        </p:txBody>
      </p:sp>
      <p:sp>
        <p:nvSpPr>
          <p:cNvPr id="2" name="Espace réservé du numéro de diapositive 1"/>
          <p:cNvSpPr>
            <a:spLocks noGrp="1"/>
          </p:cNvSpPr>
          <p:nvPr>
            <p:ph type="sldNum" sz="quarter" idx="12"/>
          </p:nvPr>
        </p:nvSpPr>
        <p:spPr/>
        <p:txBody>
          <a:bodyPr/>
          <a:lstStyle/>
          <a:p>
            <a:fld id="{7E3B350E-657F-41D5-BCB6-877D8C3AF71C}" type="slidenum">
              <a:rPr lang="fr-FR" smtClean="0"/>
              <a:t>62</a:t>
            </a:fld>
            <a:endParaRPr lang="fr-FR" dirty="0"/>
          </a:p>
        </p:txBody>
      </p:sp>
    </p:spTree>
    <p:extLst>
      <p:ext uri="{BB962C8B-B14F-4D97-AF65-F5344CB8AC3E}">
        <p14:creationId xmlns:p14="http://schemas.microsoft.com/office/powerpoint/2010/main" val="261827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LES Projets </a:t>
            </a:r>
            <a:r>
              <a:rPr lang="fr-FR" sz="2400" dirty="0"/>
              <a:t>de </a:t>
            </a:r>
            <a:r>
              <a:rPr lang="fr-FR" sz="2400" dirty="0" smtClean="0"/>
              <a:t>rapprochement DES SERVICES</a:t>
            </a:r>
            <a:endParaRPr lang="fr-FR" sz="2400" b="1" dirty="0"/>
          </a:p>
        </p:txBody>
      </p:sp>
      <p:sp>
        <p:nvSpPr>
          <p:cNvPr id="4" name="Rectangle 3"/>
          <p:cNvSpPr/>
          <p:nvPr/>
        </p:nvSpPr>
        <p:spPr>
          <a:xfrm>
            <a:off x="427038" y="1511300"/>
            <a:ext cx="8469630" cy="3064429"/>
          </a:xfrm>
          <a:prstGeom prst="rect">
            <a:avLst/>
          </a:prstGeom>
        </p:spPr>
        <p:txBody>
          <a:bodyPr wrap="square">
            <a:spAutoFit/>
          </a:bodyPr>
          <a:lstStyle/>
          <a:p>
            <a:pPr lvl="2" algn="just">
              <a:lnSpc>
                <a:spcPct val="107000"/>
              </a:lnSpc>
              <a:spcAft>
                <a:spcPts val="800"/>
              </a:spcAft>
            </a:pPr>
            <a:r>
              <a:rPr lang="fr-FR" sz="1300" dirty="0">
                <a:latin typeface="+mj-lt"/>
                <a:ea typeface="Century Gothic" panose="020B0502020202020204" pitchFamily="34" charset="0"/>
                <a:cs typeface="Times New Roman" panose="02020603050405020304" pitchFamily="18" charset="0"/>
              </a:rPr>
              <a:t>Environ </a:t>
            </a:r>
            <a:r>
              <a:rPr lang="fr-FR" sz="1300" b="1" dirty="0">
                <a:latin typeface="+mj-lt"/>
                <a:ea typeface="Century Gothic" panose="020B0502020202020204" pitchFamily="34" charset="0"/>
                <a:cs typeface="Times New Roman" panose="02020603050405020304" pitchFamily="18" charset="0"/>
              </a:rPr>
              <a:t>la moitié des SSIAD se projettent sur un projet de rapprochement à l’échelle régionale</a:t>
            </a:r>
            <a:r>
              <a:rPr lang="fr-FR" sz="1300" dirty="0">
                <a:latin typeface="+mj-lt"/>
                <a:ea typeface="Century Gothic" panose="020B0502020202020204" pitchFamily="34" charset="0"/>
                <a:cs typeface="Times New Roman" panose="02020603050405020304" pitchFamily="18" charset="0"/>
              </a:rPr>
              <a:t>. Ces rapprochements concernent prioritairement des coordinations en </a:t>
            </a:r>
            <a:r>
              <a:rPr lang="fr-FR" sz="1300" b="1" dirty="0">
                <a:latin typeface="+mj-lt"/>
                <a:ea typeface="Century Gothic" panose="020B0502020202020204" pitchFamily="34" charset="0"/>
                <a:cs typeface="Times New Roman" panose="02020603050405020304" pitchFamily="18" charset="0"/>
              </a:rPr>
              <a:t>mode SPASAD</a:t>
            </a:r>
            <a:r>
              <a:rPr lang="fr-FR" sz="1300" dirty="0">
                <a:latin typeface="+mj-lt"/>
                <a:ea typeface="Century Gothic" panose="020B0502020202020204" pitchFamily="34" charset="0"/>
                <a:cs typeface="Times New Roman" panose="02020603050405020304" pitchFamily="18" charset="0"/>
              </a:rPr>
              <a:t>, des fusions i</a:t>
            </a:r>
            <a:r>
              <a:rPr lang="fr-FR" sz="1300" b="1" dirty="0">
                <a:latin typeface="+mj-lt"/>
                <a:ea typeface="Century Gothic" panose="020B0502020202020204" pitchFamily="34" charset="0"/>
                <a:cs typeface="Times New Roman" panose="02020603050405020304" pitchFamily="18" charset="0"/>
              </a:rPr>
              <a:t>nter-SSIAD</a:t>
            </a:r>
            <a:r>
              <a:rPr lang="fr-FR" sz="1300" dirty="0">
                <a:latin typeface="+mj-lt"/>
                <a:ea typeface="Century Gothic" panose="020B0502020202020204" pitchFamily="34" charset="0"/>
                <a:cs typeface="Times New Roman" panose="02020603050405020304" pitchFamily="18" charset="0"/>
              </a:rPr>
              <a:t> et des </a:t>
            </a:r>
            <a:r>
              <a:rPr lang="fr-FR" sz="1300" b="1" dirty="0">
                <a:latin typeface="+mj-lt"/>
                <a:ea typeface="Century Gothic" panose="020B0502020202020204" pitchFamily="34" charset="0"/>
                <a:cs typeface="Times New Roman" panose="02020603050405020304" pitchFamily="18" charset="0"/>
              </a:rPr>
              <a:t>mutualisations </a:t>
            </a:r>
            <a:r>
              <a:rPr lang="fr-FR" sz="1300" b="1" dirty="0" smtClean="0">
                <a:latin typeface="+mj-lt"/>
                <a:ea typeface="Century Gothic" panose="020B0502020202020204" pitchFamily="34" charset="0"/>
                <a:cs typeface="Times New Roman" panose="02020603050405020304" pitchFamily="18" charset="0"/>
              </a:rPr>
              <a:t>inter-SSIAD : </a:t>
            </a:r>
            <a:r>
              <a:rPr lang="fr-FR" sz="1300" dirty="0" smtClean="0">
                <a:latin typeface="+mj-lt"/>
                <a:ea typeface="Century Gothic" panose="020B0502020202020204" pitchFamily="34" charset="0"/>
                <a:cs typeface="Times New Roman" panose="02020603050405020304" pitchFamily="18" charset="0"/>
              </a:rPr>
              <a:t>Côtes d’Armor </a:t>
            </a:r>
            <a:r>
              <a:rPr lang="fr-FR" sz="1300" dirty="0">
                <a:latin typeface="+mj-lt"/>
                <a:ea typeface="Century Gothic" panose="020B0502020202020204" pitchFamily="34" charset="0"/>
                <a:cs typeface="Times New Roman" panose="02020603050405020304" pitchFamily="18" charset="0"/>
              </a:rPr>
              <a:t>(57</a:t>
            </a:r>
            <a:r>
              <a:rPr lang="fr-FR" sz="1300" dirty="0" smtClean="0">
                <a:latin typeface="+mj-lt"/>
                <a:ea typeface="Century Gothic" panose="020B0502020202020204" pitchFamily="34" charset="0"/>
                <a:cs typeface="Times New Roman" panose="02020603050405020304" pitchFamily="18" charset="0"/>
              </a:rPr>
              <a:t>%), Morbihan </a:t>
            </a:r>
            <a:r>
              <a:rPr lang="fr-FR" sz="1300" dirty="0">
                <a:latin typeface="+mj-lt"/>
                <a:ea typeface="Century Gothic" panose="020B0502020202020204" pitchFamily="34" charset="0"/>
                <a:cs typeface="Times New Roman" panose="02020603050405020304" pitchFamily="18" charset="0"/>
              </a:rPr>
              <a:t>(50%) I</a:t>
            </a:r>
            <a:r>
              <a:rPr lang="fr-FR" sz="1300" dirty="0" smtClean="0">
                <a:latin typeface="+mj-lt"/>
                <a:ea typeface="Century Gothic" panose="020B0502020202020204" pitchFamily="34" charset="0"/>
                <a:cs typeface="Times New Roman" panose="02020603050405020304" pitchFamily="18" charset="0"/>
              </a:rPr>
              <a:t>lle </a:t>
            </a:r>
            <a:r>
              <a:rPr lang="fr-FR" sz="1300" dirty="0">
                <a:latin typeface="+mj-lt"/>
                <a:ea typeface="Century Gothic" panose="020B0502020202020204" pitchFamily="34" charset="0"/>
                <a:cs typeface="Times New Roman" panose="02020603050405020304" pitchFamily="18" charset="0"/>
              </a:rPr>
              <a:t>et Vilaine (48</a:t>
            </a:r>
            <a:r>
              <a:rPr lang="fr-FR" sz="1300" dirty="0" smtClean="0">
                <a:latin typeface="+mj-lt"/>
                <a:ea typeface="Century Gothic" panose="020B0502020202020204" pitchFamily="34" charset="0"/>
                <a:cs typeface="Times New Roman" panose="02020603050405020304" pitchFamily="18" charset="0"/>
              </a:rPr>
              <a:t>%), Finistère </a:t>
            </a:r>
            <a:r>
              <a:rPr lang="fr-FR" sz="1300" dirty="0">
                <a:latin typeface="+mj-lt"/>
                <a:ea typeface="Century Gothic" panose="020B0502020202020204" pitchFamily="34" charset="0"/>
                <a:cs typeface="Times New Roman" panose="02020603050405020304" pitchFamily="18" charset="0"/>
              </a:rPr>
              <a:t>(22%). </a:t>
            </a:r>
          </a:p>
          <a:p>
            <a:pPr lvl="2" algn="just">
              <a:lnSpc>
                <a:spcPct val="107000"/>
              </a:lnSpc>
              <a:spcAft>
                <a:spcPts val="800"/>
              </a:spcAft>
            </a:pPr>
            <a:r>
              <a:rPr lang="fr-FR" sz="1300" dirty="0">
                <a:latin typeface="+mj-lt"/>
                <a:ea typeface="Century Gothic" panose="020B0502020202020204" pitchFamily="34" charset="0"/>
                <a:cs typeface="Times New Roman" panose="02020603050405020304" pitchFamily="18" charset="0"/>
              </a:rPr>
              <a:t>Les structures interrogées privilégient à </a:t>
            </a:r>
            <a:r>
              <a:rPr lang="fr-FR" sz="1300" b="1" dirty="0">
                <a:latin typeface="+mj-lt"/>
                <a:ea typeface="Century Gothic" panose="020B0502020202020204" pitchFamily="34" charset="0"/>
                <a:cs typeface="Times New Roman" panose="02020603050405020304" pitchFamily="18" charset="0"/>
              </a:rPr>
              <a:t>55% le développement d’une structure de type SPASAD</a:t>
            </a:r>
            <a:r>
              <a:rPr lang="fr-FR" sz="1300" dirty="0">
                <a:latin typeface="+mj-lt"/>
                <a:ea typeface="Century Gothic" panose="020B0502020202020204" pitchFamily="34" charset="0"/>
                <a:cs typeface="Times New Roman" panose="02020603050405020304" pitchFamily="18" charset="0"/>
              </a:rPr>
              <a:t>. Sur l’ensemble des structures interrogées par département, plus d’un tiers des SSIAD du Morbihan (38%) et d’Ille et Vilaine (35%) indique envisager le développement d’une structure de type SPASAD. Cette </a:t>
            </a:r>
            <a:r>
              <a:rPr lang="fr-FR" sz="1300" b="1" dirty="0">
                <a:latin typeface="+mj-lt"/>
                <a:ea typeface="Century Gothic" panose="020B0502020202020204" pitchFamily="34" charset="0"/>
                <a:cs typeface="Times New Roman" panose="02020603050405020304" pitchFamily="18" charset="0"/>
              </a:rPr>
              <a:t>proportion est très nettement inférieure au sein des départements des Côtes d’Armor et du Finistère, où respectivement 14% et 11</a:t>
            </a:r>
            <a:r>
              <a:rPr lang="fr-FR" sz="1300" dirty="0">
                <a:latin typeface="+mj-lt"/>
                <a:ea typeface="Century Gothic" panose="020B0502020202020204" pitchFamily="34" charset="0"/>
                <a:cs typeface="Times New Roman" panose="02020603050405020304" pitchFamily="18" charset="0"/>
              </a:rPr>
              <a:t>% des structures envisagent de former une structure sous forme de SPASAD.</a:t>
            </a:r>
          </a:p>
          <a:p>
            <a:pPr algn="just">
              <a:lnSpc>
                <a:spcPct val="107000"/>
              </a:lnSpc>
              <a:spcAft>
                <a:spcPts val="800"/>
              </a:spcAft>
            </a:pPr>
            <a:r>
              <a:rPr lang="fr-FR" sz="1300" dirty="0" smtClean="0">
                <a:latin typeface="+mj-lt"/>
                <a:ea typeface="Century Gothic" panose="020B0502020202020204" pitchFamily="34" charset="0"/>
                <a:cs typeface="Times New Roman" panose="02020603050405020304" pitchFamily="18" charset="0"/>
              </a:rPr>
              <a:t>Les </a:t>
            </a:r>
            <a:r>
              <a:rPr lang="fr-FR" sz="1300" dirty="0">
                <a:latin typeface="+mj-lt"/>
                <a:ea typeface="Century Gothic" panose="020B0502020202020204" pitchFamily="34" charset="0"/>
                <a:cs typeface="Times New Roman" panose="02020603050405020304" pitchFamily="18" charset="0"/>
              </a:rPr>
              <a:t>SSIAD consultés ont également mentionné l’importance d’accéder à des </a:t>
            </a:r>
            <a:r>
              <a:rPr lang="fr-FR" sz="1300" b="1" dirty="0">
                <a:latin typeface="+mj-lt"/>
                <a:ea typeface="Century Gothic" panose="020B0502020202020204" pitchFamily="34" charset="0"/>
                <a:cs typeface="Times New Roman" panose="02020603050405020304" pitchFamily="18" charset="0"/>
              </a:rPr>
              <a:t>compétences spécifiques </a:t>
            </a:r>
            <a:r>
              <a:rPr lang="fr-FR" sz="1300" dirty="0">
                <a:latin typeface="+mj-lt"/>
                <a:ea typeface="Century Gothic" panose="020B0502020202020204" pitchFamily="34" charset="0"/>
                <a:cs typeface="Times New Roman" panose="02020603050405020304" pitchFamily="18" charset="0"/>
              </a:rPr>
              <a:t>(ergothérapeute, psychologue, référent qualité). Ces compétences pourraient être </a:t>
            </a:r>
            <a:r>
              <a:rPr lang="fr-FR" sz="1300" b="1" dirty="0">
                <a:latin typeface="+mj-lt"/>
                <a:ea typeface="Century Gothic" panose="020B0502020202020204" pitchFamily="34" charset="0"/>
                <a:cs typeface="Times New Roman" panose="02020603050405020304" pitchFamily="18" charset="0"/>
              </a:rPr>
              <a:t>mutualisées à l’échelle territoriale</a:t>
            </a:r>
            <a:r>
              <a:rPr lang="fr-FR" sz="1300" dirty="0">
                <a:latin typeface="+mj-lt"/>
                <a:ea typeface="Century Gothic" panose="020B0502020202020204" pitchFamily="34" charset="0"/>
                <a:cs typeface="Times New Roman" panose="02020603050405020304" pitchFamily="18" charset="0"/>
              </a:rPr>
              <a:t>. </a:t>
            </a:r>
            <a:endParaRPr lang="fr-FR" sz="1300" dirty="0">
              <a:effectLst/>
              <a:latin typeface="+mj-lt"/>
              <a:ea typeface="Century Gothic" panose="020B0502020202020204" pitchFamily="34" charset="0"/>
              <a:cs typeface="Times New Roman" panose="02020603050405020304" pitchFamily="18"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644" y="2123300"/>
            <a:ext cx="837923" cy="670338"/>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020695164"/>
              </p:ext>
            </p:extLst>
          </p:nvPr>
        </p:nvGraphicFramePr>
        <p:xfrm>
          <a:off x="427038" y="4736386"/>
          <a:ext cx="8532613" cy="1957070"/>
        </p:xfrm>
        <a:graphic>
          <a:graphicData uri="http://schemas.openxmlformats.org/drawingml/2006/table">
            <a:tbl>
              <a:tblPr firstRow="1" firstCol="1" bandRow="1">
                <a:tableStyleId>{5C22544A-7EE6-4342-B048-85BDC9FD1C3A}</a:tableStyleId>
              </a:tblPr>
              <a:tblGrid>
                <a:gridCol w="8532613">
                  <a:extLst>
                    <a:ext uri="{9D8B030D-6E8A-4147-A177-3AD203B41FA5}">
                      <a16:colId xmlns:a16="http://schemas.microsoft.com/office/drawing/2014/main" val="20000"/>
                    </a:ext>
                  </a:extLst>
                </a:gridCol>
              </a:tblGrid>
              <a:tr h="1768585">
                <a:tc>
                  <a:txBody>
                    <a:bodyPr/>
                    <a:lstStyle/>
                    <a:p>
                      <a:pPr marL="0" algn="just" defTabSz="685800" rtl="0" eaLnBrk="1" latinLnBrk="0" hangingPunct="1">
                        <a:lnSpc>
                          <a:spcPct val="107000"/>
                        </a:lnSpc>
                        <a:spcAft>
                          <a:spcPts val="0"/>
                        </a:spcAft>
                      </a:pPr>
                      <a:r>
                        <a:rPr lang="fr-FR" sz="1200" b="1" u="sng" kern="1200" dirty="0" smtClean="0">
                          <a:solidFill>
                            <a:schemeClr val="tx1"/>
                          </a:solidFill>
                          <a:effectLst/>
                          <a:latin typeface="+mj-lt"/>
                          <a:ea typeface="+mn-ea"/>
                          <a:cs typeface="+mn-cs"/>
                        </a:rPr>
                        <a:t>Focus sur la notion de SSIAD efficient : </a:t>
                      </a:r>
                    </a:p>
                    <a:p>
                      <a:pPr marL="0" algn="just" defTabSz="685800" rtl="0" eaLnBrk="1" latinLnBrk="0" hangingPunct="1">
                        <a:lnSpc>
                          <a:spcPct val="107000"/>
                        </a:lnSpc>
                        <a:spcAft>
                          <a:spcPts val="0"/>
                        </a:spcAft>
                      </a:pPr>
                      <a:endParaRPr lang="fr-FR" sz="1200" b="0" u="none" kern="1200" dirty="0" smtClean="0">
                        <a:solidFill>
                          <a:schemeClr val="tx1"/>
                        </a:solidFill>
                        <a:effectLst/>
                        <a:latin typeface="+mj-lt"/>
                        <a:ea typeface="+mn-ea"/>
                        <a:cs typeface="+mn-cs"/>
                      </a:endParaRPr>
                    </a:p>
                    <a:p>
                      <a:pPr marL="0" algn="just" defTabSz="685800" rtl="0" eaLnBrk="1" latinLnBrk="0" hangingPunct="1">
                        <a:lnSpc>
                          <a:spcPct val="107000"/>
                        </a:lnSpc>
                        <a:spcAft>
                          <a:spcPts val="0"/>
                        </a:spcAft>
                      </a:pPr>
                      <a:r>
                        <a:rPr lang="fr-FR" sz="1200" b="0" u="none" kern="1200" dirty="0" smtClean="0">
                          <a:solidFill>
                            <a:schemeClr val="tx1"/>
                          </a:solidFill>
                          <a:effectLst/>
                          <a:latin typeface="+mj-lt"/>
                          <a:ea typeface="+mn-ea"/>
                          <a:cs typeface="+mn-cs"/>
                        </a:rPr>
                        <a:t>Les fédérations ont fait remonter que l’efficience </a:t>
                      </a:r>
                      <a:r>
                        <a:rPr lang="fr-FR" sz="1200" b="0" u="none" kern="1200" dirty="0">
                          <a:solidFill>
                            <a:schemeClr val="tx1"/>
                          </a:solidFill>
                          <a:effectLst/>
                          <a:latin typeface="+mj-lt"/>
                          <a:ea typeface="+mn-ea"/>
                          <a:cs typeface="+mn-cs"/>
                        </a:rPr>
                        <a:t>des services ne peut être réduite à la seule référence </a:t>
                      </a:r>
                      <a:r>
                        <a:rPr lang="fr-FR" sz="1200" b="0" u="none" kern="1200" dirty="0" smtClean="0">
                          <a:solidFill>
                            <a:schemeClr val="tx1"/>
                          </a:solidFill>
                          <a:effectLst/>
                          <a:latin typeface="+mj-lt"/>
                          <a:ea typeface="+mn-ea"/>
                          <a:cs typeface="+mn-cs"/>
                        </a:rPr>
                        <a:t>capacitaire (</a:t>
                      </a:r>
                      <a:r>
                        <a:rPr lang="fr-FR" sz="1200" b="0" u="sng" kern="1200" dirty="0" err="1" smtClean="0">
                          <a:solidFill>
                            <a:schemeClr val="tx1"/>
                          </a:solidFill>
                          <a:effectLst/>
                          <a:latin typeface="+mj-lt"/>
                          <a:ea typeface="+mn-ea"/>
                          <a:cs typeface="+mn-cs"/>
                        </a:rPr>
                        <a:t>cf</a:t>
                      </a:r>
                      <a:r>
                        <a:rPr lang="fr-FR" sz="1200" b="0" u="sng" kern="1200" dirty="0" smtClean="0">
                          <a:solidFill>
                            <a:schemeClr val="tx1"/>
                          </a:solidFill>
                          <a:effectLst/>
                          <a:latin typeface="+mj-lt"/>
                          <a:ea typeface="+mn-ea"/>
                          <a:cs typeface="+mn-cs"/>
                        </a:rPr>
                        <a:t> : </a:t>
                      </a:r>
                      <a:r>
                        <a:rPr lang="fr-FR" sz="1200" b="0" u="none" kern="1200" dirty="0" smtClean="0">
                          <a:solidFill>
                            <a:schemeClr val="tx1"/>
                          </a:solidFill>
                          <a:effectLst/>
                          <a:latin typeface="+mj-lt"/>
                          <a:ea typeface="+mn-ea"/>
                          <a:cs typeface="+mn-cs"/>
                        </a:rPr>
                        <a:t>seuil de  60 places pour les AAC), l</a:t>
                      </a:r>
                      <a:r>
                        <a:rPr lang="fr-FR" sz="1200" b="1" u="none" kern="1200" dirty="0" smtClean="0">
                          <a:solidFill>
                            <a:schemeClr val="tx1"/>
                          </a:solidFill>
                          <a:effectLst/>
                          <a:latin typeface="+mj-lt"/>
                          <a:ea typeface="+mn-ea"/>
                          <a:cs typeface="+mn-cs"/>
                        </a:rPr>
                        <a:t>’environnement </a:t>
                      </a:r>
                      <a:r>
                        <a:rPr lang="fr-FR" sz="1200" b="1" u="none" kern="1200" dirty="0">
                          <a:solidFill>
                            <a:schemeClr val="tx1"/>
                          </a:solidFill>
                          <a:effectLst/>
                          <a:latin typeface="+mj-lt"/>
                          <a:ea typeface="+mn-ea"/>
                          <a:cs typeface="+mn-cs"/>
                        </a:rPr>
                        <a:t>dans lequel s’inscrit le service est un critère essentiel :</a:t>
                      </a:r>
                    </a:p>
                    <a:p>
                      <a:pPr marL="685800" lvl="5" indent="-228600" algn="just" defTabSz="685800" rtl="0" eaLnBrk="1" latinLnBrk="0" hangingPunct="1">
                        <a:lnSpc>
                          <a:spcPct val="107000"/>
                        </a:lnSpc>
                        <a:spcAft>
                          <a:spcPts val="0"/>
                        </a:spcAft>
                        <a:buFont typeface="Arial" panose="020B0604020202020204" pitchFamily="34" charset="0"/>
                        <a:buChar char="•"/>
                        <a:tabLst>
                          <a:tab pos="1828800" algn="l"/>
                        </a:tabLst>
                      </a:pPr>
                      <a:r>
                        <a:rPr lang="fr-FR" sz="1200" b="0" u="none" kern="1200" dirty="0">
                          <a:solidFill>
                            <a:schemeClr val="tx1"/>
                          </a:solidFill>
                          <a:effectLst/>
                          <a:latin typeface="+mj-lt"/>
                          <a:ea typeface="+mn-ea"/>
                          <a:cs typeface="+mn-cs"/>
                        </a:rPr>
                        <a:t>SPASAD ou SSIAD isolé ;</a:t>
                      </a:r>
                    </a:p>
                    <a:p>
                      <a:pPr marL="685800" lvl="5" indent="-228600" algn="just" defTabSz="685800" rtl="0" eaLnBrk="1" latinLnBrk="0" hangingPunct="1">
                        <a:lnSpc>
                          <a:spcPct val="107000"/>
                        </a:lnSpc>
                        <a:spcAft>
                          <a:spcPts val="0"/>
                        </a:spcAft>
                        <a:buFont typeface="Arial" panose="020B0604020202020204" pitchFamily="34" charset="0"/>
                        <a:buChar char="•"/>
                        <a:tabLst>
                          <a:tab pos="1828800" algn="l"/>
                        </a:tabLst>
                      </a:pPr>
                      <a:r>
                        <a:rPr lang="fr-FR" sz="1200" b="0" u="none" kern="1200" dirty="0">
                          <a:solidFill>
                            <a:schemeClr val="tx1"/>
                          </a:solidFill>
                          <a:effectLst/>
                          <a:latin typeface="+mj-lt"/>
                          <a:ea typeface="+mn-ea"/>
                          <a:cs typeface="+mn-cs"/>
                        </a:rPr>
                        <a:t>adossement à un EHPAD ou non ;</a:t>
                      </a:r>
                    </a:p>
                    <a:p>
                      <a:pPr marL="685800" lvl="5" indent="-228600" algn="just" defTabSz="685800" rtl="0" eaLnBrk="1" latinLnBrk="0" hangingPunct="1">
                        <a:lnSpc>
                          <a:spcPct val="107000"/>
                        </a:lnSpc>
                        <a:spcAft>
                          <a:spcPts val="0"/>
                        </a:spcAft>
                        <a:buFont typeface="Arial" panose="020B0604020202020204" pitchFamily="34" charset="0"/>
                        <a:buChar char="•"/>
                        <a:tabLst>
                          <a:tab pos="1828800" algn="l"/>
                        </a:tabLst>
                      </a:pPr>
                      <a:r>
                        <a:rPr lang="fr-FR" sz="1200" b="0" u="none" kern="1200" dirty="0">
                          <a:solidFill>
                            <a:schemeClr val="tx1"/>
                          </a:solidFill>
                          <a:effectLst/>
                          <a:latin typeface="+mj-lt"/>
                          <a:ea typeface="+mn-ea"/>
                          <a:cs typeface="+mn-cs"/>
                        </a:rPr>
                        <a:t>coopérations de proximité ;</a:t>
                      </a:r>
                    </a:p>
                    <a:p>
                      <a:pPr marL="685800" lvl="5" indent="-228600" algn="just" defTabSz="685800" rtl="0" eaLnBrk="1" latinLnBrk="0" hangingPunct="1">
                        <a:lnSpc>
                          <a:spcPct val="107000"/>
                        </a:lnSpc>
                        <a:spcAft>
                          <a:spcPts val="0"/>
                        </a:spcAft>
                        <a:buFont typeface="Arial" panose="020B0604020202020204" pitchFamily="34" charset="0"/>
                        <a:buChar char="•"/>
                        <a:tabLst>
                          <a:tab pos="1828800" algn="l"/>
                        </a:tabLst>
                      </a:pPr>
                      <a:r>
                        <a:rPr lang="fr-FR" sz="1200" b="0" u="none" kern="1200" dirty="0">
                          <a:solidFill>
                            <a:schemeClr val="tx1"/>
                          </a:solidFill>
                          <a:effectLst/>
                          <a:latin typeface="+mj-lt"/>
                          <a:ea typeface="+mn-ea"/>
                          <a:cs typeface="+mn-cs"/>
                        </a:rPr>
                        <a:t>caractéristiques du territoire d’implantation (urbain, rural, semi-urbain) et démographie des professionnels de santé ;</a:t>
                      </a:r>
                    </a:p>
                    <a:p>
                      <a:pPr marL="685800" lvl="5" indent="-228600" algn="just" defTabSz="685800" rtl="0" eaLnBrk="1" latinLnBrk="0" hangingPunct="1">
                        <a:lnSpc>
                          <a:spcPct val="107000"/>
                        </a:lnSpc>
                        <a:spcAft>
                          <a:spcPts val="0"/>
                        </a:spcAft>
                        <a:buFont typeface="Arial" panose="020B0604020202020204" pitchFamily="34" charset="0"/>
                        <a:buChar char="•"/>
                        <a:tabLst>
                          <a:tab pos="1828800" algn="l"/>
                        </a:tabLst>
                      </a:pPr>
                      <a:r>
                        <a:rPr lang="fr-FR" sz="1200" b="0" u="none" kern="1200" dirty="0">
                          <a:solidFill>
                            <a:schemeClr val="tx1"/>
                          </a:solidFill>
                          <a:effectLst/>
                          <a:latin typeface="+mj-lt"/>
                          <a:ea typeface="+mn-ea"/>
                          <a:cs typeface="+mn-cs"/>
                        </a:rPr>
                        <a:t>rattachement gestionnaire avec possibilités de mutualisation des charges communes et activités gérées. </a:t>
                      </a:r>
                    </a:p>
                  </a:txBody>
                  <a:tcPr marL="68580" marR="68580" marT="0" marB="0">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5" name="Espace réservé du numéro de diapositive 4"/>
          <p:cNvSpPr>
            <a:spLocks noGrp="1"/>
          </p:cNvSpPr>
          <p:nvPr>
            <p:ph type="sldNum" sz="quarter" idx="12"/>
          </p:nvPr>
        </p:nvSpPr>
        <p:spPr/>
        <p:txBody>
          <a:bodyPr/>
          <a:lstStyle/>
          <a:p>
            <a:fld id="{7E3B350E-657F-41D5-BCB6-877D8C3AF71C}" type="slidenum">
              <a:rPr lang="fr-FR" smtClean="0"/>
              <a:t>63</a:t>
            </a:fld>
            <a:endParaRPr lang="fr-FR" dirty="0"/>
          </a:p>
        </p:txBody>
      </p:sp>
    </p:spTree>
    <p:extLst>
      <p:ext uri="{BB962C8B-B14F-4D97-AF65-F5344CB8AC3E}">
        <p14:creationId xmlns:p14="http://schemas.microsoft.com/office/powerpoint/2010/main" val="168362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734F0-497B-4B95-A062-7DFECEBD9A1D}"/>
              </a:ext>
            </a:extLst>
          </p:cNvPr>
          <p:cNvSpPr>
            <a:spLocks noGrp="1"/>
          </p:cNvSpPr>
          <p:nvPr>
            <p:ph type="ctrTitle"/>
          </p:nvPr>
        </p:nvSpPr>
        <p:spPr>
          <a:xfrm>
            <a:off x="2425700" y="3722400"/>
            <a:ext cx="6149500" cy="797782"/>
          </a:xfrm>
        </p:spPr>
        <p:txBody>
          <a:bodyPr/>
          <a:lstStyle/>
          <a:p>
            <a:r>
              <a:rPr lang="fr-FR" b="1" cap="small" dirty="0" smtClean="0"/>
              <a:t>COORDINATION ET INTEGRATION DE L’AIDE ET DU SOIN  </a:t>
            </a:r>
            <a:endParaRPr lang="fr-FR" dirty="0">
              <a:solidFill>
                <a:schemeClr val="bg2">
                  <a:lumMod val="75000"/>
                </a:schemeClr>
              </a:solidFill>
            </a:endParaRPr>
          </a:p>
        </p:txBody>
      </p:sp>
    </p:spTree>
    <p:extLst>
      <p:ext uri="{BB962C8B-B14F-4D97-AF65-F5344CB8AC3E}">
        <p14:creationId xmlns:p14="http://schemas.microsoft.com/office/powerpoint/2010/main" val="42692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a:t>L’Expérimentation </a:t>
            </a:r>
            <a:r>
              <a:rPr lang="fr-FR" sz="2400" dirty="0" err="1"/>
              <a:t>spasad</a:t>
            </a:r>
            <a:r>
              <a:rPr lang="fr-FR" sz="2400" dirty="0"/>
              <a:t> </a:t>
            </a:r>
            <a:r>
              <a:rPr lang="fr-FR" sz="2400" dirty="0" smtClean="0"/>
              <a:t>INTEGRES (Art. 49 Loi ASV)</a:t>
            </a:r>
            <a:endParaRPr lang="fr-FR" sz="2400" dirty="0"/>
          </a:p>
        </p:txBody>
      </p:sp>
      <p:sp>
        <p:nvSpPr>
          <p:cNvPr id="4" name="Espace réservé du texte 3"/>
          <p:cNvSpPr>
            <a:spLocks noGrp="1"/>
          </p:cNvSpPr>
          <p:nvPr>
            <p:ph type="body" sz="quarter" idx="13"/>
          </p:nvPr>
        </p:nvSpPr>
        <p:spPr>
          <a:xfrm>
            <a:off x="431800" y="1099335"/>
            <a:ext cx="8280400" cy="5507841"/>
          </a:xfrm>
        </p:spPr>
        <p:txBody>
          <a:bodyPr/>
          <a:lstStyle/>
          <a:p>
            <a:r>
              <a:rPr lang="fr-FR" altLang="fr-FR" sz="1400" b="1" dirty="0">
                <a:solidFill>
                  <a:schemeClr val="tx1"/>
                </a:solidFill>
                <a:latin typeface="Arial" panose="020B0604020202020204" pitchFamily="34" charset="0"/>
                <a:cs typeface="Arial" panose="020B0604020202020204" pitchFamily="34" charset="0"/>
              </a:rPr>
              <a:t>Les missions du SPASAD </a:t>
            </a:r>
            <a:r>
              <a:rPr lang="fr-FR" altLang="fr-FR" sz="1400" i="1" dirty="0">
                <a:solidFill>
                  <a:schemeClr val="tx1"/>
                </a:solidFill>
                <a:latin typeface="Arial" panose="020B0604020202020204" pitchFamily="34" charset="0"/>
                <a:cs typeface="Arial" panose="020B0604020202020204" pitchFamily="34" charset="0"/>
              </a:rPr>
              <a:t>(missions d’un SSIAD et d’un SAAD):</a:t>
            </a:r>
          </a:p>
          <a:p>
            <a:pPr algn="just"/>
            <a:r>
              <a:rPr lang="fr-FR" altLang="fr-FR" sz="1400" dirty="0">
                <a:solidFill>
                  <a:schemeClr val="tx1"/>
                </a:solidFill>
                <a:latin typeface="Arial" panose="020B0604020202020204" pitchFamily="34" charset="0"/>
                <a:cs typeface="Arial" panose="020B0604020202020204" pitchFamily="34" charset="0"/>
              </a:rPr>
              <a:t>- Accompagnement prioritaire (non exclusif) et suivi de manière intégrée des personnes requérant aide et soins (personnes âgées de plus de 60 ans et de moins de 60 ans </a:t>
            </a:r>
            <a:r>
              <a:rPr lang="fr-FR" altLang="fr-FR" sz="1400" i="1" dirty="0">
                <a:solidFill>
                  <a:schemeClr val="tx1"/>
                </a:solidFill>
                <a:latin typeface="Arial" panose="020B0604020202020204" pitchFamily="34" charset="0"/>
                <a:cs typeface="Arial" panose="020B0604020202020204" pitchFamily="34" charset="0"/>
              </a:rPr>
              <a:t>(en situation de handicap ou atteintes de pathologies chroniques) </a:t>
            </a:r>
            <a:r>
              <a:rPr lang="fr-FR" altLang="fr-FR" sz="1400" dirty="0">
                <a:solidFill>
                  <a:schemeClr val="tx1"/>
                </a:solidFill>
                <a:latin typeface="Arial" panose="020B0604020202020204" pitchFamily="34" charset="0"/>
                <a:cs typeface="Arial" panose="020B0604020202020204" pitchFamily="34" charset="0"/>
              </a:rPr>
              <a:t>sur le territoire d’intervention des services. : recouvrement partiel possible du champ de l’activité des services constituant le SPASAD.</a:t>
            </a:r>
          </a:p>
          <a:p>
            <a:pPr algn="just">
              <a:lnSpc>
                <a:spcPct val="115000"/>
              </a:lnSpc>
              <a:spcBef>
                <a:spcPct val="0"/>
              </a:spcBef>
            </a:pPr>
            <a:r>
              <a:rPr lang="fr-FR" altLang="fr-FR" sz="1400" dirty="0">
                <a:solidFill>
                  <a:schemeClr val="tx1"/>
                </a:solidFill>
                <a:latin typeface="Arial" panose="020B0604020202020204" pitchFamily="34" charset="0"/>
                <a:cs typeface="Arial" panose="020B0604020202020204" pitchFamily="34" charset="0"/>
              </a:rPr>
              <a:t>- Organisation des interventions d’aide et de soins à domicile, dans le respect des règles et référentiels relatifs aux compétences respectives des services. </a:t>
            </a:r>
          </a:p>
          <a:p>
            <a:pPr algn="just">
              <a:lnSpc>
                <a:spcPct val="115000"/>
              </a:lnSpc>
              <a:spcBef>
                <a:spcPct val="0"/>
              </a:spcBef>
            </a:pPr>
            <a:r>
              <a:rPr lang="fr-FR" altLang="fr-FR" sz="1400" dirty="0">
                <a:solidFill>
                  <a:schemeClr val="tx1"/>
                </a:solidFill>
                <a:latin typeface="Arial" panose="020B0604020202020204" pitchFamily="34" charset="0"/>
                <a:cs typeface="Arial" panose="020B0604020202020204" pitchFamily="34" charset="0"/>
              </a:rPr>
              <a:t>- Mise en œuvre d’actions de prévention : </a:t>
            </a:r>
          </a:p>
          <a:p>
            <a:pPr algn="just">
              <a:lnSpc>
                <a:spcPct val="115000"/>
              </a:lnSpc>
              <a:spcBef>
                <a:spcPct val="0"/>
              </a:spcBef>
            </a:pPr>
            <a:r>
              <a:rPr lang="fr-FR" altLang="fr-FR" sz="1400" dirty="0">
                <a:solidFill>
                  <a:schemeClr val="tx1"/>
                </a:solidFill>
                <a:latin typeface="Arial" panose="020B0604020202020204" pitchFamily="34" charset="0"/>
                <a:cs typeface="Arial" panose="020B0604020202020204" pitchFamily="34" charset="0"/>
              </a:rPr>
              <a:t>▪ Affirmation d’un rôle de repérage, d’alerte et de signalement des situations à risque à domicile, en matière d’isolement, de fragilités, de perte d’autonomie ou d’aggravation de celle-ci. </a:t>
            </a:r>
          </a:p>
          <a:p>
            <a:pPr algn="just">
              <a:lnSpc>
                <a:spcPct val="115000"/>
              </a:lnSpc>
              <a:spcBef>
                <a:spcPct val="0"/>
              </a:spcBef>
            </a:pPr>
            <a:r>
              <a:rPr lang="fr-FR" altLang="fr-FR" sz="1400" dirty="0">
                <a:solidFill>
                  <a:schemeClr val="tx1"/>
                </a:solidFill>
                <a:latin typeface="Arial" panose="020B0604020202020204" pitchFamily="34" charset="0"/>
                <a:cs typeface="Arial" panose="020B0604020202020204" pitchFamily="34" charset="0"/>
              </a:rPr>
              <a:t>▪ Actions dans un ou plusieurs domaines : dénutrition et déshydratation, chutes à domicile, isolement, possibilité de proposition d’activités physiques et cognitives. </a:t>
            </a:r>
          </a:p>
          <a:p>
            <a:pPr algn="just">
              <a:spcBef>
                <a:spcPct val="0"/>
              </a:spcBef>
            </a:pPr>
            <a:r>
              <a:rPr lang="fr-FR" altLang="fr-FR" sz="1400" dirty="0">
                <a:solidFill>
                  <a:schemeClr val="tx1"/>
                </a:solidFill>
                <a:latin typeface="Arial" panose="020B0604020202020204" pitchFamily="34" charset="0"/>
                <a:cs typeface="Arial" panose="020B0604020202020204" pitchFamily="34" charset="0"/>
              </a:rPr>
              <a:t>- Préservation de la place et du rôle des proches-aidants et des aidants familiaux dans l’organisation et la mise en œuvre des prestations. </a:t>
            </a:r>
          </a:p>
          <a:p>
            <a:r>
              <a:rPr lang="fr-FR" altLang="fr-FR" sz="1400" b="1" dirty="0">
                <a:solidFill>
                  <a:schemeClr val="tx1"/>
                </a:solidFill>
                <a:latin typeface="Arial" panose="020B0604020202020204" pitchFamily="34" charset="0"/>
                <a:cs typeface="Arial" panose="020B0604020202020204" pitchFamily="34" charset="0"/>
              </a:rPr>
              <a:t>L’organisation du SPASAD: </a:t>
            </a:r>
          </a:p>
          <a:p>
            <a:r>
              <a:rPr lang="fr-FR" altLang="fr-FR" sz="1400" u="sng" dirty="0">
                <a:solidFill>
                  <a:schemeClr val="tx1"/>
                </a:solidFill>
                <a:latin typeface="Arial" panose="020B0604020202020204" pitchFamily="34" charset="0"/>
                <a:cs typeface="Arial" panose="020B0604020202020204" pitchFamily="34" charset="0"/>
              </a:rPr>
              <a:t>- Direction à 2 ou 3 têtes : </a:t>
            </a:r>
          </a:p>
          <a:p>
            <a:pPr algn="just">
              <a:lnSpc>
                <a:spcPct val="114000"/>
              </a:lnSpc>
              <a:spcBef>
                <a:spcPts val="0"/>
              </a:spcBef>
            </a:pPr>
            <a:r>
              <a:rPr lang="fr-FR" altLang="fr-FR" sz="1400" dirty="0">
                <a:solidFill>
                  <a:schemeClr val="tx1"/>
                </a:solidFill>
                <a:latin typeface="Arial" panose="020B0604020202020204" pitchFamily="34" charset="0"/>
                <a:cs typeface="Arial" panose="020B0604020202020204" pitchFamily="34" charset="0"/>
              </a:rPr>
              <a:t>▪ un responsable du SPASAD (gestion et organisation de la structure et du personnel),</a:t>
            </a:r>
          </a:p>
          <a:p>
            <a:pPr algn="just">
              <a:lnSpc>
                <a:spcPct val="114000"/>
              </a:lnSpc>
              <a:spcBef>
                <a:spcPts val="0"/>
              </a:spcBef>
            </a:pPr>
            <a:r>
              <a:rPr lang="fr-FR" altLang="fr-FR" sz="1400" dirty="0">
                <a:solidFill>
                  <a:schemeClr val="tx1"/>
                </a:solidFill>
                <a:latin typeface="Arial" panose="020B0604020202020204" pitchFamily="34" charset="0"/>
                <a:cs typeface="Arial" panose="020B0604020202020204" pitchFamily="34" charset="0"/>
              </a:rPr>
              <a:t>▪ un infirmier coordonnateur (interlocuteur unique de l’IDE de la personne accompagnée intervenant au titre de l’aide et des soins : coordination des interventions et des personnels/ élaboration et suivi du projet individualisé d’aide, d’accompagnement et de soin </a:t>
            </a:r>
            <a:r>
              <a:rPr lang="fr-FR" altLang="fr-FR" sz="1400" i="1" dirty="0">
                <a:solidFill>
                  <a:schemeClr val="tx1"/>
                </a:solidFill>
                <a:latin typeface="Arial" panose="020B0604020202020204" pitchFamily="34" charset="0"/>
                <a:cs typeface="Arial" panose="020B0604020202020204" pitchFamily="34" charset="0"/>
              </a:rPr>
              <a:t>(cumul possible avec la fonction de responsable),</a:t>
            </a:r>
            <a:endParaRPr lang="fr-FR" altLang="fr-FR" sz="1400" dirty="0">
              <a:solidFill>
                <a:schemeClr val="tx1"/>
              </a:solidFill>
              <a:latin typeface="Arial" panose="020B0604020202020204" pitchFamily="34" charset="0"/>
              <a:cs typeface="Arial" panose="020B0604020202020204" pitchFamily="34" charset="0"/>
            </a:endParaRPr>
          </a:p>
          <a:p>
            <a:pPr algn="just">
              <a:lnSpc>
                <a:spcPct val="114000"/>
              </a:lnSpc>
              <a:spcBef>
                <a:spcPts val="0"/>
              </a:spcBef>
            </a:pPr>
            <a:r>
              <a:rPr lang="fr-FR" altLang="fr-FR" sz="1400" dirty="0">
                <a:solidFill>
                  <a:schemeClr val="tx1"/>
                </a:solidFill>
                <a:latin typeface="Arial" panose="020B0604020202020204" pitchFamily="34" charset="0"/>
                <a:cs typeface="Arial" panose="020B0604020202020204" pitchFamily="34" charset="0"/>
              </a:rPr>
              <a:t>▪ un responsable de secteur.</a:t>
            </a:r>
            <a:endParaRPr lang="fr-FR" sz="1400" dirty="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65</a:t>
            </a:fld>
            <a:endParaRPr lang="fr-FR" dirty="0"/>
          </a:p>
        </p:txBody>
      </p:sp>
    </p:spTree>
    <p:extLst>
      <p:ext uri="{BB962C8B-B14F-4D97-AF65-F5344CB8AC3E}">
        <p14:creationId xmlns:p14="http://schemas.microsoft.com/office/powerpoint/2010/main" val="286828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a:t>L’Expérimentation </a:t>
            </a:r>
            <a:r>
              <a:rPr lang="fr-FR" sz="2400" dirty="0" err="1" smtClean="0"/>
              <a:t>spasad</a:t>
            </a:r>
            <a:r>
              <a:rPr lang="fr-FR" sz="2400" dirty="0" smtClean="0"/>
              <a:t> INTEGRES (ART. 49 Loi ASV)</a:t>
            </a:r>
            <a:endParaRPr lang="fr-FR" sz="2400" dirty="0"/>
          </a:p>
        </p:txBody>
      </p:sp>
      <p:sp>
        <p:nvSpPr>
          <p:cNvPr id="4" name="Espace réservé du texte 3"/>
          <p:cNvSpPr>
            <a:spLocks noGrp="1"/>
          </p:cNvSpPr>
          <p:nvPr>
            <p:ph type="body" sz="quarter" idx="13"/>
          </p:nvPr>
        </p:nvSpPr>
        <p:spPr>
          <a:xfrm>
            <a:off x="431800" y="1078786"/>
            <a:ext cx="8280400" cy="4968513"/>
          </a:xfrm>
        </p:spPr>
        <p:txBody>
          <a:bodyPr/>
          <a:lstStyle/>
          <a:p>
            <a:r>
              <a:rPr lang="fr-FR" altLang="fr-FR" sz="1400" u="sng" dirty="0" smtClean="0">
                <a:solidFill>
                  <a:schemeClr val="tx1"/>
                </a:solidFill>
                <a:latin typeface="Arial" panose="020B0604020202020204" pitchFamily="34" charset="0"/>
                <a:cs typeface="Arial" panose="020B0604020202020204" pitchFamily="34" charset="0"/>
              </a:rPr>
              <a:t>- Organisation intégrée : </a:t>
            </a:r>
          </a:p>
          <a:p>
            <a:pPr algn="just">
              <a:lnSpc>
                <a:spcPct val="113000"/>
              </a:lnSpc>
              <a:spcBef>
                <a:spcPts val="0"/>
              </a:spcBef>
            </a:pPr>
            <a:r>
              <a:rPr lang="fr-FR" altLang="fr-FR" sz="1400" dirty="0" smtClean="0">
                <a:solidFill>
                  <a:schemeClr val="tx1"/>
                </a:solidFill>
                <a:latin typeface="Arial" panose="020B0604020202020204" pitchFamily="34" charset="0"/>
                <a:cs typeface="Arial" panose="020B0604020202020204" pitchFamily="34" charset="0"/>
              </a:rPr>
              <a:t>▪ un accueil unique intégré (guichet téléphonique voire physique n° d’appel unique), </a:t>
            </a:r>
          </a:p>
          <a:p>
            <a:pPr algn="just">
              <a:lnSpc>
                <a:spcPct val="113000"/>
              </a:lnSpc>
              <a:spcBef>
                <a:spcPts val="0"/>
              </a:spcBef>
            </a:pPr>
            <a:r>
              <a:rPr lang="fr-FR" altLang="fr-FR" sz="1400" dirty="0" smtClean="0">
                <a:solidFill>
                  <a:schemeClr val="tx1"/>
                </a:solidFill>
                <a:latin typeface="Arial" panose="020B0604020202020204" pitchFamily="34" charset="0"/>
                <a:cs typeface="Arial" panose="020B0604020202020204" pitchFamily="34" charset="0"/>
              </a:rPr>
              <a:t>▪ une organisation de la continuité des interventions : évaluation globale des besoins, élaboration d’un plan individualisé, coordination auprès du bénéficiaire et de son entourage, coordination avec les partenaires SSMS, intervention 7/7 si nécessaire, organisation des retours à domicile suite à hospitalisations (ES/ caisses de retraite),</a:t>
            </a:r>
          </a:p>
          <a:p>
            <a:pPr algn="just">
              <a:lnSpc>
                <a:spcPct val="113000"/>
              </a:lnSpc>
              <a:spcBef>
                <a:spcPts val="0"/>
              </a:spcBef>
            </a:pPr>
            <a:r>
              <a:rPr lang="fr-FR" altLang="fr-FR" sz="1400" dirty="0" smtClean="0">
                <a:solidFill>
                  <a:schemeClr val="tx1"/>
                </a:solidFill>
                <a:latin typeface="Arial" panose="020B0604020202020204" pitchFamily="34" charset="0"/>
                <a:cs typeface="Arial" panose="020B0604020202020204" pitchFamily="34" charset="0"/>
              </a:rPr>
              <a:t>▪ un maintien possible des prestations d’aide et d’accompagnement en cas de non-reconduction de la prescription médicale SSIAD. </a:t>
            </a:r>
          </a:p>
          <a:p>
            <a:pPr>
              <a:lnSpc>
                <a:spcPct val="113000"/>
              </a:lnSpc>
              <a:spcBef>
                <a:spcPts val="0"/>
              </a:spcBef>
              <a:defRPr/>
            </a:pPr>
            <a:endParaRPr lang="fr-FR" altLang="fr-FR" sz="1400" dirty="0" smtClean="0">
              <a:solidFill>
                <a:schemeClr val="tx1"/>
              </a:solidFill>
              <a:latin typeface="Arial" panose="020B0604020202020204" pitchFamily="34" charset="0"/>
              <a:cs typeface="Arial" panose="020B0604020202020204" pitchFamily="34" charset="0"/>
            </a:endParaRPr>
          </a:p>
          <a:p>
            <a:pPr>
              <a:lnSpc>
                <a:spcPct val="113000"/>
              </a:lnSpc>
              <a:spcBef>
                <a:spcPts val="0"/>
              </a:spcBef>
              <a:defRPr/>
            </a:pPr>
            <a:r>
              <a:rPr lang="fr-FR" altLang="fr-FR" sz="1400" u="sng" dirty="0" smtClean="0">
                <a:solidFill>
                  <a:schemeClr val="tx1"/>
                </a:solidFill>
                <a:latin typeface="Arial" panose="020B0604020202020204" pitchFamily="34" charset="0"/>
                <a:cs typeface="Arial" panose="020B0604020202020204" pitchFamily="34" charset="0"/>
              </a:rPr>
              <a:t>- Outils </a:t>
            </a:r>
            <a:r>
              <a:rPr lang="fr-FR" altLang="fr-FR" sz="1400" u="sng" dirty="0">
                <a:solidFill>
                  <a:schemeClr val="tx1"/>
                </a:solidFill>
                <a:latin typeface="Arial" panose="020B0604020202020204" pitchFamily="34" charset="0"/>
                <a:cs typeface="Arial" panose="020B0604020202020204" pitchFamily="34" charset="0"/>
              </a:rPr>
              <a:t>partagés : </a:t>
            </a:r>
          </a:p>
          <a:p>
            <a:pPr algn="just">
              <a:lnSpc>
                <a:spcPct val="113000"/>
              </a:lnSpc>
              <a:spcBef>
                <a:spcPts val="0"/>
              </a:spcBef>
              <a:defRPr/>
            </a:pPr>
            <a:r>
              <a:rPr lang="fr-FR" altLang="fr-FR" sz="1400" dirty="0" smtClean="0">
                <a:solidFill>
                  <a:schemeClr val="tx1"/>
                </a:solidFill>
                <a:latin typeface="Arial" panose="020B0604020202020204" pitchFamily="34" charset="0"/>
                <a:cs typeface="Arial" panose="020B0604020202020204" pitchFamily="34" charset="0"/>
              </a:rPr>
              <a:t>▪ l’élaboration d’outils de fonctionnement et d’évaluation communs ; promotion des outils loi 2002-2,</a:t>
            </a:r>
          </a:p>
          <a:p>
            <a:pPr algn="just">
              <a:lnSpc>
                <a:spcPct val="113000"/>
              </a:lnSpc>
              <a:spcBef>
                <a:spcPts val="0"/>
              </a:spcBef>
              <a:defRPr/>
            </a:pPr>
            <a:r>
              <a:rPr lang="fr-FR" altLang="fr-FR" sz="1400" dirty="0" smtClean="0">
                <a:solidFill>
                  <a:schemeClr val="tx1"/>
                </a:solidFill>
                <a:latin typeface="Arial" panose="020B0604020202020204" pitchFamily="34" charset="0"/>
                <a:cs typeface="Arial" panose="020B0604020202020204" pitchFamily="34" charset="0"/>
              </a:rPr>
              <a:t>▪ l’existence d’un outil de liaison à domicile commun,</a:t>
            </a:r>
          </a:p>
          <a:p>
            <a:pPr algn="just">
              <a:lnSpc>
                <a:spcPct val="113000"/>
              </a:lnSpc>
              <a:spcBef>
                <a:spcPts val="0"/>
              </a:spcBef>
              <a:defRPr/>
            </a:pPr>
            <a:r>
              <a:rPr lang="fr-FR" altLang="fr-FR" sz="1400" dirty="0" smtClean="0">
                <a:solidFill>
                  <a:schemeClr val="tx1"/>
                </a:solidFill>
                <a:latin typeface="Arial" panose="020B0604020202020204" pitchFamily="34" charset="0"/>
                <a:cs typeface="Arial" panose="020B0604020202020204" pitchFamily="34" charset="0"/>
              </a:rPr>
              <a:t>▪ la mise en place d’un système d’information sécurisé (notamment pour le suivi des plannings et le suivi des projets individualisés). </a:t>
            </a:r>
          </a:p>
          <a:p>
            <a:endParaRPr lang="fr-FR" dirty="0"/>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66</a:t>
            </a:fld>
            <a:endParaRPr lang="fr-FR" dirty="0"/>
          </a:p>
        </p:txBody>
      </p:sp>
    </p:spTree>
    <p:extLst>
      <p:ext uri="{BB962C8B-B14F-4D97-AF65-F5344CB8AC3E}">
        <p14:creationId xmlns:p14="http://schemas.microsoft.com/office/powerpoint/2010/main" val="332557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L’Expérimentation </a:t>
            </a:r>
            <a:r>
              <a:rPr lang="fr-FR" sz="2400" dirty="0" err="1" smtClean="0"/>
              <a:t>spasad</a:t>
            </a:r>
            <a:r>
              <a:rPr lang="fr-FR" sz="2400" dirty="0" smtClean="0"/>
              <a:t> INTEGRES (ART. 49 LOI ASV)</a:t>
            </a:r>
            <a:endParaRPr lang="fr-FR" sz="2400" dirty="0"/>
          </a:p>
        </p:txBody>
      </p:sp>
      <p:sp>
        <p:nvSpPr>
          <p:cNvPr id="4" name="Espace réservé du texte 3"/>
          <p:cNvSpPr>
            <a:spLocks noGrp="1"/>
          </p:cNvSpPr>
          <p:nvPr>
            <p:ph type="body" sz="quarter" idx="13"/>
          </p:nvPr>
        </p:nvSpPr>
        <p:spPr>
          <a:xfrm>
            <a:off x="431800" y="1027416"/>
            <a:ext cx="8280400" cy="5019884"/>
          </a:xfrm>
        </p:spPr>
        <p:txBody>
          <a:bodyPr/>
          <a:lstStyle/>
          <a:p>
            <a:pPr algn="just"/>
            <a:r>
              <a:rPr lang="fr-FR" altLang="fr-FR" sz="1400" dirty="0" smtClean="0">
                <a:solidFill>
                  <a:schemeClr val="tx1"/>
                </a:solidFill>
                <a:latin typeface="Arial" panose="020B0604020202020204" pitchFamily="34" charset="0"/>
                <a:cs typeface="Arial" panose="020B0604020202020204" pitchFamily="34" charset="0"/>
              </a:rPr>
              <a:t>. </a:t>
            </a:r>
            <a:endParaRPr lang="fr-FR" altLang="fr-FR" sz="1400" dirty="0">
              <a:solidFill>
                <a:schemeClr val="tx1"/>
              </a:solidFill>
              <a:latin typeface="Arial" panose="020B0604020202020204" pitchFamily="34" charset="0"/>
              <a:cs typeface="Arial" panose="020B0604020202020204" pitchFamily="34" charset="0"/>
            </a:endParaRPr>
          </a:p>
          <a:p>
            <a:pPr algn="just"/>
            <a:endParaRPr lang="fr-FR" altLang="fr-FR" sz="1400" dirty="0">
              <a:solidFill>
                <a:schemeClr val="tx1"/>
              </a:solidFill>
              <a:latin typeface="Arial" panose="020B0604020202020204" pitchFamily="34" charset="0"/>
              <a:cs typeface="Arial" panose="020B0604020202020204" pitchFamily="34" charset="0"/>
            </a:endParaRPr>
          </a:p>
          <a:p>
            <a:pPr algn="just"/>
            <a:endParaRPr lang="fr-FR" sz="14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27569" y="523982"/>
            <a:ext cx="7704138" cy="56418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a:spLocks noGrp="1"/>
          </p:cNvSpPr>
          <p:nvPr>
            <p:ph type="sldNum" sz="quarter" idx="12"/>
          </p:nvPr>
        </p:nvSpPr>
        <p:spPr/>
        <p:txBody>
          <a:bodyPr/>
          <a:lstStyle/>
          <a:p>
            <a:fld id="{7E3B350E-657F-41D5-BCB6-877D8C3AF71C}" type="slidenum">
              <a:rPr lang="fr-FR" smtClean="0"/>
              <a:t>67</a:t>
            </a:fld>
            <a:endParaRPr lang="fr-FR" dirty="0"/>
          </a:p>
        </p:txBody>
      </p:sp>
    </p:spTree>
    <p:extLst>
      <p:ext uri="{BB962C8B-B14F-4D97-AF65-F5344CB8AC3E}">
        <p14:creationId xmlns:p14="http://schemas.microsoft.com/office/powerpoint/2010/main" val="400712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a:t>L’Expérimentation </a:t>
            </a:r>
            <a:r>
              <a:rPr lang="fr-FR" sz="2400" dirty="0" err="1"/>
              <a:t>spasad</a:t>
            </a:r>
            <a:r>
              <a:rPr lang="fr-FR" sz="2400" dirty="0"/>
              <a:t> </a:t>
            </a:r>
            <a:r>
              <a:rPr lang="fr-FR" sz="2400" dirty="0" smtClean="0"/>
              <a:t>INTEGRES EN BRETAGNE</a:t>
            </a:r>
            <a:endParaRPr lang="fr-FR" sz="2400" dirty="0"/>
          </a:p>
        </p:txBody>
      </p:sp>
      <p:sp>
        <p:nvSpPr>
          <p:cNvPr id="4" name="Espace réservé du texte 3"/>
          <p:cNvSpPr>
            <a:spLocks noGrp="1"/>
          </p:cNvSpPr>
          <p:nvPr>
            <p:ph type="body" sz="quarter" idx="13"/>
          </p:nvPr>
        </p:nvSpPr>
        <p:spPr>
          <a:xfrm>
            <a:off x="431800" y="1037690"/>
            <a:ext cx="8280400" cy="5820310"/>
          </a:xfrm>
        </p:spPr>
        <p:txBody>
          <a:bodyPr/>
          <a:lstStyle/>
          <a:p>
            <a:pPr algn="just"/>
            <a:r>
              <a:rPr lang="fr-FR" altLang="fr-FR" sz="1400" dirty="0" smtClean="0">
                <a:solidFill>
                  <a:schemeClr val="tx1"/>
                </a:solidFill>
                <a:latin typeface="Arial" panose="020B0604020202020204" pitchFamily="34" charset="0"/>
                <a:cs typeface="Arial" panose="020B0604020202020204" pitchFamily="34" charset="0"/>
              </a:rPr>
              <a:t>- Appel à candidatures conjoint ARS-CD en 2016: constitution d’un panel de </a:t>
            </a:r>
            <a:r>
              <a:rPr lang="fr-FR" altLang="fr-FR" sz="1400" b="1" dirty="0" smtClean="0">
                <a:solidFill>
                  <a:schemeClr val="tx1"/>
                </a:solidFill>
                <a:latin typeface="Arial" panose="020B0604020202020204" pitchFamily="34" charset="0"/>
                <a:cs typeface="Arial" panose="020B0604020202020204" pitchFamily="34" charset="0"/>
              </a:rPr>
              <a:t>17 SPASAD </a:t>
            </a:r>
            <a:r>
              <a:rPr lang="fr-FR" altLang="fr-FR" sz="1400" dirty="0" smtClean="0">
                <a:solidFill>
                  <a:schemeClr val="tx1"/>
                </a:solidFill>
                <a:latin typeface="Arial" panose="020B0604020202020204" pitchFamily="34" charset="0"/>
                <a:cs typeface="Arial" panose="020B0604020202020204" pitchFamily="34" charset="0"/>
              </a:rPr>
              <a:t>expérimentateurs en Bretagne </a:t>
            </a:r>
            <a:r>
              <a:rPr lang="fr-FR" altLang="fr-FR" sz="1400" b="1" dirty="0" smtClean="0">
                <a:solidFill>
                  <a:schemeClr val="tx1"/>
                </a:solidFill>
                <a:latin typeface="Arial" panose="020B0604020202020204" pitchFamily="34" charset="0"/>
                <a:cs typeface="Arial" panose="020B0604020202020204" pitchFamily="34" charset="0"/>
              </a:rPr>
              <a:t>(338 au niveau national: part de 5%)</a:t>
            </a:r>
          </a:p>
          <a:p>
            <a:pPr>
              <a:lnSpc>
                <a:spcPct val="113000"/>
              </a:lnSpc>
              <a:spcBef>
                <a:spcPts val="0"/>
              </a:spcBef>
            </a:pPr>
            <a:r>
              <a:rPr lang="fr-FR" alt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7 SPASAD</a:t>
            </a:r>
            <a:r>
              <a:rPr lang="fr-FR" sz="1400" dirty="0" smtClean="0">
                <a:solidFill>
                  <a:schemeClr val="tx1"/>
                </a:solidFill>
                <a:latin typeface="Arial" panose="020B0604020202020204" pitchFamily="34" charset="0"/>
                <a:cs typeface="Arial" panose="020B0604020202020204" pitchFamily="34" charset="0"/>
              </a:rPr>
              <a:t> sont construits sous un mode partenarial (convention de coopération),</a:t>
            </a:r>
          </a:p>
          <a:p>
            <a:pPr>
              <a:lnSpc>
                <a:spcPct val="113000"/>
              </a:lnSpc>
              <a:spcBef>
                <a:spcPts val="0"/>
              </a:spcBef>
            </a:pPr>
            <a:r>
              <a:rPr lang="fr-FR" alt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4 SPASAD</a:t>
            </a:r>
            <a:r>
              <a:rPr lang="fr-FR" sz="1400" dirty="0" smtClean="0">
                <a:solidFill>
                  <a:schemeClr val="tx1"/>
                </a:solidFill>
                <a:latin typeface="Arial" panose="020B0604020202020204" pitchFamily="34" charset="0"/>
                <a:cs typeface="Arial" panose="020B0604020202020204" pitchFamily="34" charset="0"/>
              </a:rPr>
              <a:t> sont organisés sous un mode gestionnaire</a:t>
            </a:r>
            <a:r>
              <a:rPr lang="fr-FR" sz="1400" dirty="0">
                <a:solidFill>
                  <a:schemeClr val="tx1"/>
                </a:solidFill>
                <a:latin typeface="Arial" panose="020B0604020202020204" pitchFamily="34" charset="0"/>
                <a:cs typeface="Arial" panose="020B0604020202020204" pitchFamily="34" charset="0"/>
              </a:rPr>
              <a:t>,</a:t>
            </a:r>
            <a:endParaRPr lang="fr-FR" sz="1400" dirty="0" smtClean="0">
              <a:solidFill>
                <a:schemeClr val="tx1"/>
              </a:solidFill>
              <a:latin typeface="Arial" panose="020B0604020202020204" pitchFamily="34" charset="0"/>
              <a:cs typeface="Arial" panose="020B0604020202020204" pitchFamily="34" charset="0"/>
            </a:endParaRPr>
          </a:p>
          <a:p>
            <a:pPr>
              <a:lnSpc>
                <a:spcPct val="113000"/>
              </a:lnSpc>
              <a:spcBef>
                <a:spcPts val="0"/>
              </a:spcBef>
            </a:pPr>
            <a:r>
              <a:rPr lang="fr-FR" alt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6 SPASAD</a:t>
            </a:r>
            <a:r>
              <a:rPr lang="fr-FR" sz="1400" dirty="0" smtClean="0">
                <a:solidFill>
                  <a:schemeClr val="tx1"/>
                </a:solidFill>
                <a:latin typeface="Arial" panose="020B0604020202020204" pitchFamily="34" charset="0"/>
                <a:cs typeface="Arial" panose="020B0604020202020204" pitchFamily="34" charset="0"/>
              </a:rPr>
              <a:t> disposent d’une autorisation de fonctionnement délivrée avant l’expérimentation.</a:t>
            </a:r>
          </a:p>
          <a:p>
            <a:r>
              <a:rPr lang="fr-FR" altLang="fr-FR" sz="1400" dirty="0" smtClean="0">
                <a:solidFill>
                  <a:schemeClr val="tx1"/>
                </a:solidFill>
                <a:latin typeface="Arial" panose="020B0604020202020204" pitchFamily="34" charset="0"/>
                <a:cs typeface="Arial" panose="020B0604020202020204" pitchFamily="34" charset="0"/>
              </a:rPr>
              <a:t>▪ </a:t>
            </a:r>
            <a:r>
              <a:rPr lang="fr-FR" altLang="fr-FR" sz="1400" u="sng" dirty="0" smtClean="0">
                <a:solidFill>
                  <a:schemeClr val="tx1"/>
                </a:solidFill>
                <a:latin typeface="Arial" panose="020B0604020202020204" pitchFamily="34" charset="0"/>
                <a:cs typeface="Arial" panose="020B0604020202020204" pitchFamily="34" charset="0"/>
              </a:rPr>
              <a:t>Répartition par public:</a:t>
            </a:r>
            <a:r>
              <a:rPr lang="fr-FR" altLang="fr-FR" sz="1400" dirty="0" smtClean="0">
                <a:solidFill>
                  <a:schemeClr val="tx1"/>
                </a:solidFill>
                <a:latin typeface="Arial" panose="020B0604020202020204" pitchFamily="34" charset="0"/>
                <a:cs typeface="Arial" panose="020B0604020202020204" pitchFamily="34" charset="0"/>
              </a:rPr>
              <a:t> PH exclusif: 1 / PA exclusif: 5 / mixte PA-PH: 11</a:t>
            </a:r>
            <a:r>
              <a:rPr lang="fr-FR" altLang="fr-FR" sz="1400" dirty="0" smtClean="0">
                <a:solidFill>
                  <a:srgbClr val="FF0000"/>
                </a:solidFill>
                <a:latin typeface="Arial" panose="020B0604020202020204" pitchFamily="34" charset="0"/>
                <a:cs typeface="Arial" panose="020B0604020202020204" pitchFamily="34" charset="0"/>
              </a:rPr>
              <a:t>	</a:t>
            </a:r>
          </a:p>
          <a:p>
            <a:pPr algn="just"/>
            <a:r>
              <a:rPr lang="fr-FR" altLang="fr-FR" sz="1400" dirty="0" smtClean="0">
                <a:solidFill>
                  <a:schemeClr val="tx1"/>
                </a:solidFill>
                <a:latin typeface="Arial" panose="020B0604020202020204" pitchFamily="34" charset="0"/>
                <a:cs typeface="Arial" panose="020B0604020202020204" pitchFamily="34" charset="0"/>
              </a:rPr>
              <a:t>▪ </a:t>
            </a:r>
            <a:r>
              <a:rPr lang="fr-FR" altLang="fr-FR" sz="1400" u="sng" dirty="0" smtClean="0">
                <a:solidFill>
                  <a:schemeClr val="tx1"/>
                </a:solidFill>
                <a:latin typeface="Arial" panose="020B0604020202020204" pitchFamily="34" charset="0"/>
                <a:cs typeface="Arial" panose="020B0604020202020204" pitchFamily="34" charset="0"/>
              </a:rPr>
              <a:t>Répartition </a:t>
            </a:r>
            <a:r>
              <a:rPr lang="fr-FR" altLang="fr-FR" sz="1400" u="sng" dirty="0">
                <a:solidFill>
                  <a:schemeClr val="tx1"/>
                </a:solidFill>
                <a:latin typeface="Arial" panose="020B0604020202020204" pitchFamily="34" charset="0"/>
                <a:cs typeface="Arial" panose="020B0604020202020204" pitchFamily="34" charset="0"/>
              </a:rPr>
              <a:t>par statut des porteurs:</a:t>
            </a:r>
            <a:r>
              <a:rPr lang="fr-FR" altLang="fr-FR" sz="1400" dirty="0">
                <a:solidFill>
                  <a:schemeClr val="tx1"/>
                </a:solidFill>
                <a:latin typeface="Arial" panose="020B0604020202020204" pitchFamily="34" charset="0"/>
                <a:cs typeface="Arial" panose="020B0604020202020204" pitchFamily="34" charset="0"/>
              </a:rPr>
              <a:t> p</a:t>
            </a:r>
            <a:r>
              <a:rPr lang="fr-FR" altLang="fr-FR" sz="1400" dirty="0" smtClean="0">
                <a:solidFill>
                  <a:schemeClr val="tx1"/>
                </a:solidFill>
                <a:latin typeface="Arial" panose="020B0604020202020204" pitchFamily="34" charset="0"/>
                <a:cs typeface="Arial" panose="020B0604020202020204" pitchFamily="34" charset="0"/>
              </a:rPr>
              <a:t>ublic </a:t>
            </a:r>
            <a:r>
              <a:rPr lang="fr-FR" altLang="fr-FR" sz="1400" dirty="0">
                <a:solidFill>
                  <a:schemeClr val="tx1"/>
                </a:solidFill>
                <a:latin typeface="Arial" panose="020B0604020202020204" pitchFamily="34" charset="0"/>
                <a:cs typeface="Arial" panose="020B0604020202020204" pitchFamily="34" charset="0"/>
              </a:rPr>
              <a:t>seul: 2 (territoriaux: 1 CCAS, 1 CIAS</a:t>
            </a:r>
            <a:r>
              <a:rPr lang="fr-FR" altLang="fr-FR" sz="1400" dirty="0" smtClean="0">
                <a:solidFill>
                  <a:schemeClr val="tx1"/>
                </a:solidFill>
                <a:latin typeface="Arial" panose="020B0604020202020204" pitchFamily="34" charset="0"/>
                <a:cs typeface="Arial" panose="020B0604020202020204" pitchFamily="34" charset="0"/>
              </a:rPr>
              <a:t>) / privé </a:t>
            </a:r>
            <a:r>
              <a:rPr lang="fr-FR" altLang="fr-FR" sz="1400" dirty="0">
                <a:solidFill>
                  <a:schemeClr val="tx1"/>
                </a:solidFill>
                <a:latin typeface="Arial" panose="020B0604020202020204" pitchFamily="34" charset="0"/>
                <a:cs typeface="Arial" panose="020B0604020202020204" pitchFamily="34" charset="0"/>
              </a:rPr>
              <a:t>seul: </a:t>
            </a:r>
            <a:r>
              <a:rPr lang="fr-FR" altLang="fr-FR" sz="1400" dirty="0" smtClean="0">
                <a:solidFill>
                  <a:schemeClr val="tx1"/>
                </a:solidFill>
                <a:latin typeface="Arial" panose="020B0604020202020204" pitchFamily="34" charset="0"/>
                <a:cs typeface="Arial" panose="020B0604020202020204" pitchFamily="34" charset="0"/>
              </a:rPr>
              <a:t>7 (6 </a:t>
            </a:r>
            <a:r>
              <a:rPr lang="fr-FR" altLang="fr-FR" sz="1400" dirty="0">
                <a:solidFill>
                  <a:schemeClr val="tx1"/>
                </a:solidFill>
                <a:latin typeface="Arial" panose="020B0604020202020204" pitchFamily="34" charset="0"/>
                <a:cs typeface="Arial" panose="020B0604020202020204" pitchFamily="34" charset="0"/>
              </a:rPr>
              <a:t>associatifs, 1 </a:t>
            </a:r>
            <a:r>
              <a:rPr lang="fr-FR" altLang="fr-FR" sz="1400" dirty="0" smtClean="0">
                <a:solidFill>
                  <a:schemeClr val="tx1"/>
                </a:solidFill>
                <a:latin typeface="Arial" panose="020B0604020202020204" pitchFamily="34" charset="0"/>
                <a:cs typeface="Arial" panose="020B0604020202020204" pitchFamily="34" charset="0"/>
              </a:rPr>
              <a:t>mutualiste) / partenariat privé-privé: 4 (3 associatifs, 1 associatif-mutualiste) / partenariat </a:t>
            </a:r>
            <a:r>
              <a:rPr lang="fr-FR" altLang="fr-FR" sz="1400" dirty="0">
                <a:solidFill>
                  <a:schemeClr val="tx1"/>
                </a:solidFill>
                <a:latin typeface="Arial" panose="020B0604020202020204" pitchFamily="34" charset="0"/>
                <a:cs typeface="Arial" panose="020B0604020202020204" pitchFamily="34" charset="0"/>
              </a:rPr>
              <a:t>public-privé: 4 (3 territorial CCAS-associatif, 1 territorial </a:t>
            </a:r>
            <a:r>
              <a:rPr lang="fr-FR" altLang="fr-FR" sz="1400" dirty="0" smtClean="0">
                <a:solidFill>
                  <a:schemeClr val="tx1"/>
                </a:solidFill>
                <a:latin typeface="Arial" panose="020B0604020202020204" pitchFamily="34" charset="0"/>
                <a:cs typeface="Arial" panose="020B0604020202020204" pitchFamily="34" charset="0"/>
              </a:rPr>
              <a:t>public autonome-associatif). </a:t>
            </a:r>
          </a:p>
          <a:p>
            <a:pPr algn="just"/>
            <a:r>
              <a:rPr lang="fr-FR" altLang="fr-FR" sz="1400" dirty="0" smtClean="0">
                <a:solidFill>
                  <a:schemeClr val="tx1"/>
                </a:solidFill>
                <a:latin typeface="Arial" panose="020B0604020202020204" pitchFamily="34" charset="0"/>
                <a:cs typeface="Arial" panose="020B0604020202020204" pitchFamily="34" charset="0"/>
              </a:rPr>
              <a:t>- Contractualisation avec les services en 2017 (</a:t>
            </a:r>
            <a:r>
              <a:rPr lang="fr-FR" altLang="fr-FR" sz="1400" b="1" dirty="0" smtClean="0">
                <a:solidFill>
                  <a:schemeClr val="tx1"/>
                </a:solidFill>
                <a:latin typeface="Arial" panose="020B0604020202020204" pitchFamily="34" charset="0"/>
                <a:cs typeface="Arial" panose="020B0604020202020204" pitchFamily="34" charset="0"/>
              </a:rPr>
              <a:t>CPOM spécifique ARS-CD-gestionnaires des services parties Expérimentation SPASAD </a:t>
            </a:r>
            <a:r>
              <a:rPr lang="fr-FR" altLang="fr-FR" sz="1400" dirty="0" smtClean="0">
                <a:solidFill>
                  <a:schemeClr val="tx1"/>
                </a:solidFill>
                <a:latin typeface="Arial" panose="020B0604020202020204" pitchFamily="34" charset="0"/>
                <a:cs typeface="Arial" panose="020B0604020202020204" pitchFamily="34" charset="0"/>
              </a:rPr>
              <a:t>marquant l’entrée effective dans la démarche / mise en place de points d’avancement sur le cadre d’organisation et de mise en </a:t>
            </a:r>
            <a:r>
              <a:rPr lang="fr-FR" altLang="fr-FR" sz="1400" dirty="0" err="1" smtClean="0">
                <a:solidFill>
                  <a:schemeClr val="tx1"/>
                </a:solidFill>
                <a:latin typeface="Arial" panose="020B0604020202020204" pitchFamily="34" charset="0"/>
                <a:cs typeface="Arial" panose="020B0604020202020204" pitchFamily="34" charset="0"/>
              </a:rPr>
              <a:t>oeuvre</a:t>
            </a:r>
            <a:r>
              <a:rPr lang="fr-FR" altLang="fr-FR" sz="1400" dirty="0" smtClean="0">
                <a:solidFill>
                  <a:schemeClr val="tx1"/>
                </a:solidFill>
                <a:latin typeface="Arial" panose="020B0604020202020204" pitchFamily="34" charset="0"/>
                <a:cs typeface="Arial" panose="020B0604020202020204" pitchFamily="34" charset="0"/>
              </a:rPr>
              <a:t> du projet): </a:t>
            </a:r>
            <a:r>
              <a:rPr lang="fr-FR" altLang="fr-FR" sz="1400" u="sng" dirty="0" smtClean="0">
                <a:solidFill>
                  <a:schemeClr val="tx1"/>
                </a:solidFill>
                <a:latin typeface="Arial" panose="020B0604020202020204" pitchFamily="34" charset="0"/>
                <a:cs typeface="Arial" panose="020B0604020202020204" pitchFamily="34" charset="0"/>
              </a:rPr>
              <a:t>durée de 2 ans tacitement reconductible dans la limite de 5 ans</a:t>
            </a:r>
            <a:r>
              <a:rPr lang="fr-FR" altLang="fr-FR" sz="1400" dirty="0" smtClean="0">
                <a:solidFill>
                  <a:schemeClr val="tx1"/>
                </a:solidFill>
                <a:latin typeface="Arial" panose="020B0604020202020204" pitchFamily="34" charset="0"/>
                <a:cs typeface="Arial" panose="020B0604020202020204" pitchFamily="34" charset="0"/>
              </a:rPr>
              <a:t> (droit commun des CPOM: article L 313-11 du code de l’action sociale et des familles). </a:t>
            </a:r>
          </a:p>
          <a:p>
            <a:pPr algn="just"/>
            <a:r>
              <a:rPr lang="fr-FR" altLang="fr-FR" sz="1400" dirty="0" smtClean="0">
                <a:solidFill>
                  <a:schemeClr val="tx1"/>
                </a:solidFill>
                <a:latin typeface="Arial" panose="020B0604020202020204" pitchFamily="34" charset="0"/>
                <a:cs typeface="Arial" panose="020B0604020202020204" pitchFamily="34" charset="0"/>
              </a:rPr>
              <a:t>- Mise en place d’</a:t>
            </a:r>
            <a:r>
              <a:rPr lang="fr-FR" altLang="fr-FR" sz="1400" b="1" dirty="0" smtClean="0">
                <a:solidFill>
                  <a:schemeClr val="tx1"/>
                </a:solidFill>
                <a:latin typeface="Arial" panose="020B0604020202020204" pitchFamily="34" charset="0"/>
                <a:cs typeface="Arial" panose="020B0604020202020204" pitchFamily="34" charset="0"/>
              </a:rPr>
              <a:t>indicateurs quantitatifs de suivi </a:t>
            </a:r>
            <a:r>
              <a:rPr lang="fr-FR" altLang="fr-FR" sz="1400" dirty="0" smtClean="0">
                <a:solidFill>
                  <a:schemeClr val="tx1"/>
                </a:solidFill>
                <a:latin typeface="Arial" panose="020B0604020202020204" pitchFamily="34" charset="0"/>
                <a:cs typeface="Arial" panose="020B0604020202020204" pitchFamily="34" charset="0"/>
              </a:rPr>
              <a:t>(recueil par semestre) + </a:t>
            </a:r>
            <a:r>
              <a:rPr lang="fr-FR" altLang="fr-FR" sz="1400" b="1" dirty="0" smtClean="0">
                <a:solidFill>
                  <a:schemeClr val="tx1"/>
                </a:solidFill>
                <a:latin typeface="Arial" panose="020B0604020202020204" pitchFamily="34" charset="0"/>
                <a:cs typeface="Arial" panose="020B0604020202020204" pitchFamily="34" charset="0"/>
              </a:rPr>
              <a:t>enquête qualitative </a:t>
            </a:r>
            <a:r>
              <a:rPr lang="fr-FR" altLang="fr-FR" sz="1400" dirty="0" smtClean="0">
                <a:solidFill>
                  <a:schemeClr val="tx1"/>
                </a:solidFill>
                <a:latin typeface="Arial" panose="020B0604020202020204" pitchFamily="34" charset="0"/>
                <a:cs typeface="Arial" panose="020B0604020202020204" pitchFamily="34" charset="0"/>
              </a:rPr>
              <a:t>(mars 18): </a:t>
            </a:r>
          </a:p>
          <a:p>
            <a:pPr indent="360363" algn="just">
              <a:lnSpc>
                <a:spcPct val="113000"/>
              </a:lnSpc>
              <a:spcBef>
                <a:spcPts val="0"/>
              </a:spcBef>
            </a:pPr>
            <a:r>
              <a:rPr lang="fr-FR" altLang="fr-FR" sz="1300" dirty="0">
                <a:solidFill>
                  <a:schemeClr val="tx1"/>
                </a:solidFill>
                <a:latin typeface="Arial" panose="020B0604020202020204" pitchFamily="34" charset="0"/>
                <a:cs typeface="Arial" panose="020B0604020202020204" pitchFamily="34" charset="0"/>
              </a:rPr>
              <a:t>▪ </a:t>
            </a:r>
            <a:r>
              <a:rPr lang="fr-FR" altLang="fr-FR" sz="1300" u="sng" dirty="0" smtClean="0">
                <a:solidFill>
                  <a:schemeClr val="tx1"/>
                </a:solidFill>
                <a:latin typeface="Arial" panose="020B0604020202020204" pitchFamily="34" charset="0"/>
                <a:cs typeface="Arial" panose="020B0604020202020204" pitchFamily="34" charset="0"/>
              </a:rPr>
              <a:t>Caractéristiques des services avant l’entrée dans l’expérimentation:</a:t>
            </a:r>
            <a:r>
              <a:rPr lang="fr-FR" altLang="fr-FR" sz="1300" dirty="0" smtClean="0">
                <a:solidFill>
                  <a:schemeClr val="tx1"/>
                </a:solidFill>
                <a:latin typeface="Arial" panose="020B0604020202020204" pitchFamily="34" charset="0"/>
                <a:cs typeface="Arial" panose="020B0604020202020204" pitchFamily="34" charset="0"/>
              </a:rPr>
              <a:t> </a:t>
            </a:r>
            <a:r>
              <a:rPr lang="fr-FR" altLang="fr-FR" sz="1300" i="1" dirty="0" smtClean="0">
                <a:solidFill>
                  <a:schemeClr val="tx1"/>
                </a:solidFill>
                <a:latin typeface="Arial" panose="020B0604020202020204" pitchFamily="34" charset="0"/>
                <a:cs typeface="Arial" panose="020B0604020202020204" pitchFamily="34" charset="0"/>
              </a:rPr>
              <a:t>capacité, activité, personnel. </a:t>
            </a:r>
          </a:p>
          <a:p>
            <a:pPr indent="360363" algn="just">
              <a:lnSpc>
                <a:spcPct val="113000"/>
              </a:lnSpc>
              <a:spcBef>
                <a:spcPts val="0"/>
              </a:spcBef>
            </a:pPr>
            <a:r>
              <a:rPr lang="fr-FR" altLang="fr-FR" sz="1300" dirty="0" smtClean="0">
                <a:solidFill>
                  <a:schemeClr val="tx1"/>
                </a:solidFill>
                <a:latin typeface="Arial" panose="020B0604020202020204" pitchFamily="34" charset="0"/>
                <a:cs typeface="Arial" panose="020B0604020202020204" pitchFamily="34" charset="0"/>
              </a:rPr>
              <a:t>▪ </a:t>
            </a:r>
            <a:r>
              <a:rPr lang="fr-FR" altLang="fr-FR" sz="1300" u="sng" dirty="0" smtClean="0">
                <a:solidFill>
                  <a:schemeClr val="tx1"/>
                </a:solidFill>
                <a:latin typeface="Arial" panose="020B0604020202020204" pitchFamily="34" charset="0"/>
                <a:cs typeface="Arial" panose="020B0604020202020204" pitchFamily="34" charset="0"/>
              </a:rPr>
              <a:t>Caractéristiques du SPASAD intégré sur le territoire d’intervention:</a:t>
            </a:r>
            <a:r>
              <a:rPr lang="fr-FR" altLang="fr-FR" sz="1300" dirty="0" smtClean="0">
                <a:solidFill>
                  <a:schemeClr val="tx1"/>
                </a:solidFill>
                <a:latin typeface="Arial" panose="020B0604020202020204" pitchFamily="34" charset="0"/>
                <a:cs typeface="Arial" panose="020B0604020202020204" pitchFamily="34" charset="0"/>
              </a:rPr>
              <a:t> </a:t>
            </a:r>
            <a:r>
              <a:rPr lang="fr-FR" altLang="fr-FR" sz="1300" i="1" dirty="0" smtClean="0">
                <a:solidFill>
                  <a:schemeClr val="tx1"/>
                </a:solidFill>
                <a:latin typeface="Arial" panose="020B0604020202020204" pitchFamily="34" charset="0"/>
                <a:cs typeface="Arial" panose="020B0604020202020204" pitchFamily="34" charset="0"/>
              </a:rPr>
              <a:t>file active prévisionnelle, formations des personnels, outils communs. </a:t>
            </a:r>
            <a:endParaRPr lang="fr-FR" altLang="fr-FR" sz="1300" i="1" dirty="0">
              <a:solidFill>
                <a:schemeClr val="tx1"/>
              </a:solidFill>
              <a:latin typeface="Arial" panose="020B0604020202020204" pitchFamily="34" charset="0"/>
              <a:cs typeface="Arial" panose="020B0604020202020204" pitchFamily="34" charset="0"/>
            </a:endParaRPr>
          </a:p>
          <a:p>
            <a:pPr indent="360363" algn="just">
              <a:lnSpc>
                <a:spcPct val="113000"/>
              </a:lnSpc>
              <a:spcBef>
                <a:spcPts val="0"/>
              </a:spcBef>
            </a:pPr>
            <a:r>
              <a:rPr lang="fr-FR" altLang="fr-FR" sz="1300" dirty="0" smtClean="0">
                <a:solidFill>
                  <a:schemeClr val="tx1"/>
                </a:solidFill>
                <a:latin typeface="Arial" panose="020B0604020202020204" pitchFamily="34" charset="0"/>
                <a:cs typeface="Arial" panose="020B0604020202020204" pitchFamily="34" charset="0"/>
              </a:rPr>
              <a:t>▪ </a:t>
            </a:r>
            <a:r>
              <a:rPr lang="fr-FR" altLang="fr-FR" sz="1300" u="sng" dirty="0" smtClean="0">
                <a:solidFill>
                  <a:schemeClr val="tx1"/>
                </a:solidFill>
                <a:latin typeface="Arial" panose="020B0604020202020204" pitchFamily="34" charset="0"/>
                <a:cs typeface="Arial" panose="020B0604020202020204" pitchFamily="34" charset="0"/>
              </a:rPr>
              <a:t>Evaluation du SPASAD intégré et </a:t>
            </a:r>
            <a:r>
              <a:rPr lang="fr-FR" altLang="fr-FR" sz="1300" u="sng" dirty="0">
                <a:solidFill>
                  <a:schemeClr val="tx1"/>
                </a:solidFill>
                <a:latin typeface="Arial" panose="020B0604020202020204" pitchFamily="34" charset="0"/>
                <a:cs typeface="Arial" panose="020B0604020202020204" pitchFamily="34" charset="0"/>
              </a:rPr>
              <a:t>p</a:t>
            </a:r>
            <a:r>
              <a:rPr lang="fr-FR" altLang="fr-FR" sz="1300" u="sng" dirty="0" smtClean="0">
                <a:solidFill>
                  <a:schemeClr val="tx1"/>
                </a:solidFill>
                <a:latin typeface="Arial" panose="020B0604020202020204" pitchFamily="34" charset="0"/>
                <a:cs typeface="Arial" panose="020B0604020202020204" pitchFamily="34" charset="0"/>
              </a:rPr>
              <a:t>rofils des publics accompagnés sur le territoire d’intervention:</a:t>
            </a:r>
            <a:r>
              <a:rPr lang="fr-FR" altLang="fr-FR" sz="1300" dirty="0" smtClean="0">
                <a:solidFill>
                  <a:schemeClr val="tx1"/>
                </a:solidFill>
                <a:latin typeface="Arial" panose="020B0604020202020204" pitchFamily="34" charset="0"/>
                <a:cs typeface="Arial" panose="020B0604020202020204" pitchFamily="34" charset="0"/>
              </a:rPr>
              <a:t> </a:t>
            </a:r>
            <a:r>
              <a:rPr lang="fr-FR" sz="1300" i="1" dirty="0" smtClean="0">
                <a:solidFill>
                  <a:schemeClr val="tx1"/>
                </a:solidFill>
                <a:latin typeface="Arial" panose="020B0604020202020204" pitchFamily="34" charset="0"/>
                <a:cs typeface="Arial" panose="020B0604020202020204" pitchFamily="34" charset="0"/>
              </a:rPr>
              <a:t>profils des personnes </a:t>
            </a:r>
            <a:r>
              <a:rPr lang="fr-FR" sz="1300" i="1" dirty="0" err="1" smtClean="0">
                <a:solidFill>
                  <a:schemeClr val="tx1"/>
                </a:solidFill>
                <a:latin typeface="Arial" panose="020B0604020202020204" pitchFamily="34" charset="0"/>
                <a:cs typeface="Arial" panose="020B0604020202020204" pitchFamily="34" charset="0"/>
              </a:rPr>
              <a:t>acc</a:t>
            </a:r>
            <a:r>
              <a:rPr lang="fr-FR" sz="1300" i="1" dirty="0" smtClean="0">
                <a:solidFill>
                  <a:schemeClr val="tx1"/>
                </a:solidFill>
                <a:latin typeface="Arial" panose="020B0604020202020204" pitchFamily="34" charset="0"/>
                <a:cs typeface="Arial" panose="020B0604020202020204" pitchFamily="34" charset="0"/>
              </a:rPr>
              <a:t>., </a:t>
            </a:r>
            <a:r>
              <a:rPr lang="fr-FR" sz="1300" i="1" dirty="0">
                <a:solidFill>
                  <a:schemeClr val="tx1"/>
                </a:solidFill>
                <a:latin typeface="Arial" panose="020B0604020202020204" pitchFamily="34" charset="0"/>
                <a:cs typeface="Arial" panose="020B0604020202020204" pitchFamily="34" charset="0"/>
              </a:rPr>
              <a:t>admission en sortie d’hospitalisation, </a:t>
            </a:r>
            <a:r>
              <a:rPr lang="fr-FR" sz="1300" i="1" dirty="0" smtClean="0">
                <a:solidFill>
                  <a:schemeClr val="tx1"/>
                </a:solidFill>
                <a:latin typeface="Arial" panose="020B0604020202020204" pitchFamily="34" charset="0"/>
                <a:cs typeface="Arial" panose="020B0604020202020204" pitchFamily="34" charset="0"/>
              </a:rPr>
              <a:t>orientation à la sortie</a:t>
            </a:r>
            <a:r>
              <a:rPr lang="fr-FR" sz="1300" i="1" dirty="0">
                <a:solidFill>
                  <a:schemeClr val="tx1"/>
                </a:solidFill>
                <a:latin typeface="Arial" panose="020B0604020202020204" pitchFamily="34" charset="0"/>
                <a:cs typeface="Arial" panose="020B0604020202020204" pitchFamily="34" charset="0"/>
              </a:rPr>
              <a:t>, prestation simple/double</a:t>
            </a:r>
            <a:r>
              <a:rPr lang="fr-FR" sz="1300" i="1" dirty="0" smtClean="0">
                <a:solidFill>
                  <a:schemeClr val="tx1"/>
                </a:solidFill>
                <a:latin typeface="Arial" panose="020B0604020202020204" pitchFamily="34" charset="0"/>
                <a:cs typeface="Arial" panose="020B0604020202020204" pitchFamily="34" charset="0"/>
              </a:rPr>
              <a:t>.</a:t>
            </a:r>
            <a:endParaRPr lang="fr-FR" altLang="fr-FR" sz="1300" i="1" dirty="0" smtClean="0">
              <a:solidFill>
                <a:schemeClr val="tx1"/>
              </a:solidFill>
              <a:latin typeface="Arial" panose="020B0604020202020204" pitchFamily="34" charset="0"/>
              <a:cs typeface="Arial" panose="020B0604020202020204" pitchFamily="34" charset="0"/>
            </a:endParaRPr>
          </a:p>
          <a:p>
            <a:pPr indent="360363" algn="just">
              <a:lnSpc>
                <a:spcPct val="113000"/>
              </a:lnSpc>
              <a:spcBef>
                <a:spcPts val="0"/>
              </a:spcBef>
            </a:pPr>
            <a:r>
              <a:rPr lang="fr-FR" altLang="fr-FR" sz="1300" dirty="0" smtClean="0">
                <a:solidFill>
                  <a:schemeClr val="tx1"/>
                </a:solidFill>
                <a:latin typeface="Arial" panose="020B0604020202020204" pitchFamily="34" charset="0"/>
                <a:cs typeface="Arial" panose="020B0604020202020204" pitchFamily="34" charset="0"/>
              </a:rPr>
              <a:t>▪ </a:t>
            </a:r>
            <a:r>
              <a:rPr lang="fr-FR" altLang="fr-FR" sz="1300" u="sng" dirty="0" smtClean="0">
                <a:solidFill>
                  <a:schemeClr val="tx1"/>
                </a:solidFill>
                <a:latin typeface="Arial" panose="020B0604020202020204" pitchFamily="34" charset="0"/>
                <a:cs typeface="Arial" panose="020B0604020202020204" pitchFamily="34" charset="0"/>
              </a:rPr>
              <a:t>Evaluation du SPASAD intégré et structuration sur le territoire d’intervention:</a:t>
            </a:r>
            <a:r>
              <a:rPr lang="fr-FR" altLang="fr-FR" sz="1300" dirty="0" smtClean="0">
                <a:solidFill>
                  <a:schemeClr val="tx1"/>
                </a:solidFill>
                <a:latin typeface="Arial" panose="020B0604020202020204" pitchFamily="34" charset="0"/>
                <a:cs typeface="Arial" panose="020B0604020202020204" pitchFamily="34" charset="0"/>
              </a:rPr>
              <a:t> </a:t>
            </a:r>
            <a:r>
              <a:rPr lang="fr-FR" altLang="fr-FR" sz="1300" i="1" dirty="0" smtClean="0">
                <a:solidFill>
                  <a:schemeClr val="tx1"/>
                </a:solidFill>
                <a:latin typeface="Arial" panose="020B0604020202020204" pitchFamily="34" charset="0"/>
                <a:cs typeface="Arial" panose="020B0604020202020204" pitchFamily="34" charset="0"/>
              </a:rPr>
              <a:t>coordination interne (évaluation des personnes </a:t>
            </a:r>
            <a:r>
              <a:rPr lang="fr-FR" altLang="fr-FR" sz="1300" i="1" dirty="0" err="1" smtClean="0">
                <a:solidFill>
                  <a:schemeClr val="tx1"/>
                </a:solidFill>
                <a:latin typeface="Arial" panose="020B0604020202020204" pitchFamily="34" charset="0"/>
                <a:cs typeface="Arial" panose="020B0604020202020204" pitchFamily="34" charset="0"/>
              </a:rPr>
              <a:t>acc</a:t>
            </a:r>
            <a:r>
              <a:rPr lang="fr-FR" altLang="fr-FR" sz="1300" i="1" dirty="0" smtClean="0">
                <a:solidFill>
                  <a:schemeClr val="tx1"/>
                </a:solidFill>
                <a:latin typeface="Arial" panose="020B0604020202020204" pitchFamily="34" charset="0"/>
                <a:cs typeface="Arial" panose="020B0604020202020204" pitchFamily="34" charset="0"/>
              </a:rPr>
              <a:t>. et coordination externe</a:t>
            </a:r>
            <a:r>
              <a:rPr lang="fr-FR" sz="1300" i="1" dirty="0">
                <a:solidFill>
                  <a:schemeClr val="tx1"/>
                </a:solidFill>
              </a:rPr>
              <a:t> </a:t>
            </a:r>
            <a:r>
              <a:rPr lang="fr-FR" sz="1300" i="1" dirty="0" smtClean="0">
                <a:solidFill>
                  <a:schemeClr val="tx1"/>
                </a:solidFill>
                <a:latin typeface="Arial" panose="020B0604020202020204" pitchFamily="34" charset="0"/>
                <a:cs typeface="Arial" panose="020B0604020202020204" pitchFamily="34" charset="0"/>
              </a:rPr>
              <a:t>(participation </a:t>
            </a:r>
            <a:r>
              <a:rPr lang="fr-FR" sz="1300" i="1" dirty="0">
                <a:solidFill>
                  <a:schemeClr val="tx1"/>
                </a:solidFill>
                <a:latin typeface="Arial" panose="020B0604020202020204" pitchFamily="34" charset="0"/>
                <a:cs typeface="Arial" panose="020B0604020202020204" pitchFamily="34" charset="0"/>
              </a:rPr>
              <a:t>à l’évaluation des personnes accompagnées, partenariats </a:t>
            </a:r>
            <a:r>
              <a:rPr lang="fr-FR" sz="1300" i="1" dirty="0" smtClean="0">
                <a:solidFill>
                  <a:schemeClr val="tx1"/>
                </a:solidFill>
                <a:latin typeface="Arial" panose="020B0604020202020204" pitchFamily="34" charset="0"/>
                <a:cs typeface="Arial" panose="020B0604020202020204" pitchFamily="34" charset="0"/>
              </a:rPr>
              <a:t>post-hospitalisation), </a:t>
            </a:r>
            <a:r>
              <a:rPr lang="fr-FR" altLang="fr-FR" sz="1300" i="1" dirty="0" smtClean="0">
                <a:solidFill>
                  <a:schemeClr val="tx1"/>
                </a:solidFill>
                <a:latin typeface="Arial" panose="020B0604020202020204" pitchFamily="34" charset="0"/>
                <a:cs typeface="Arial" panose="020B0604020202020204" pitchFamily="34" charset="0"/>
              </a:rPr>
              <a:t>actions de prévention (individuelles et collectives). </a:t>
            </a:r>
          </a:p>
          <a:p>
            <a:endParaRPr lang="fr-FR" sz="1300" dirty="0"/>
          </a:p>
        </p:txBody>
      </p:sp>
      <p:sp>
        <p:nvSpPr>
          <p:cNvPr id="5" name="Rectangle 4"/>
          <p:cNvSpPr/>
          <p:nvPr/>
        </p:nvSpPr>
        <p:spPr>
          <a:xfrm>
            <a:off x="7109717" y="1273996"/>
            <a:ext cx="1705510" cy="636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100" dirty="0" smtClean="0">
                <a:solidFill>
                  <a:schemeClr val="tx1"/>
                </a:solidFill>
              </a:rPr>
              <a:t>1256 pl. SSIAD PA</a:t>
            </a:r>
          </a:p>
          <a:p>
            <a:pPr algn="ctr"/>
            <a:r>
              <a:rPr lang="fr-FR" sz="1100" dirty="0" smtClean="0">
                <a:solidFill>
                  <a:schemeClr val="tx1"/>
                </a:solidFill>
              </a:rPr>
              <a:t>115 pl. SSIAD PH</a:t>
            </a:r>
          </a:p>
        </p:txBody>
      </p:sp>
      <p:sp>
        <p:nvSpPr>
          <p:cNvPr id="6" name="Espace réservé du numéro de diapositive 5"/>
          <p:cNvSpPr>
            <a:spLocks noGrp="1"/>
          </p:cNvSpPr>
          <p:nvPr>
            <p:ph type="sldNum" sz="quarter" idx="12"/>
          </p:nvPr>
        </p:nvSpPr>
        <p:spPr/>
        <p:txBody>
          <a:bodyPr/>
          <a:lstStyle/>
          <a:p>
            <a:fld id="{7E3B350E-657F-41D5-BCB6-877D8C3AF71C}" type="slidenum">
              <a:rPr lang="fr-FR" smtClean="0"/>
              <a:t>68</a:t>
            </a:fld>
            <a:endParaRPr lang="fr-FR" dirty="0"/>
          </a:p>
        </p:txBody>
      </p:sp>
    </p:spTree>
    <p:extLst>
      <p:ext uri="{BB962C8B-B14F-4D97-AF65-F5344CB8AC3E}">
        <p14:creationId xmlns:p14="http://schemas.microsoft.com/office/powerpoint/2010/main" val="4854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01638" y="529941"/>
            <a:ext cx="8056562" cy="627864"/>
          </a:xfrm>
        </p:spPr>
        <p:txBody>
          <a:bodyPr/>
          <a:lstStyle/>
          <a:p>
            <a:pPr marL="180975" indent="0" algn="just">
              <a:buFontTx/>
              <a:buNone/>
            </a:pPr>
            <a:r>
              <a:rPr lang="fr-FR" altLang="fr-FR" sz="2400" dirty="0" smtClean="0">
                <a:solidFill>
                  <a:srgbClr val="AF0E1A"/>
                </a:solidFill>
              </a:rPr>
              <a:t>LE panel REGIONAL DES SPASAD expérimentateurs régional</a:t>
            </a:r>
          </a:p>
        </p:txBody>
      </p:sp>
      <p:sp>
        <p:nvSpPr>
          <p:cNvPr id="4099" name="Espace réservé du contenu 2"/>
          <p:cNvSpPr>
            <a:spLocks noGrp="1"/>
          </p:cNvSpPr>
          <p:nvPr>
            <p:ph idx="1"/>
          </p:nvPr>
        </p:nvSpPr>
        <p:spPr>
          <a:xfrm>
            <a:off x="611188" y="1052513"/>
            <a:ext cx="7847012" cy="4610100"/>
          </a:xfrm>
        </p:spPr>
        <p:txBody>
          <a:bodyPr/>
          <a:lstStyle/>
          <a:p>
            <a:pPr marL="0" indent="0">
              <a:buFontTx/>
              <a:buNone/>
            </a:pPr>
            <a:endParaRPr lang="fr-FR" altLang="fr-FR" sz="800" u="sng" smtClean="0"/>
          </a:p>
          <a:p>
            <a:pPr marL="0" indent="0">
              <a:buFontTx/>
              <a:buNone/>
            </a:pPr>
            <a:endParaRPr lang="fr-FR" altLang="fr-FR" smtClean="0"/>
          </a:p>
          <a:p>
            <a:pPr marL="0" indent="0">
              <a:buFontTx/>
              <a:buNone/>
            </a:pPr>
            <a:endParaRPr lang="fr-FR" altLang="fr-FR" u="sng" smtClean="0"/>
          </a:p>
          <a:p>
            <a:pPr marL="0" indent="0">
              <a:buFontTx/>
              <a:buNone/>
            </a:pPr>
            <a:endParaRPr lang="fr-FR" altLang="fr-FR"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4" y="846631"/>
            <a:ext cx="8191500" cy="5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Lst>
        </p:spPr>
      </p:pic>
      <p:sp>
        <p:nvSpPr>
          <p:cNvPr id="8" name="ZoneTexte 7"/>
          <p:cNvSpPr txBox="1"/>
          <p:nvPr/>
        </p:nvSpPr>
        <p:spPr>
          <a:xfrm>
            <a:off x="827088" y="1412875"/>
            <a:ext cx="2305050" cy="1200150"/>
          </a:xfrm>
          <a:prstGeom prst="rect">
            <a:avLst/>
          </a:prstGeom>
          <a:solidFill>
            <a:schemeClr val="accent1">
              <a:lumMod val="20000"/>
              <a:lumOff val="80000"/>
            </a:schemeClr>
          </a:solidFill>
        </p:spPr>
        <p:txBody>
          <a:bodyPr>
            <a:spAutoFit/>
          </a:bodyPr>
          <a:lstStyle/>
          <a:p>
            <a:pPr algn="just">
              <a:defRPr/>
            </a:pPr>
            <a:r>
              <a:rPr lang="fr-FR" sz="900" b="1" dirty="0">
                <a:latin typeface="Arial" charset="0"/>
              </a:rPr>
              <a:t>Finistère: 4</a:t>
            </a:r>
          </a:p>
          <a:p>
            <a:pPr algn="just">
              <a:defRPr/>
            </a:pPr>
            <a:r>
              <a:rPr lang="fr-FR" sz="900" b="1" dirty="0">
                <a:latin typeface="Arial" charset="0"/>
              </a:rPr>
              <a:t>-SPASAD ADMR Région de Morlaix</a:t>
            </a:r>
          </a:p>
          <a:p>
            <a:pPr algn="just">
              <a:defRPr/>
            </a:pPr>
            <a:r>
              <a:rPr lang="fr-FR" sz="900" b="1" dirty="0">
                <a:latin typeface="Arial" charset="0"/>
              </a:rPr>
              <a:t>-SPASAD Mutuelles de Bretagne</a:t>
            </a:r>
          </a:p>
          <a:p>
            <a:pPr algn="just">
              <a:defRPr/>
            </a:pPr>
            <a:r>
              <a:rPr lang="fr-FR" sz="900" b="1" dirty="0">
                <a:latin typeface="Arial" charset="0"/>
              </a:rPr>
              <a:t>-SPASAD Amadeus Aide et Soin</a:t>
            </a:r>
          </a:p>
          <a:p>
            <a:pPr algn="just">
              <a:defRPr/>
            </a:pPr>
            <a:r>
              <a:rPr lang="fr-FR" sz="900" b="1" dirty="0">
                <a:latin typeface="Arial" charset="0"/>
              </a:rPr>
              <a:t>-SPASAD </a:t>
            </a:r>
            <a:r>
              <a:rPr lang="fr-FR" sz="900" b="1" dirty="0" err="1">
                <a:latin typeface="Arial" charset="0"/>
              </a:rPr>
              <a:t>Ass</a:t>
            </a:r>
            <a:r>
              <a:rPr lang="fr-FR" sz="900" b="1" dirty="0">
                <a:latin typeface="Arial" charset="0"/>
              </a:rPr>
              <a:t>. Les Amitiés d’Armor/ADMR des deux Abers //ADMR Lesneven-Côtes de Légendes / ADMR Mer Iroise / ADMR Océane </a:t>
            </a:r>
          </a:p>
        </p:txBody>
      </p:sp>
      <p:sp>
        <p:nvSpPr>
          <p:cNvPr id="9" name="ZoneTexte 8"/>
          <p:cNvSpPr txBox="1"/>
          <p:nvPr/>
        </p:nvSpPr>
        <p:spPr>
          <a:xfrm>
            <a:off x="2195513" y="4076700"/>
            <a:ext cx="2301875" cy="1200329"/>
          </a:xfrm>
          <a:prstGeom prst="rect">
            <a:avLst/>
          </a:prstGeom>
          <a:solidFill>
            <a:schemeClr val="accent1">
              <a:lumMod val="20000"/>
              <a:lumOff val="80000"/>
            </a:schemeClr>
          </a:solidFill>
        </p:spPr>
        <p:txBody>
          <a:bodyPr>
            <a:spAutoFit/>
          </a:bodyPr>
          <a:lstStyle/>
          <a:p>
            <a:pPr algn="just">
              <a:defRPr/>
            </a:pPr>
            <a:r>
              <a:rPr lang="fr-FR" sz="900" b="1" dirty="0">
                <a:latin typeface="Arial" charset="0"/>
              </a:rPr>
              <a:t>Morbihan: </a:t>
            </a:r>
            <a:r>
              <a:rPr lang="fr-FR" sz="900" b="1" dirty="0" smtClean="0">
                <a:latin typeface="Arial" charset="0"/>
              </a:rPr>
              <a:t>4 (</a:t>
            </a:r>
            <a:r>
              <a:rPr lang="fr-FR" sz="900" b="1" dirty="0">
                <a:latin typeface="Arial" charset="0"/>
              </a:rPr>
              <a:t>é</a:t>
            </a:r>
            <a:r>
              <a:rPr lang="fr-FR" sz="900" b="1" dirty="0" smtClean="0">
                <a:latin typeface="Arial" charset="0"/>
              </a:rPr>
              <a:t>volution 3: fusion services ADMR)</a:t>
            </a:r>
            <a:endParaRPr lang="fr-FR" sz="900" b="1" dirty="0">
              <a:latin typeface="Arial" charset="0"/>
            </a:endParaRPr>
          </a:p>
          <a:p>
            <a:pPr algn="just">
              <a:defRPr/>
            </a:pPr>
            <a:r>
              <a:rPr lang="fr-FR" sz="900" b="1" dirty="0">
                <a:latin typeface="Arial" charset="0"/>
              </a:rPr>
              <a:t>-SPASAD CCAS Lorient</a:t>
            </a:r>
          </a:p>
          <a:p>
            <a:pPr algn="just">
              <a:defRPr/>
            </a:pPr>
            <a:r>
              <a:rPr lang="fr-FR" sz="900" b="1" dirty="0">
                <a:latin typeface="Arial" charset="0"/>
              </a:rPr>
              <a:t>-SPASAD CCAS Grand Champ/ </a:t>
            </a:r>
            <a:r>
              <a:rPr lang="fr-FR" sz="900" b="1" dirty="0" err="1">
                <a:latin typeface="Arial" charset="0"/>
              </a:rPr>
              <a:t>Amper</a:t>
            </a:r>
            <a:endParaRPr lang="fr-FR" sz="900" b="1" dirty="0">
              <a:latin typeface="Arial" charset="0"/>
            </a:endParaRPr>
          </a:p>
          <a:p>
            <a:pPr algn="just">
              <a:defRPr/>
            </a:pPr>
            <a:r>
              <a:rPr lang="fr-FR" sz="900" b="1" dirty="0" smtClean="0">
                <a:latin typeface="Arial" charset="0"/>
              </a:rPr>
              <a:t>-SPASAD </a:t>
            </a:r>
            <a:r>
              <a:rPr lang="fr-FR" sz="900" b="1" dirty="0">
                <a:latin typeface="Arial" charset="0"/>
              </a:rPr>
              <a:t>ADMR Les </a:t>
            </a:r>
            <a:r>
              <a:rPr lang="fr-FR" sz="900" b="1" dirty="0" smtClean="0">
                <a:latin typeface="Arial" charset="0"/>
              </a:rPr>
              <a:t>3 Vallées / </a:t>
            </a:r>
            <a:r>
              <a:rPr lang="fr-FR" sz="900" b="1" dirty="0">
                <a:latin typeface="Arial" charset="0"/>
              </a:rPr>
              <a:t>ADMR Caudan Pont Scorff / ADMR Guidel / </a:t>
            </a:r>
            <a:r>
              <a:rPr lang="fr-FR" sz="900" b="1" dirty="0" smtClean="0">
                <a:latin typeface="Arial" charset="0"/>
              </a:rPr>
              <a:t>ADMR </a:t>
            </a:r>
            <a:r>
              <a:rPr lang="fr-FR" sz="900" b="1" dirty="0">
                <a:latin typeface="Arial" charset="0"/>
              </a:rPr>
              <a:t>Inzinzac-Lochrist / ADMR </a:t>
            </a:r>
            <a:r>
              <a:rPr lang="fr-FR" sz="900" b="1" dirty="0" err="1">
                <a:latin typeface="Arial" charset="0"/>
              </a:rPr>
              <a:t>Sérian</a:t>
            </a:r>
            <a:r>
              <a:rPr lang="fr-FR" sz="900" b="1" dirty="0">
                <a:latin typeface="Arial" charset="0"/>
              </a:rPr>
              <a:t> Lorient</a:t>
            </a:r>
          </a:p>
        </p:txBody>
      </p:sp>
      <p:sp>
        <p:nvSpPr>
          <p:cNvPr id="10" name="ZoneTexte 9"/>
          <p:cNvSpPr txBox="1"/>
          <p:nvPr/>
        </p:nvSpPr>
        <p:spPr>
          <a:xfrm>
            <a:off x="6300788" y="3716338"/>
            <a:ext cx="2292350" cy="2169825"/>
          </a:xfrm>
          <a:prstGeom prst="rect">
            <a:avLst/>
          </a:prstGeom>
          <a:solidFill>
            <a:schemeClr val="accent1">
              <a:lumMod val="20000"/>
              <a:lumOff val="80000"/>
            </a:schemeClr>
          </a:solidFill>
        </p:spPr>
        <p:txBody>
          <a:bodyPr>
            <a:spAutoFit/>
          </a:bodyPr>
          <a:lstStyle/>
          <a:p>
            <a:pPr algn="l">
              <a:defRPr/>
            </a:pPr>
            <a:r>
              <a:rPr lang="fr-FR" sz="900" b="1" dirty="0">
                <a:latin typeface="Arial" charset="0"/>
              </a:rPr>
              <a:t>Ille-et-Vilaine: 7</a:t>
            </a:r>
          </a:p>
          <a:p>
            <a:pPr algn="just">
              <a:defRPr/>
            </a:pPr>
            <a:r>
              <a:rPr lang="en-US" sz="900" b="1" dirty="0">
                <a:latin typeface="Arial" charset="0"/>
              </a:rPr>
              <a:t>-SPASAD ADS CE </a:t>
            </a:r>
            <a:r>
              <a:rPr lang="en-US" sz="900" b="1" dirty="0" err="1">
                <a:latin typeface="Arial" charset="0"/>
              </a:rPr>
              <a:t>Dinard</a:t>
            </a:r>
            <a:endParaRPr lang="fr-FR" sz="900" b="1" dirty="0">
              <a:latin typeface="Arial" charset="0"/>
            </a:endParaRPr>
          </a:p>
          <a:p>
            <a:pPr algn="just">
              <a:defRPr/>
            </a:pPr>
            <a:r>
              <a:rPr lang="en-US" sz="900" b="1" dirty="0">
                <a:latin typeface="Arial" charset="0"/>
              </a:rPr>
              <a:t>-SPASAD MFIV St </a:t>
            </a:r>
            <a:r>
              <a:rPr lang="en-US" sz="900" b="1" dirty="0" err="1">
                <a:latin typeface="Arial" charset="0"/>
              </a:rPr>
              <a:t>Malo</a:t>
            </a:r>
            <a:r>
              <a:rPr lang="en-US" sz="900" b="1" dirty="0">
                <a:latin typeface="Arial" charset="0"/>
              </a:rPr>
              <a:t> / ADS CE </a:t>
            </a:r>
            <a:r>
              <a:rPr lang="en-US" sz="900" b="1" dirty="0" err="1">
                <a:latin typeface="Arial" charset="0"/>
              </a:rPr>
              <a:t>Dinard</a:t>
            </a:r>
            <a:endParaRPr lang="en-US" sz="900" b="1" dirty="0">
              <a:latin typeface="Arial" charset="0"/>
            </a:endParaRPr>
          </a:p>
          <a:p>
            <a:pPr algn="just">
              <a:defRPr/>
            </a:pPr>
            <a:r>
              <a:rPr lang="fr-FR" sz="900" b="1" dirty="0">
                <a:latin typeface="Arial" charset="0"/>
              </a:rPr>
              <a:t>-SPASAD CIAS Ouest de Rennes</a:t>
            </a:r>
          </a:p>
          <a:p>
            <a:pPr algn="just">
              <a:defRPr/>
            </a:pPr>
            <a:r>
              <a:rPr lang="fr-FR" sz="900" b="1" dirty="0">
                <a:latin typeface="Arial" charset="0"/>
              </a:rPr>
              <a:t>-SPASAD Association Handicap Services 35</a:t>
            </a:r>
          </a:p>
          <a:p>
            <a:pPr algn="just">
              <a:defRPr/>
            </a:pPr>
            <a:r>
              <a:rPr lang="fr-FR" sz="900" b="1" dirty="0">
                <a:latin typeface="Arial" charset="0"/>
              </a:rPr>
              <a:t>-SPASAD ADMR Pays de Combourg / ADMR Tinténiac / Association Centre de soins Joséphine Bris</a:t>
            </a:r>
          </a:p>
          <a:p>
            <a:pPr algn="just">
              <a:defRPr/>
            </a:pPr>
            <a:r>
              <a:rPr lang="fr-FR" sz="900" b="1" dirty="0">
                <a:latin typeface="Arial" charset="0"/>
              </a:rPr>
              <a:t>-SPASAD </a:t>
            </a:r>
            <a:r>
              <a:rPr lang="fr-FR" sz="900" b="1" dirty="0" smtClean="0">
                <a:latin typeface="Arial" charset="0"/>
              </a:rPr>
              <a:t>EHPAD Val de </a:t>
            </a:r>
            <a:r>
              <a:rPr lang="fr-FR" sz="900" b="1" dirty="0" err="1" smtClean="0">
                <a:latin typeface="Arial" charset="0"/>
              </a:rPr>
              <a:t>Chevré</a:t>
            </a:r>
            <a:r>
              <a:rPr lang="fr-FR" sz="900" b="1" dirty="0" smtClean="0">
                <a:latin typeface="Arial" charset="0"/>
              </a:rPr>
              <a:t> / </a:t>
            </a:r>
            <a:r>
              <a:rPr lang="fr-FR" sz="900" b="1" dirty="0">
                <a:latin typeface="Arial" charset="0"/>
              </a:rPr>
              <a:t>CIAS Liffré</a:t>
            </a:r>
          </a:p>
          <a:p>
            <a:pPr algn="just">
              <a:defRPr/>
            </a:pPr>
            <a:r>
              <a:rPr lang="fr-FR" sz="900" b="1" dirty="0">
                <a:latin typeface="Arial" charset="0"/>
              </a:rPr>
              <a:t>-SPASAD Autonomie services Guichen-Bain de Bretagne / CCAS Bain de Bretagne / CCAS Guichen</a:t>
            </a:r>
          </a:p>
        </p:txBody>
      </p:sp>
      <p:sp>
        <p:nvSpPr>
          <p:cNvPr id="11" name="ZoneTexte 10"/>
          <p:cNvSpPr txBox="1"/>
          <p:nvPr/>
        </p:nvSpPr>
        <p:spPr>
          <a:xfrm>
            <a:off x="4284663" y="1557338"/>
            <a:ext cx="2232025" cy="646331"/>
          </a:xfrm>
          <a:prstGeom prst="rect">
            <a:avLst/>
          </a:prstGeom>
          <a:solidFill>
            <a:schemeClr val="accent1">
              <a:lumMod val="20000"/>
              <a:lumOff val="80000"/>
            </a:schemeClr>
          </a:solidFill>
        </p:spPr>
        <p:txBody>
          <a:bodyPr>
            <a:spAutoFit/>
          </a:bodyPr>
          <a:lstStyle/>
          <a:p>
            <a:pPr algn="l">
              <a:defRPr/>
            </a:pPr>
            <a:r>
              <a:rPr lang="fr-FR" sz="900" b="1" dirty="0">
                <a:latin typeface="Arial" charset="0"/>
              </a:rPr>
              <a:t>Côtes d’Armor: 2</a:t>
            </a:r>
          </a:p>
          <a:p>
            <a:pPr algn="just">
              <a:defRPr/>
            </a:pPr>
            <a:r>
              <a:rPr lang="fr-FR" sz="900" b="1" dirty="0">
                <a:latin typeface="Arial" charset="0"/>
              </a:rPr>
              <a:t>-SPASAD EHPAD Résidence le Connétable </a:t>
            </a:r>
          </a:p>
          <a:p>
            <a:pPr algn="just">
              <a:defRPr/>
            </a:pPr>
            <a:r>
              <a:rPr lang="en-US" sz="900" b="1" dirty="0">
                <a:latin typeface="Arial" charset="0"/>
              </a:rPr>
              <a:t>-SPASAD </a:t>
            </a:r>
            <a:r>
              <a:rPr lang="en-US" sz="900" b="1" dirty="0" smtClean="0">
                <a:latin typeface="Arial" charset="0"/>
              </a:rPr>
              <a:t>ASAD </a:t>
            </a:r>
            <a:r>
              <a:rPr lang="en-US" sz="900" b="1" dirty="0" err="1" smtClean="0">
                <a:latin typeface="Arial" charset="0"/>
              </a:rPr>
              <a:t>Argoat</a:t>
            </a:r>
            <a:endParaRPr lang="fr-FR" sz="900" b="1" dirty="0">
              <a:latin typeface="Arial" charset="0"/>
            </a:endParaRPr>
          </a:p>
        </p:txBody>
      </p:sp>
    </p:spTree>
    <p:extLst>
      <p:ext uri="{BB962C8B-B14F-4D97-AF65-F5344CB8AC3E}">
        <p14:creationId xmlns:p14="http://schemas.microsoft.com/office/powerpoint/2010/main" val="1006721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6A1A5-5FCD-421B-9754-39C37C41F519}"/>
              </a:ext>
            </a:extLst>
          </p:cNvPr>
          <p:cNvSpPr>
            <a:spLocks noGrp="1"/>
          </p:cNvSpPr>
          <p:nvPr>
            <p:ph type="title"/>
          </p:nvPr>
        </p:nvSpPr>
        <p:spPr>
          <a:xfrm>
            <a:off x="432000" y="612000"/>
            <a:ext cx="8280000" cy="313932"/>
          </a:xfrm>
        </p:spPr>
        <p:txBody>
          <a:bodyPr/>
          <a:lstStyle/>
          <a:p>
            <a:r>
              <a:rPr lang="fr-FR" sz="2400" dirty="0" smtClean="0"/>
              <a:t>LE CALENDRIER DE L’ETUDE</a:t>
            </a:r>
            <a:endParaRPr lang="fr-FR" sz="2400" b="1" dirty="0"/>
          </a:p>
        </p:txBody>
      </p:sp>
      <p:sp>
        <p:nvSpPr>
          <p:cNvPr id="6" name="Flèche : droite 76">
            <a:extLst>
              <a:ext uri="{FF2B5EF4-FFF2-40B4-BE49-F238E27FC236}">
                <a16:creationId xmlns:a16="http://schemas.microsoft.com/office/drawing/2014/main" id="{A2E55AE8-8F22-4C83-B338-C2B0B273907E}"/>
              </a:ext>
            </a:extLst>
          </p:cNvPr>
          <p:cNvSpPr/>
          <p:nvPr/>
        </p:nvSpPr>
        <p:spPr>
          <a:xfrm>
            <a:off x="362890" y="1660107"/>
            <a:ext cx="8776379" cy="1418373"/>
          </a:xfrm>
          <a:prstGeom prst="rightArrow">
            <a:avLst>
              <a:gd name="adj1" fmla="val 50000"/>
              <a:gd name="adj2" fmla="val 41340"/>
            </a:avLst>
          </a:prstGeom>
          <a:solidFill>
            <a:schemeClr val="bg1">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lumMod val="95000"/>
                  <a:lumOff val="5000"/>
                </a:schemeClr>
              </a:solidFill>
            </a:endParaRPr>
          </a:p>
        </p:txBody>
      </p:sp>
      <p:sp>
        <p:nvSpPr>
          <p:cNvPr id="7" name="Rectangle 6">
            <a:extLst>
              <a:ext uri="{FF2B5EF4-FFF2-40B4-BE49-F238E27FC236}">
                <a16:creationId xmlns:a16="http://schemas.microsoft.com/office/drawing/2014/main" id="{850CFB3D-87E7-42D3-A314-0007F0178028}"/>
              </a:ext>
            </a:extLst>
          </p:cNvPr>
          <p:cNvSpPr/>
          <p:nvPr/>
        </p:nvSpPr>
        <p:spPr>
          <a:xfrm>
            <a:off x="1676940" y="1993818"/>
            <a:ext cx="1584451"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95000"/>
                    <a:lumOff val="5000"/>
                  </a:schemeClr>
                </a:solidFill>
              </a:rPr>
              <a:t>Enquête quantitative </a:t>
            </a:r>
          </a:p>
        </p:txBody>
      </p:sp>
      <p:sp>
        <p:nvSpPr>
          <p:cNvPr id="8" name="Rectangle 7">
            <a:extLst>
              <a:ext uri="{FF2B5EF4-FFF2-40B4-BE49-F238E27FC236}">
                <a16:creationId xmlns:a16="http://schemas.microsoft.com/office/drawing/2014/main" id="{3EF057DF-5238-4E32-8696-F74835380C6B}"/>
              </a:ext>
            </a:extLst>
          </p:cNvPr>
          <p:cNvSpPr/>
          <p:nvPr/>
        </p:nvSpPr>
        <p:spPr>
          <a:xfrm>
            <a:off x="3337488" y="1993818"/>
            <a:ext cx="1889832"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95000"/>
                    <a:lumOff val="5000"/>
                  </a:schemeClr>
                </a:solidFill>
              </a:rPr>
              <a:t>Enquête qualitatif </a:t>
            </a:r>
          </a:p>
        </p:txBody>
      </p:sp>
      <p:sp>
        <p:nvSpPr>
          <p:cNvPr id="9" name="Rectangle 8">
            <a:extLst>
              <a:ext uri="{FF2B5EF4-FFF2-40B4-BE49-F238E27FC236}">
                <a16:creationId xmlns:a16="http://schemas.microsoft.com/office/drawing/2014/main" id="{8E8B0C47-55B8-4491-83F7-86A8B91D3392}"/>
              </a:ext>
            </a:extLst>
          </p:cNvPr>
          <p:cNvSpPr/>
          <p:nvPr/>
        </p:nvSpPr>
        <p:spPr>
          <a:xfrm>
            <a:off x="1823089" y="3013068"/>
            <a:ext cx="1560118" cy="2802103"/>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171450" indent="-171450">
              <a:buSzPct val="150000"/>
              <a:buBlip>
                <a:blip r:embed="rId2"/>
              </a:buBlip>
            </a:pPr>
            <a:r>
              <a:rPr lang="fr-FR" sz="1050" b="1" dirty="0">
                <a:solidFill>
                  <a:schemeClr val="bg2">
                    <a:lumMod val="50000"/>
                  </a:schemeClr>
                </a:solidFill>
                <a:latin typeface="Arial" panose="020B0604020202020204" pitchFamily="34" charset="0"/>
              </a:rPr>
              <a:t> </a:t>
            </a:r>
            <a:r>
              <a:rPr lang="fr-FR" sz="1000" b="1" dirty="0">
                <a:solidFill>
                  <a:schemeClr val="bg2">
                    <a:lumMod val="50000"/>
                  </a:schemeClr>
                </a:solidFill>
                <a:latin typeface="Arial" panose="020B0604020202020204" pitchFamily="34" charset="0"/>
              </a:rPr>
              <a:t>Enquête en ligne à destination des SSIAD</a:t>
            </a:r>
          </a:p>
          <a:p>
            <a:pPr marL="171450" indent="-171450" algn="just">
              <a:buSzPct val="100000"/>
              <a:buFont typeface="Wingdings" panose="05000000000000000000" pitchFamily="2" charset="2"/>
              <a:buChar char="ü"/>
            </a:pPr>
            <a:r>
              <a:rPr lang="fr-FR" sz="1000" dirty="0">
                <a:solidFill>
                  <a:schemeClr val="tx1"/>
                </a:solidFill>
                <a:latin typeface="Arial" panose="020B0604020202020204" pitchFamily="34" charset="0"/>
              </a:rPr>
              <a:t>Mise en ligne et fiabilisation d’un questionnaire quantitatif à destination de l’ensemble des SSIAD</a:t>
            </a:r>
          </a:p>
        </p:txBody>
      </p:sp>
      <p:sp>
        <p:nvSpPr>
          <p:cNvPr id="10" name="Rectangle 9">
            <a:extLst>
              <a:ext uri="{FF2B5EF4-FFF2-40B4-BE49-F238E27FC236}">
                <a16:creationId xmlns:a16="http://schemas.microsoft.com/office/drawing/2014/main" id="{19545D10-BF3B-436E-B463-449AA49E4CB2}"/>
              </a:ext>
            </a:extLst>
          </p:cNvPr>
          <p:cNvSpPr/>
          <p:nvPr/>
        </p:nvSpPr>
        <p:spPr>
          <a:xfrm>
            <a:off x="3601837" y="3013068"/>
            <a:ext cx="1560117" cy="280210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171450" indent="-171450">
              <a:buSzPct val="200000"/>
              <a:buBlip>
                <a:blip r:embed="rId3"/>
              </a:buBlip>
            </a:pPr>
            <a:r>
              <a:rPr lang="fr-FR" sz="1000" b="1" dirty="0" smtClean="0">
                <a:solidFill>
                  <a:schemeClr val="bg2">
                    <a:lumMod val="50000"/>
                  </a:schemeClr>
                </a:solidFill>
                <a:latin typeface="Arial" panose="020B0604020202020204" pitchFamily="34" charset="0"/>
              </a:rPr>
              <a:t>Entretiens</a:t>
            </a:r>
          </a:p>
          <a:p>
            <a:pPr marL="171450" indent="-171450">
              <a:buSzPct val="200000"/>
              <a:buBlip>
                <a:blip r:embed="rId3"/>
              </a:buBlip>
            </a:pPr>
            <a:endParaRPr lang="fr-FR" sz="1000" b="1" dirty="0">
              <a:solidFill>
                <a:schemeClr val="bg2">
                  <a:lumMod val="50000"/>
                </a:schemeClr>
              </a:solidFill>
              <a:latin typeface="Arial" panose="020B0604020202020204" pitchFamily="34" charset="0"/>
            </a:endParaRPr>
          </a:p>
          <a:p>
            <a:pPr>
              <a:buSzPct val="200000"/>
            </a:pPr>
            <a:endParaRPr lang="fr-FR" sz="1000" b="1" dirty="0">
              <a:solidFill>
                <a:schemeClr val="bg2">
                  <a:lumMod val="50000"/>
                </a:schemeClr>
              </a:solidFill>
              <a:latin typeface="Arial" panose="020B0604020202020204" pitchFamily="34" charset="0"/>
            </a:endParaRPr>
          </a:p>
          <a:p>
            <a:pPr marL="171450" indent="-171450" algn="just">
              <a:buSzPct val="100000"/>
              <a:buFont typeface="Wingdings" panose="05000000000000000000" pitchFamily="2" charset="2"/>
              <a:buChar char="ü"/>
            </a:pPr>
            <a:r>
              <a:rPr lang="fr-FR" sz="1000" dirty="0">
                <a:solidFill>
                  <a:schemeClr val="tx1"/>
                </a:solidFill>
                <a:latin typeface="Arial" panose="020B0604020202020204" pitchFamily="34" charset="0"/>
              </a:rPr>
              <a:t>Entretien avec </a:t>
            </a:r>
            <a:r>
              <a:rPr lang="fr-FR" sz="1000" dirty="0" smtClean="0">
                <a:solidFill>
                  <a:schemeClr val="tx1"/>
                </a:solidFill>
                <a:latin typeface="Arial" panose="020B0604020202020204" pitchFamily="34" charset="0"/>
              </a:rPr>
              <a:t>des représentants de structures HAD</a:t>
            </a:r>
            <a:endParaRPr lang="fr-FR" sz="1000" dirty="0">
              <a:solidFill>
                <a:schemeClr val="tx1"/>
              </a:solidFill>
              <a:latin typeface="Arial" panose="020B0604020202020204" pitchFamily="34" charset="0"/>
            </a:endParaRPr>
          </a:p>
          <a:p>
            <a:pPr marL="171450" indent="-171450" algn="just">
              <a:buSzPct val="100000"/>
              <a:buFont typeface="Wingdings" panose="05000000000000000000" pitchFamily="2" charset="2"/>
              <a:buChar char="ü"/>
            </a:pPr>
            <a:r>
              <a:rPr lang="fr-FR" sz="1000" dirty="0" smtClean="0">
                <a:solidFill>
                  <a:schemeClr val="tx1"/>
                </a:solidFill>
                <a:latin typeface="Arial" panose="020B0604020202020204" pitchFamily="34" charset="0"/>
              </a:rPr>
              <a:t>Entretien avec des représentants des fédérations de l’aide et du soin</a:t>
            </a:r>
          </a:p>
          <a:p>
            <a:pPr marL="171450" indent="-171450" algn="just">
              <a:buSzPct val="100000"/>
              <a:buFont typeface="Wingdings" panose="05000000000000000000" pitchFamily="2" charset="2"/>
              <a:buChar char="ü"/>
            </a:pPr>
            <a:r>
              <a:rPr lang="fr-FR" sz="1000" dirty="0" smtClean="0">
                <a:solidFill>
                  <a:schemeClr val="tx1"/>
                </a:solidFill>
                <a:latin typeface="Arial" panose="020B0604020202020204" pitchFamily="34" charset="0"/>
              </a:rPr>
              <a:t>Entretien </a:t>
            </a:r>
            <a:r>
              <a:rPr lang="fr-FR" sz="1000" dirty="0">
                <a:solidFill>
                  <a:schemeClr val="tx1"/>
                </a:solidFill>
                <a:latin typeface="Arial" panose="020B0604020202020204" pitchFamily="34" charset="0"/>
              </a:rPr>
              <a:t>avec un panel d’infirmiers libéraux </a:t>
            </a:r>
            <a:r>
              <a:rPr lang="fr-FR" sz="1000" dirty="0" smtClean="0">
                <a:solidFill>
                  <a:schemeClr val="tx1"/>
                </a:solidFill>
                <a:latin typeface="Arial" panose="020B0604020202020204" pitchFamily="34" charset="0"/>
              </a:rPr>
              <a:t>et l’URPS infirmiers</a:t>
            </a:r>
          </a:p>
        </p:txBody>
      </p:sp>
      <p:sp>
        <p:nvSpPr>
          <p:cNvPr id="11" name="Rectangle 10">
            <a:extLst>
              <a:ext uri="{FF2B5EF4-FFF2-40B4-BE49-F238E27FC236}">
                <a16:creationId xmlns:a16="http://schemas.microsoft.com/office/drawing/2014/main" id="{A5261EBB-4E3C-41A0-82FE-D6C85348E324}"/>
              </a:ext>
            </a:extLst>
          </p:cNvPr>
          <p:cNvSpPr/>
          <p:nvPr/>
        </p:nvSpPr>
        <p:spPr>
          <a:xfrm>
            <a:off x="5075189" y="2081548"/>
            <a:ext cx="1888747"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95000"/>
                    <a:lumOff val="5000"/>
                  </a:schemeClr>
                </a:solidFill>
              </a:rPr>
              <a:t>Diagnostic </a:t>
            </a:r>
            <a:r>
              <a:rPr lang="fr-FR" sz="1400" b="1" dirty="0" smtClean="0">
                <a:solidFill>
                  <a:schemeClr val="tx1">
                    <a:lumMod val="95000"/>
                    <a:lumOff val="5000"/>
                  </a:schemeClr>
                </a:solidFill>
              </a:rPr>
              <a:t>territorial et approfondissement</a:t>
            </a:r>
            <a:endParaRPr lang="fr-FR" sz="1400" b="1" dirty="0">
              <a:solidFill>
                <a:schemeClr val="tx1">
                  <a:lumMod val="95000"/>
                  <a:lumOff val="5000"/>
                </a:schemeClr>
              </a:solidFill>
            </a:endParaRPr>
          </a:p>
        </p:txBody>
      </p:sp>
      <p:sp>
        <p:nvSpPr>
          <p:cNvPr id="12" name="Rectangle 11">
            <a:extLst>
              <a:ext uri="{FF2B5EF4-FFF2-40B4-BE49-F238E27FC236}">
                <a16:creationId xmlns:a16="http://schemas.microsoft.com/office/drawing/2014/main" id="{D328ECF3-97EA-4CCD-91F6-0B3DDB4E595B}"/>
              </a:ext>
            </a:extLst>
          </p:cNvPr>
          <p:cNvSpPr/>
          <p:nvPr/>
        </p:nvSpPr>
        <p:spPr>
          <a:xfrm>
            <a:off x="5380584" y="3013067"/>
            <a:ext cx="1504432" cy="280210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171450" indent="-171450">
              <a:buSzPct val="150000"/>
              <a:buBlip>
                <a:blip r:embed="rId4"/>
              </a:buBlip>
            </a:pPr>
            <a:r>
              <a:rPr lang="fr-FR" sz="1000" b="1" dirty="0">
                <a:solidFill>
                  <a:schemeClr val="bg2">
                    <a:lumMod val="50000"/>
                  </a:schemeClr>
                </a:solidFill>
                <a:latin typeface="Arial" panose="020B0604020202020204" pitchFamily="34" charset="0"/>
              </a:rPr>
              <a:t>Analyse </a:t>
            </a:r>
            <a:r>
              <a:rPr lang="fr-FR" sz="1000" b="1" dirty="0" smtClean="0">
                <a:solidFill>
                  <a:schemeClr val="bg2">
                    <a:lumMod val="50000"/>
                  </a:schemeClr>
                </a:solidFill>
                <a:latin typeface="Arial" panose="020B0604020202020204" pitchFamily="34" charset="0"/>
              </a:rPr>
              <a:t>de l’offre </a:t>
            </a:r>
            <a:r>
              <a:rPr lang="fr-FR" sz="1000" b="1" dirty="0">
                <a:solidFill>
                  <a:schemeClr val="bg2">
                    <a:lumMod val="50000"/>
                  </a:schemeClr>
                </a:solidFill>
                <a:latin typeface="Arial" panose="020B0604020202020204" pitchFamily="34" charset="0"/>
              </a:rPr>
              <a:t>et </a:t>
            </a:r>
            <a:r>
              <a:rPr lang="fr-FR" sz="1000" b="1" dirty="0" smtClean="0">
                <a:solidFill>
                  <a:schemeClr val="bg2">
                    <a:lumMod val="50000"/>
                  </a:schemeClr>
                </a:solidFill>
                <a:latin typeface="Arial" panose="020B0604020202020204" pitchFamily="34" charset="0"/>
              </a:rPr>
              <a:t>des </a:t>
            </a:r>
            <a:r>
              <a:rPr lang="fr-FR" sz="1000" b="1" dirty="0">
                <a:solidFill>
                  <a:schemeClr val="bg2">
                    <a:lumMod val="50000"/>
                  </a:schemeClr>
                </a:solidFill>
                <a:latin typeface="Arial" panose="020B0604020202020204" pitchFamily="34" charset="0"/>
              </a:rPr>
              <a:t>besoins</a:t>
            </a:r>
          </a:p>
          <a:p>
            <a:pPr marL="171450" indent="-171450" algn="just">
              <a:buSzPct val="100000"/>
              <a:buFont typeface="Arial" panose="020B0604020202020204" pitchFamily="34" charset="0"/>
              <a:buChar char="•"/>
            </a:pPr>
            <a:r>
              <a:rPr lang="fr-FR" sz="1000" dirty="0">
                <a:solidFill>
                  <a:schemeClr val="tx1"/>
                </a:solidFill>
                <a:latin typeface="Arial" panose="020B0604020202020204" pitchFamily="34" charset="0"/>
              </a:rPr>
              <a:t>Réalisation d’une base de données sur l’offre et les </a:t>
            </a:r>
            <a:r>
              <a:rPr lang="fr-FR" sz="1000" dirty="0" smtClean="0">
                <a:solidFill>
                  <a:schemeClr val="tx1"/>
                </a:solidFill>
                <a:latin typeface="Arial" panose="020B0604020202020204" pitchFamily="34" charset="0"/>
              </a:rPr>
              <a:t>besoins</a:t>
            </a:r>
          </a:p>
          <a:p>
            <a:pPr marL="171450" indent="-171450" algn="just">
              <a:buSzPct val="100000"/>
              <a:buFont typeface="Arial" panose="020B0604020202020204" pitchFamily="34" charset="0"/>
              <a:buChar char="•"/>
            </a:pPr>
            <a:r>
              <a:rPr lang="fr-FR" sz="1000" dirty="0">
                <a:solidFill>
                  <a:schemeClr val="tx1"/>
                </a:solidFill>
                <a:latin typeface="Arial" panose="020B0604020202020204" pitchFamily="34" charset="0"/>
              </a:rPr>
              <a:t>Territorialisation de l’enquête (cartographies de l’offre)</a:t>
            </a:r>
          </a:p>
          <a:p>
            <a:pPr marL="171450" indent="-171450" algn="just">
              <a:buSzPct val="100000"/>
              <a:buFont typeface="Arial" panose="020B0604020202020204" pitchFamily="34" charset="0"/>
              <a:buChar char="•"/>
            </a:pPr>
            <a:r>
              <a:rPr lang="fr-FR" sz="1000" dirty="0">
                <a:solidFill>
                  <a:schemeClr val="tx1"/>
                </a:solidFill>
                <a:latin typeface="Arial" panose="020B0604020202020204" pitchFamily="34" charset="0"/>
              </a:rPr>
              <a:t>Réalisation </a:t>
            </a:r>
            <a:r>
              <a:rPr lang="fr-FR" sz="1000" dirty="0" smtClean="0">
                <a:solidFill>
                  <a:schemeClr val="tx1"/>
                </a:solidFill>
                <a:latin typeface="Arial" panose="020B0604020202020204" pitchFamily="34" charset="0"/>
              </a:rPr>
              <a:t>de focus groupe </a:t>
            </a:r>
            <a:r>
              <a:rPr lang="fr-FR" sz="1000" dirty="0">
                <a:solidFill>
                  <a:schemeClr val="tx1"/>
                </a:solidFill>
                <a:latin typeface="Arial" panose="020B0604020202020204" pitchFamily="34" charset="0"/>
              </a:rPr>
              <a:t>avec </a:t>
            </a:r>
            <a:r>
              <a:rPr lang="fr-FR" sz="1000" dirty="0" smtClean="0">
                <a:solidFill>
                  <a:schemeClr val="tx1"/>
                </a:solidFill>
                <a:latin typeface="Arial" panose="020B0604020202020204" pitchFamily="34" charset="0"/>
              </a:rPr>
              <a:t>deux panels </a:t>
            </a:r>
            <a:r>
              <a:rPr lang="fr-FR" sz="1000" dirty="0">
                <a:solidFill>
                  <a:schemeClr val="tx1"/>
                </a:solidFill>
                <a:latin typeface="Arial" panose="020B0604020202020204" pitchFamily="34" charset="0"/>
              </a:rPr>
              <a:t>de SSIAD </a:t>
            </a:r>
            <a:r>
              <a:rPr lang="fr-FR" sz="1000" dirty="0" smtClean="0">
                <a:solidFill>
                  <a:schemeClr val="tx1"/>
                </a:solidFill>
                <a:latin typeface="Arial" panose="020B0604020202020204" pitchFamily="34" charset="0"/>
              </a:rPr>
              <a:t>et  </a:t>
            </a:r>
            <a:r>
              <a:rPr lang="fr-FR" sz="1000" dirty="0">
                <a:solidFill>
                  <a:schemeClr val="tx1"/>
                </a:solidFill>
                <a:latin typeface="Arial" panose="020B0604020202020204" pitchFamily="34" charset="0"/>
              </a:rPr>
              <a:t>entretiens complémentaires </a:t>
            </a:r>
            <a:r>
              <a:rPr lang="fr-FR" sz="1000" dirty="0" smtClean="0">
                <a:solidFill>
                  <a:schemeClr val="tx1"/>
                </a:solidFill>
                <a:latin typeface="Arial" panose="020B0604020202020204" pitchFamily="34" charset="0"/>
              </a:rPr>
              <a:t> avec des partenaires PH</a:t>
            </a:r>
            <a:endParaRPr lang="fr-FR" sz="1000" dirty="0">
              <a:solidFill>
                <a:schemeClr val="tx1"/>
              </a:solidFill>
              <a:latin typeface="Arial" panose="020B0604020202020204" pitchFamily="34" charset="0"/>
            </a:endParaRPr>
          </a:p>
          <a:p>
            <a:pPr marL="171450" indent="-171450" algn="just">
              <a:buSzPct val="100000"/>
              <a:buFont typeface="Arial" panose="020B0604020202020204" pitchFamily="34" charset="0"/>
              <a:buChar char="•"/>
            </a:pPr>
            <a:endParaRPr lang="fr-FR" sz="1000" dirty="0">
              <a:solidFill>
                <a:schemeClr val="tx1"/>
              </a:solidFill>
              <a:latin typeface="Arial" panose="020B0604020202020204" pitchFamily="34" charset="0"/>
            </a:endParaRPr>
          </a:p>
        </p:txBody>
      </p:sp>
      <p:sp>
        <p:nvSpPr>
          <p:cNvPr id="13" name="Rectangle 12">
            <a:extLst>
              <a:ext uri="{FF2B5EF4-FFF2-40B4-BE49-F238E27FC236}">
                <a16:creationId xmlns:a16="http://schemas.microsoft.com/office/drawing/2014/main" id="{01BB0015-A1CA-4175-A68D-A53A87F9367B}"/>
              </a:ext>
            </a:extLst>
          </p:cNvPr>
          <p:cNvSpPr/>
          <p:nvPr/>
        </p:nvSpPr>
        <p:spPr>
          <a:xfrm>
            <a:off x="362889" y="3013069"/>
            <a:ext cx="1251730" cy="280210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171450" indent="-171450">
              <a:buSzPct val="200000"/>
              <a:buBlip>
                <a:blip r:embed="rId5"/>
              </a:buBlip>
            </a:pPr>
            <a:r>
              <a:rPr lang="fr-FR" sz="1050" b="1" dirty="0">
                <a:solidFill>
                  <a:schemeClr val="bg2">
                    <a:lumMod val="50000"/>
                  </a:schemeClr>
                </a:solidFill>
                <a:latin typeface="Arial" panose="020B0604020202020204" pitchFamily="34" charset="0"/>
              </a:rPr>
              <a:t> </a:t>
            </a:r>
            <a:r>
              <a:rPr lang="fr-FR" sz="1000" b="1" dirty="0">
                <a:solidFill>
                  <a:schemeClr val="bg2">
                    <a:lumMod val="50000"/>
                  </a:schemeClr>
                </a:solidFill>
                <a:latin typeface="Arial" panose="020B0604020202020204" pitchFamily="34" charset="0"/>
              </a:rPr>
              <a:t>Cadrage de la </a:t>
            </a:r>
            <a:r>
              <a:rPr lang="fr-FR" sz="1000" b="1" dirty="0" smtClean="0">
                <a:solidFill>
                  <a:schemeClr val="bg2">
                    <a:lumMod val="50000"/>
                  </a:schemeClr>
                </a:solidFill>
                <a:latin typeface="Arial" panose="020B0604020202020204" pitchFamily="34" charset="0"/>
              </a:rPr>
              <a:t>démarche</a:t>
            </a:r>
          </a:p>
          <a:p>
            <a:pPr>
              <a:buSzPct val="200000"/>
            </a:pPr>
            <a:endParaRPr lang="fr-FR" sz="1000" b="1" dirty="0">
              <a:solidFill>
                <a:schemeClr val="bg2">
                  <a:lumMod val="50000"/>
                </a:schemeClr>
              </a:solidFill>
              <a:latin typeface="Arial" panose="020B0604020202020204" pitchFamily="34" charset="0"/>
            </a:endParaRPr>
          </a:p>
          <a:p>
            <a:pPr marL="171450" indent="-171450">
              <a:buSzPct val="100000"/>
              <a:buFont typeface="Wingdings" panose="05000000000000000000" pitchFamily="2" charset="2"/>
              <a:buChar char="ü"/>
            </a:pPr>
            <a:r>
              <a:rPr lang="fr-FR" sz="1000" dirty="0">
                <a:solidFill>
                  <a:schemeClr val="tx1"/>
                </a:solidFill>
                <a:latin typeface="Arial" panose="020B0604020202020204" pitchFamily="34" charset="0"/>
              </a:rPr>
              <a:t>Réunion de cadrage</a:t>
            </a:r>
          </a:p>
          <a:p>
            <a:pPr marL="171450" indent="-171450">
              <a:buSzPct val="100000"/>
              <a:buFont typeface="Wingdings" panose="05000000000000000000" pitchFamily="2" charset="2"/>
              <a:buChar char="ü"/>
            </a:pPr>
            <a:r>
              <a:rPr lang="fr-FR" sz="1000" dirty="0">
                <a:solidFill>
                  <a:schemeClr val="tx1"/>
                </a:solidFill>
                <a:latin typeface="Arial" panose="020B0604020202020204" pitchFamily="34" charset="0"/>
              </a:rPr>
              <a:t>Rencontre avec le COPIL</a:t>
            </a:r>
          </a:p>
        </p:txBody>
      </p:sp>
      <p:sp>
        <p:nvSpPr>
          <p:cNvPr id="14" name="Rectangle 13">
            <a:extLst>
              <a:ext uri="{FF2B5EF4-FFF2-40B4-BE49-F238E27FC236}">
                <a16:creationId xmlns:a16="http://schemas.microsoft.com/office/drawing/2014/main" id="{BC3F9958-76EC-4BD7-AA98-76FF36D342E2}"/>
              </a:ext>
            </a:extLst>
          </p:cNvPr>
          <p:cNvSpPr/>
          <p:nvPr/>
        </p:nvSpPr>
        <p:spPr>
          <a:xfrm>
            <a:off x="113078" y="1993818"/>
            <a:ext cx="1584451"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95000"/>
                    <a:lumOff val="5000"/>
                  </a:schemeClr>
                </a:solidFill>
              </a:rPr>
              <a:t>Cadrage</a:t>
            </a:r>
          </a:p>
        </p:txBody>
      </p:sp>
      <p:sp>
        <p:nvSpPr>
          <p:cNvPr id="15" name="Rectangle 14">
            <a:extLst>
              <a:ext uri="{FF2B5EF4-FFF2-40B4-BE49-F238E27FC236}">
                <a16:creationId xmlns:a16="http://schemas.microsoft.com/office/drawing/2014/main" id="{C474E0D1-9485-4091-A1F2-8B6B164868DD}"/>
              </a:ext>
            </a:extLst>
          </p:cNvPr>
          <p:cNvSpPr/>
          <p:nvPr/>
        </p:nvSpPr>
        <p:spPr>
          <a:xfrm>
            <a:off x="7098566" y="3013068"/>
            <a:ext cx="1504432" cy="280210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171450" indent="-171450">
              <a:buSzPct val="200000"/>
              <a:buBlip>
                <a:blip r:embed="rId6"/>
              </a:buBlip>
            </a:pPr>
            <a:r>
              <a:rPr lang="fr-FR" sz="1000" b="1" dirty="0" smtClean="0">
                <a:solidFill>
                  <a:schemeClr val="bg2">
                    <a:lumMod val="50000"/>
                  </a:schemeClr>
                </a:solidFill>
                <a:latin typeface="Arial" panose="020B0604020202020204" pitchFamily="34" charset="0"/>
              </a:rPr>
              <a:t>Rédaction</a:t>
            </a:r>
          </a:p>
          <a:p>
            <a:pPr marL="171450" indent="-171450">
              <a:buSzPct val="200000"/>
              <a:buBlip>
                <a:blip r:embed="rId6"/>
              </a:buBlip>
            </a:pPr>
            <a:endParaRPr lang="fr-FR" sz="1000" b="1" dirty="0">
              <a:solidFill>
                <a:schemeClr val="bg2">
                  <a:lumMod val="50000"/>
                </a:schemeClr>
              </a:solidFill>
              <a:latin typeface="Arial" panose="020B0604020202020204" pitchFamily="34" charset="0"/>
            </a:endParaRPr>
          </a:p>
          <a:p>
            <a:pPr marL="171450" indent="-171450" algn="just">
              <a:buSzPct val="100000"/>
              <a:buFont typeface="Arial" panose="020B0604020202020204" pitchFamily="34" charset="0"/>
              <a:buChar char="•"/>
            </a:pPr>
            <a:r>
              <a:rPr lang="fr-FR" sz="1000" dirty="0">
                <a:solidFill>
                  <a:schemeClr val="tx1"/>
                </a:solidFill>
                <a:latin typeface="Arial" panose="020B0604020202020204" pitchFamily="34" charset="0"/>
              </a:rPr>
              <a:t>Consolidation </a:t>
            </a:r>
            <a:r>
              <a:rPr lang="fr-FR" sz="1000" dirty="0" smtClean="0">
                <a:solidFill>
                  <a:schemeClr val="tx1"/>
                </a:solidFill>
                <a:latin typeface="Arial" panose="020B0604020202020204" pitchFamily="34" charset="0"/>
              </a:rPr>
              <a:t>du </a:t>
            </a:r>
            <a:r>
              <a:rPr lang="fr-FR" sz="1000" dirty="0">
                <a:solidFill>
                  <a:schemeClr val="tx1"/>
                </a:solidFill>
                <a:latin typeface="Arial" panose="020B0604020202020204" pitchFamily="34" charset="0"/>
              </a:rPr>
              <a:t>rapport</a:t>
            </a:r>
          </a:p>
          <a:p>
            <a:pPr marL="171450" indent="-171450" algn="just">
              <a:buSzPct val="100000"/>
              <a:buFont typeface="Arial" panose="020B0604020202020204" pitchFamily="34" charset="0"/>
              <a:buChar char="•"/>
            </a:pPr>
            <a:r>
              <a:rPr lang="fr-FR" sz="1000" dirty="0">
                <a:solidFill>
                  <a:schemeClr val="tx1"/>
                </a:solidFill>
                <a:latin typeface="Arial" panose="020B0604020202020204" pitchFamily="34" charset="0"/>
              </a:rPr>
              <a:t>Présentation des résultats aux SSIAD/SPASAD</a:t>
            </a:r>
          </a:p>
          <a:p>
            <a:pPr marL="171450" indent="-171450" algn="just">
              <a:buSzPct val="100000"/>
              <a:buFont typeface="Arial" panose="020B0604020202020204" pitchFamily="34" charset="0"/>
              <a:buChar char="•"/>
            </a:pPr>
            <a:endParaRPr lang="fr-FR" sz="1000" dirty="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44EC104D-A40F-4062-B10E-17BF3FD11F35}"/>
              </a:ext>
            </a:extLst>
          </p:cNvPr>
          <p:cNvSpPr/>
          <p:nvPr/>
        </p:nvSpPr>
        <p:spPr>
          <a:xfrm>
            <a:off x="6963936" y="1993818"/>
            <a:ext cx="1714426"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95000"/>
                    <a:lumOff val="5000"/>
                  </a:schemeClr>
                </a:solidFill>
              </a:rPr>
              <a:t>Rédaction</a:t>
            </a:r>
          </a:p>
        </p:txBody>
      </p:sp>
      <p:cxnSp>
        <p:nvCxnSpPr>
          <p:cNvPr id="17" name="Connecteur droit 16">
            <a:extLst>
              <a:ext uri="{FF2B5EF4-FFF2-40B4-BE49-F238E27FC236}">
                <a16:creationId xmlns:a16="http://schemas.microsoft.com/office/drawing/2014/main" id="{5074A461-B030-4E45-8DC1-38531CDDFAC0}"/>
              </a:ext>
            </a:extLst>
          </p:cNvPr>
          <p:cNvCxnSpPr>
            <a:cxnSpLocks/>
          </p:cNvCxnSpPr>
          <p:nvPr/>
        </p:nvCxnSpPr>
        <p:spPr>
          <a:xfrm flipV="1">
            <a:off x="6884552" y="1978578"/>
            <a:ext cx="0" cy="1404000"/>
          </a:xfrm>
          <a:prstGeom prst="line">
            <a:avLst/>
          </a:prstGeom>
          <a:ln w="12700">
            <a:solidFill>
              <a:srgbClr val="BF51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B67432D-5065-438A-997B-3594535C58C5}"/>
              </a:ext>
            </a:extLst>
          </p:cNvPr>
          <p:cNvCxnSpPr>
            <a:cxnSpLocks/>
          </p:cNvCxnSpPr>
          <p:nvPr/>
        </p:nvCxnSpPr>
        <p:spPr>
          <a:xfrm flipV="1">
            <a:off x="5161920" y="1965319"/>
            <a:ext cx="0" cy="1404000"/>
          </a:xfrm>
          <a:prstGeom prst="line">
            <a:avLst/>
          </a:prstGeom>
          <a:ln w="12700">
            <a:solidFill>
              <a:srgbClr val="BF51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2B35876D-354A-4EA1-98EF-7EB0783339C3}"/>
              </a:ext>
            </a:extLst>
          </p:cNvPr>
          <p:cNvCxnSpPr>
            <a:cxnSpLocks/>
          </p:cNvCxnSpPr>
          <p:nvPr/>
        </p:nvCxnSpPr>
        <p:spPr>
          <a:xfrm flipV="1">
            <a:off x="3383955" y="1965319"/>
            <a:ext cx="0" cy="1404000"/>
          </a:xfrm>
          <a:prstGeom prst="line">
            <a:avLst/>
          </a:prstGeom>
          <a:ln w="12700">
            <a:solidFill>
              <a:srgbClr val="BF51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242BB1FC-6771-4542-ABB8-E1A660D7B19A}"/>
              </a:ext>
            </a:extLst>
          </p:cNvPr>
          <p:cNvCxnSpPr>
            <a:cxnSpLocks/>
          </p:cNvCxnSpPr>
          <p:nvPr/>
        </p:nvCxnSpPr>
        <p:spPr>
          <a:xfrm flipV="1">
            <a:off x="1614619" y="1974463"/>
            <a:ext cx="0" cy="1728000"/>
          </a:xfrm>
          <a:prstGeom prst="line">
            <a:avLst/>
          </a:prstGeom>
          <a:ln w="12700">
            <a:solidFill>
              <a:srgbClr val="BF51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D276E9A1-D41A-4C0D-9410-033957241BBC}"/>
              </a:ext>
            </a:extLst>
          </p:cNvPr>
          <p:cNvCxnSpPr>
            <a:cxnSpLocks/>
          </p:cNvCxnSpPr>
          <p:nvPr/>
        </p:nvCxnSpPr>
        <p:spPr>
          <a:xfrm flipV="1">
            <a:off x="8602203" y="1974768"/>
            <a:ext cx="0" cy="1404000"/>
          </a:xfrm>
          <a:prstGeom prst="line">
            <a:avLst/>
          </a:prstGeom>
          <a:ln w="12700">
            <a:solidFill>
              <a:srgbClr val="BF5100"/>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87734" y="1661464"/>
            <a:ext cx="1438302" cy="29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i="1" dirty="0" smtClean="0">
                <a:solidFill>
                  <a:schemeClr val="accent1"/>
                </a:solidFill>
              </a:rPr>
              <a:t>Septembre 2018</a:t>
            </a:r>
          </a:p>
        </p:txBody>
      </p:sp>
      <p:sp>
        <p:nvSpPr>
          <p:cNvPr id="26" name="Rectangle 25"/>
          <p:cNvSpPr/>
          <p:nvPr/>
        </p:nvSpPr>
        <p:spPr>
          <a:xfrm>
            <a:off x="1823089" y="1661464"/>
            <a:ext cx="1438302" cy="29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i="1" dirty="0" smtClean="0">
                <a:solidFill>
                  <a:schemeClr val="accent1"/>
                </a:solidFill>
              </a:rPr>
              <a:t>Décembre 2018 - Février 2019</a:t>
            </a:r>
          </a:p>
        </p:txBody>
      </p:sp>
      <p:sp>
        <p:nvSpPr>
          <p:cNvPr id="27" name="Rectangle 26"/>
          <p:cNvSpPr/>
          <p:nvPr/>
        </p:nvSpPr>
        <p:spPr>
          <a:xfrm>
            <a:off x="3619333" y="1661464"/>
            <a:ext cx="1438302" cy="29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i="1" dirty="0" smtClean="0">
                <a:solidFill>
                  <a:schemeClr val="accent1"/>
                </a:solidFill>
              </a:rPr>
              <a:t>Février -</a:t>
            </a:r>
          </a:p>
          <a:p>
            <a:pPr algn="ctr"/>
            <a:r>
              <a:rPr lang="fr-FR" sz="1200" b="1" i="1" dirty="0" smtClean="0">
                <a:solidFill>
                  <a:schemeClr val="accent1"/>
                </a:solidFill>
              </a:rPr>
              <a:t>mars 2019</a:t>
            </a:r>
          </a:p>
        </p:txBody>
      </p:sp>
      <p:sp>
        <p:nvSpPr>
          <p:cNvPr id="29" name="Rectangle 28"/>
          <p:cNvSpPr/>
          <p:nvPr/>
        </p:nvSpPr>
        <p:spPr>
          <a:xfrm>
            <a:off x="5415577" y="1661464"/>
            <a:ext cx="1438302" cy="29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i="1" dirty="0" smtClean="0">
                <a:solidFill>
                  <a:schemeClr val="accent1"/>
                </a:solidFill>
              </a:rPr>
              <a:t>Avril </a:t>
            </a:r>
            <a:r>
              <a:rPr lang="fr-FR" sz="1200" b="1" i="1" dirty="0">
                <a:solidFill>
                  <a:schemeClr val="accent1"/>
                </a:solidFill>
              </a:rPr>
              <a:t>-</a:t>
            </a:r>
            <a:endParaRPr lang="fr-FR" sz="1200" b="1" i="1" dirty="0" smtClean="0">
              <a:solidFill>
                <a:schemeClr val="accent1"/>
              </a:solidFill>
            </a:endParaRPr>
          </a:p>
          <a:p>
            <a:pPr algn="ctr"/>
            <a:r>
              <a:rPr lang="fr-FR" sz="1200" b="1" i="1" dirty="0" smtClean="0">
                <a:solidFill>
                  <a:schemeClr val="accent1"/>
                </a:solidFill>
              </a:rPr>
              <a:t> Juin 2019</a:t>
            </a:r>
          </a:p>
        </p:txBody>
      </p:sp>
      <p:sp>
        <p:nvSpPr>
          <p:cNvPr id="30" name="Rectangle 29"/>
          <p:cNvSpPr/>
          <p:nvPr/>
        </p:nvSpPr>
        <p:spPr>
          <a:xfrm>
            <a:off x="6963936" y="1661464"/>
            <a:ext cx="1438302" cy="29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200" b="1" i="1" dirty="0" smtClean="0">
                <a:solidFill>
                  <a:schemeClr val="accent1"/>
                </a:solidFill>
              </a:rPr>
              <a:t>Juin </a:t>
            </a:r>
            <a:r>
              <a:rPr lang="fr-FR" sz="1200" b="1" i="1" dirty="0">
                <a:solidFill>
                  <a:schemeClr val="accent1"/>
                </a:solidFill>
              </a:rPr>
              <a:t>-</a:t>
            </a:r>
            <a:r>
              <a:rPr lang="fr-FR" sz="1200" b="1" i="1" dirty="0" smtClean="0">
                <a:solidFill>
                  <a:schemeClr val="accent1"/>
                </a:solidFill>
              </a:rPr>
              <a:t> </a:t>
            </a:r>
          </a:p>
          <a:p>
            <a:pPr algn="ctr"/>
            <a:r>
              <a:rPr lang="fr-FR" sz="1200" b="1" i="1" dirty="0" smtClean="0">
                <a:solidFill>
                  <a:schemeClr val="accent1"/>
                </a:solidFill>
              </a:rPr>
              <a:t>Septembre </a:t>
            </a:r>
            <a:r>
              <a:rPr lang="fr-FR" sz="1200" b="1" i="1" dirty="0">
                <a:solidFill>
                  <a:schemeClr val="accent1"/>
                </a:solidFill>
              </a:rPr>
              <a:t>2019</a:t>
            </a:r>
            <a:endParaRPr lang="fr-FR" sz="1200" b="1" i="1" dirty="0" smtClean="0">
              <a:solidFill>
                <a:schemeClr val="accent1"/>
              </a:solidFill>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7</a:t>
            </a:fld>
            <a:endParaRPr lang="fr-FR" dirty="0"/>
          </a:p>
        </p:txBody>
      </p:sp>
    </p:spTree>
    <p:extLst>
      <p:ext uri="{BB962C8B-B14F-4D97-AF65-F5344CB8AC3E}">
        <p14:creationId xmlns:p14="http://schemas.microsoft.com/office/powerpoint/2010/main" val="349896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630622"/>
          </a:xfrm>
        </p:spPr>
        <p:txBody>
          <a:bodyPr/>
          <a:lstStyle/>
          <a:p>
            <a:pPr algn="just"/>
            <a:r>
              <a:rPr lang="fr-FR" sz="2400" dirty="0" smtClean="0"/>
              <a:t>LES CARACTERISTIQUES DES SPASAD INTEGRES EN 2018 (SYNTHESE DGCS situation au 1</a:t>
            </a:r>
            <a:r>
              <a:rPr lang="fr-FR" sz="2400" baseline="30000" dirty="0" smtClean="0"/>
              <a:t>er</a:t>
            </a:r>
            <a:r>
              <a:rPr lang="fr-FR" sz="2400" dirty="0" smtClean="0"/>
              <a:t> semestre 2018)</a:t>
            </a:r>
            <a:endParaRPr lang="fr-FR" sz="2400" dirty="0"/>
          </a:p>
        </p:txBody>
      </p:sp>
      <p:sp>
        <p:nvSpPr>
          <p:cNvPr id="4" name="Espace réservé du texte 3"/>
          <p:cNvSpPr>
            <a:spLocks noGrp="1"/>
          </p:cNvSpPr>
          <p:nvPr>
            <p:ph type="body" sz="quarter" idx="13"/>
          </p:nvPr>
        </p:nvSpPr>
        <p:spPr>
          <a:xfrm>
            <a:off x="431800" y="1311871"/>
            <a:ext cx="8280400" cy="5364554"/>
          </a:xfrm>
        </p:spPr>
        <p:txBody>
          <a:bodyPr/>
          <a:lstStyle/>
          <a:p>
            <a:pPr lvl="1" algn="just" defTabSz="828675" fontAlgn="base">
              <a:spcBef>
                <a:spcPts val="100"/>
              </a:spcBef>
              <a:buClr>
                <a:srgbClr val="FF5E48"/>
              </a:buClr>
              <a:buSzPct val="90000"/>
            </a:pPr>
            <a:r>
              <a:rPr lang="fr-FR" sz="1400" dirty="0" smtClean="0">
                <a:solidFill>
                  <a:schemeClr val="tx1"/>
                </a:solidFill>
                <a:latin typeface="Arial" panose="020B0604020202020204" pitchFamily="34" charset="0"/>
                <a:cs typeface="Arial" panose="020B0604020202020204" pitchFamily="34" charset="0"/>
              </a:rPr>
              <a:t>LES </a:t>
            </a:r>
            <a:r>
              <a:rPr lang="fr-FR" sz="1400" dirty="0">
                <a:solidFill>
                  <a:schemeClr val="tx1"/>
                </a:solidFill>
                <a:latin typeface="Arial" panose="020B0604020202020204" pitchFamily="34" charset="0"/>
                <a:cs typeface="Arial" panose="020B0604020202020204" pitchFamily="34" charset="0"/>
              </a:rPr>
              <a:t>ACTIONS D’INTEGRATION </a:t>
            </a:r>
            <a:r>
              <a:rPr lang="fr-FR" sz="1400" dirty="0" smtClean="0">
                <a:solidFill>
                  <a:schemeClr val="tx1"/>
                </a:solidFill>
                <a:latin typeface="Arial" panose="020B0604020202020204" pitchFamily="34" charset="0"/>
                <a:cs typeface="Arial" panose="020B0604020202020204" pitchFamily="34" charset="0"/>
              </a:rPr>
              <a:t>:</a:t>
            </a:r>
          </a:p>
          <a:p>
            <a:pPr lvl="1" algn="just" defTabSz="828675" fontAlgn="base">
              <a:spcBef>
                <a:spcPts val="100"/>
              </a:spcBef>
              <a:buClr>
                <a:srgbClr val="FF5E48"/>
              </a:buClr>
              <a:buSzPct val="90000"/>
            </a:pPr>
            <a:endParaRPr lang="fr-FR" sz="800" dirty="0" smtClean="0">
              <a:solidFill>
                <a:schemeClr val="tx1"/>
              </a:solidFill>
              <a:latin typeface="Arial" panose="020B0604020202020204" pitchFamily="34" charset="0"/>
              <a:cs typeface="Arial" panose="020B0604020202020204" pitchFamily="34" charset="0"/>
            </a:endParaRPr>
          </a:p>
          <a:p>
            <a:pPr lvl="1" algn="just" defTabSz="828675" fontAlgn="base">
              <a:spcBef>
                <a:spcPts val="100"/>
              </a:spcBef>
              <a:buClr>
                <a:srgbClr val="FF5E48"/>
              </a:buClr>
              <a:buSzPct val="90000"/>
            </a:pPr>
            <a:r>
              <a:rPr lang="fr-FR" sz="1400" u="sng" cap="none" dirty="0" smtClean="0">
                <a:solidFill>
                  <a:schemeClr val="tx1"/>
                </a:solidFill>
                <a:latin typeface="Arial" panose="020B0604020202020204" pitchFamily="34" charset="0"/>
                <a:cs typeface="Arial" panose="020B0604020202020204" pitchFamily="34" charset="0"/>
              </a:rPr>
              <a:t>En termes de personnel:</a:t>
            </a:r>
          </a:p>
          <a:p>
            <a:pPr lvl="1" algn="just" defTabSz="828675" fontAlgn="base">
              <a:spcBef>
                <a:spcPts val="100"/>
              </a:spcBef>
              <a:buClr>
                <a:srgbClr val="FF5E48"/>
              </a:buClr>
              <a:buSzPct val="90000"/>
            </a:pPr>
            <a:endParaRPr lang="fr-FR" sz="800" b="0" u="sng" cap="none" dirty="0" smtClean="0">
              <a:solidFill>
                <a:schemeClr val="tx1"/>
              </a:solidFill>
              <a:latin typeface="Arial" panose="020B0604020202020204" pitchFamily="34" charset="0"/>
              <a:cs typeface="Arial" panose="020B0604020202020204" pitchFamily="34" charset="0"/>
            </a:endParaRPr>
          </a:p>
          <a:p>
            <a:pPr marL="0" lvl="3" indent="0" algn="just">
              <a:spcBef>
                <a:spcPts val="100"/>
              </a:spcBef>
              <a:spcAft>
                <a:spcPts val="0"/>
              </a:spcAft>
              <a:buSzPct val="90000"/>
              <a:buNone/>
            </a:pPr>
            <a:r>
              <a:rPr lang="fr-FR" dirty="0" smtClean="0">
                <a:solidFill>
                  <a:schemeClr val="tx1"/>
                </a:solidFill>
                <a:latin typeface="Arial" panose="020B0604020202020204" pitchFamily="34" charset="0"/>
                <a:cs typeface="Arial" panose="020B0604020202020204" pitchFamily="34" charset="0"/>
              </a:rPr>
              <a:t>- </a:t>
            </a:r>
            <a:r>
              <a:rPr lang="fr-FR" b="1" dirty="0" smtClean="0">
                <a:solidFill>
                  <a:schemeClr val="tx1"/>
                </a:solidFill>
                <a:latin typeface="Arial" panose="020B0604020202020204" pitchFamily="34" charset="0"/>
                <a:cs typeface="Arial" panose="020B0604020202020204" pitchFamily="34" charset="0"/>
              </a:rPr>
              <a:t>9 </a:t>
            </a:r>
            <a:r>
              <a:rPr lang="fr-FR" b="1" dirty="0">
                <a:solidFill>
                  <a:schemeClr val="tx1"/>
                </a:solidFill>
                <a:latin typeface="Arial" panose="020B0604020202020204" pitchFamily="34" charset="0"/>
                <a:cs typeface="Arial" panose="020B0604020202020204" pitchFamily="34" charset="0"/>
              </a:rPr>
              <a:t>025 </a:t>
            </a:r>
            <a:r>
              <a:rPr lang="fr-FR" b="1" dirty="0" smtClean="0">
                <a:solidFill>
                  <a:schemeClr val="tx1"/>
                </a:solidFill>
                <a:latin typeface="Arial" panose="020B0604020202020204" pitchFamily="34" charset="0"/>
                <a:cs typeface="Arial" panose="020B0604020202020204" pitchFamily="34" charset="0"/>
              </a:rPr>
              <a:t>personnels </a:t>
            </a:r>
            <a:r>
              <a:rPr lang="fr-FR" dirty="0" smtClean="0">
                <a:solidFill>
                  <a:schemeClr val="tx1"/>
                </a:solidFill>
                <a:latin typeface="Arial" panose="020B0604020202020204" pitchFamily="34" charset="0"/>
                <a:cs typeface="Arial" panose="020B0604020202020204" pitchFamily="34" charset="0"/>
              </a:rPr>
              <a:t>des SPASAD répondants </a:t>
            </a:r>
            <a:r>
              <a:rPr lang="fr-FR" b="1" dirty="0" smtClean="0">
                <a:solidFill>
                  <a:schemeClr val="tx1"/>
                </a:solidFill>
                <a:latin typeface="Arial" panose="020B0604020202020204" pitchFamily="34" charset="0"/>
                <a:cs typeface="Arial" panose="020B0604020202020204" pitchFamily="34" charset="0"/>
              </a:rPr>
              <a:t>ont </a:t>
            </a:r>
            <a:r>
              <a:rPr lang="fr-FR" b="1" dirty="0">
                <a:solidFill>
                  <a:schemeClr val="tx1"/>
                </a:solidFill>
                <a:latin typeface="Arial" panose="020B0604020202020204" pitchFamily="34" charset="0"/>
                <a:cs typeface="Arial" panose="020B0604020202020204" pitchFamily="34" charset="0"/>
              </a:rPr>
              <a:t>bénéficié d’une formation </a:t>
            </a:r>
            <a:r>
              <a:rPr lang="fr-FR" dirty="0">
                <a:solidFill>
                  <a:schemeClr val="tx1"/>
                </a:solidFill>
                <a:latin typeface="Arial" panose="020B0604020202020204" pitchFamily="34" charset="0"/>
                <a:cs typeface="Arial" panose="020B0604020202020204" pitchFamily="34" charset="0"/>
              </a:rPr>
              <a:t>depuis </a:t>
            </a:r>
            <a:r>
              <a:rPr lang="fr-FR" dirty="0" smtClean="0">
                <a:solidFill>
                  <a:schemeClr val="tx1"/>
                </a:solidFill>
                <a:latin typeface="Arial" panose="020B0604020202020204" pitchFamily="34" charset="0"/>
                <a:cs typeface="Arial" panose="020B0604020202020204" pitchFamily="34" charset="0"/>
              </a:rPr>
              <a:t>l’entrée </a:t>
            </a:r>
            <a:r>
              <a:rPr lang="fr-FR" dirty="0">
                <a:solidFill>
                  <a:schemeClr val="tx1"/>
                </a:solidFill>
                <a:latin typeface="Arial" panose="020B0604020202020204" pitchFamily="34" charset="0"/>
                <a:cs typeface="Arial" panose="020B0604020202020204" pitchFamily="34" charset="0"/>
              </a:rPr>
              <a:t>dans </a:t>
            </a:r>
            <a:r>
              <a:rPr lang="fr-FR" dirty="0" smtClean="0">
                <a:solidFill>
                  <a:schemeClr val="tx1"/>
                </a:solidFill>
                <a:latin typeface="Arial" panose="020B0604020202020204" pitchFamily="34" charset="0"/>
                <a:cs typeface="Arial" panose="020B0604020202020204" pitchFamily="34" charset="0"/>
              </a:rPr>
              <a:t>l’expérimentation: </a:t>
            </a:r>
            <a:r>
              <a:rPr lang="fr-FR" sz="1400" dirty="0" smtClean="0">
                <a:solidFill>
                  <a:schemeClr val="tx1"/>
                </a:solidFill>
                <a:latin typeface="Arial" panose="020B0604020202020204" pitchFamily="34" charset="0"/>
                <a:cs typeface="Arial" panose="020B0604020202020204" pitchFamily="34" charset="0"/>
              </a:rPr>
              <a:t>en moyenne, 35 </a:t>
            </a:r>
            <a:r>
              <a:rPr lang="fr-FR" sz="1400" dirty="0">
                <a:solidFill>
                  <a:schemeClr val="tx1"/>
                </a:solidFill>
                <a:latin typeface="Arial" panose="020B0604020202020204" pitchFamily="34" charset="0"/>
                <a:cs typeface="Arial" panose="020B0604020202020204" pitchFamily="34" charset="0"/>
              </a:rPr>
              <a:t>personnes par structure </a:t>
            </a:r>
            <a:r>
              <a:rPr lang="fr-FR" sz="1400" dirty="0" smtClean="0">
                <a:solidFill>
                  <a:schemeClr val="tx1"/>
                </a:solidFill>
                <a:latin typeface="Arial" panose="020B0604020202020204" pitchFamily="34" charset="0"/>
                <a:cs typeface="Arial" panose="020B0604020202020204" pitchFamily="34" charset="0"/>
              </a:rPr>
              <a:t>répondante représentant 12,50</a:t>
            </a:r>
            <a:r>
              <a:rPr lang="fr-FR" sz="1400" dirty="0">
                <a:solidFill>
                  <a:schemeClr val="tx1"/>
                </a:solidFill>
                <a:latin typeface="Arial" panose="020B0604020202020204" pitchFamily="34" charset="0"/>
                <a:cs typeface="Arial" panose="020B0604020202020204" pitchFamily="34" charset="0"/>
              </a:rPr>
              <a:t>% de l’ensemble des personnels SSIAD + </a:t>
            </a:r>
            <a:r>
              <a:rPr lang="fr-FR" sz="1400" dirty="0" smtClean="0">
                <a:solidFill>
                  <a:schemeClr val="tx1"/>
                </a:solidFill>
                <a:latin typeface="Arial" panose="020B0604020202020204" pitchFamily="34" charset="0"/>
                <a:cs typeface="Arial" panose="020B0604020202020204" pitchFamily="34" charset="0"/>
              </a:rPr>
              <a:t>SAAD. </a:t>
            </a:r>
          </a:p>
          <a:p>
            <a:pPr marL="0" lvl="5" indent="0" algn="just">
              <a:spcBef>
                <a:spcPts val="100"/>
              </a:spcBef>
              <a:spcAft>
                <a:spcPts val="0"/>
              </a:spcAft>
              <a:buSzPct val="90000"/>
              <a:buFont typeface="Wingdings" panose="05000000000000000000" pitchFamily="2" charset="2"/>
              <a:buChar char="Ø"/>
            </a:pPr>
            <a:endParaRPr lang="fr-FR" sz="1400" b="1" i="1" u="sng" dirty="0" smtClean="0">
              <a:latin typeface="Arial" panose="020B0604020202020204" pitchFamily="34" charset="0"/>
              <a:cs typeface="Arial" panose="020B0604020202020204" pitchFamily="34" charset="0"/>
            </a:endParaRPr>
          </a:p>
          <a:p>
            <a:pPr marL="0" lvl="5" indent="0" algn="just">
              <a:spcBef>
                <a:spcPts val="100"/>
              </a:spcBef>
              <a:spcAft>
                <a:spcPts val="0"/>
              </a:spcAft>
              <a:buSzPct val="90000"/>
              <a:buNone/>
            </a:pPr>
            <a:r>
              <a:rPr lang="fr-FR" b="1" u="sng" dirty="0" smtClean="0">
                <a:latin typeface="Arial" panose="020B0604020202020204" pitchFamily="34" charset="0"/>
                <a:cs typeface="Arial" panose="020B0604020202020204" pitchFamily="34" charset="0"/>
              </a:rPr>
              <a:t>En termes </a:t>
            </a:r>
            <a:r>
              <a:rPr lang="fr-FR" b="1" u="sng" dirty="0">
                <a:latin typeface="Arial" panose="020B0604020202020204" pitchFamily="34" charset="0"/>
                <a:cs typeface="Arial" panose="020B0604020202020204" pitchFamily="34" charset="0"/>
              </a:rPr>
              <a:t>d’outils </a:t>
            </a:r>
            <a:r>
              <a:rPr lang="fr-FR" b="1" u="sng" dirty="0" smtClean="0">
                <a:latin typeface="Arial" panose="020B0604020202020204" pitchFamily="34" charset="0"/>
                <a:cs typeface="Arial" panose="020B0604020202020204" pitchFamily="34" charset="0"/>
              </a:rPr>
              <a:t>communs:</a:t>
            </a:r>
          </a:p>
          <a:p>
            <a:pPr marL="0" lvl="5" indent="0" algn="just">
              <a:spcBef>
                <a:spcPts val="100"/>
              </a:spcBef>
              <a:spcAft>
                <a:spcPts val="0"/>
              </a:spcAft>
              <a:buSzPct val="90000"/>
              <a:buNone/>
            </a:pPr>
            <a:endParaRPr lang="fr-FR" sz="800" b="1" u="sng" dirty="0">
              <a:solidFill>
                <a:schemeClr val="tx1"/>
              </a:solidFill>
              <a:latin typeface="Arial" panose="020B0604020202020204" pitchFamily="34" charset="0"/>
              <a:cs typeface="Arial" panose="020B0604020202020204" pitchFamily="34" charset="0"/>
            </a:endParaRPr>
          </a:p>
          <a:p>
            <a:pPr lvl="2" algn="just">
              <a:spcBef>
                <a:spcPts val="100"/>
              </a:spcBef>
              <a:buSzPct val="90000"/>
            </a:pPr>
            <a:r>
              <a:rPr lang="fr-FR" dirty="0" smtClean="0">
                <a:solidFill>
                  <a:schemeClr val="tx1"/>
                </a:solidFill>
                <a:latin typeface="Arial" panose="020B0604020202020204" pitchFamily="34" charset="0"/>
                <a:cs typeface="Arial" panose="020B0604020202020204" pitchFamily="34" charset="0"/>
              </a:rPr>
              <a:t>- </a:t>
            </a:r>
            <a:r>
              <a:rPr lang="fr-FR" b="1" dirty="0" smtClean="0">
                <a:solidFill>
                  <a:schemeClr val="tx1"/>
                </a:solidFill>
                <a:latin typeface="Arial" panose="020B0604020202020204" pitchFamily="34" charset="0"/>
                <a:cs typeface="Arial" panose="020B0604020202020204" pitchFamily="34" charset="0"/>
              </a:rPr>
              <a:t>64 </a:t>
            </a:r>
            <a:r>
              <a:rPr lang="fr-FR" b="1" dirty="0">
                <a:solidFill>
                  <a:schemeClr val="tx1"/>
                </a:solidFill>
                <a:latin typeface="Arial" panose="020B0604020202020204" pitchFamily="34" charset="0"/>
                <a:cs typeface="Arial" panose="020B0604020202020204" pitchFamily="34" charset="0"/>
              </a:rPr>
              <a:t>% des </a:t>
            </a:r>
            <a:r>
              <a:rPr lang="fr-FR" b="1" dirty="0" smtClean="0">
                <a:solidFill>
                  <a:schemeClr val="tx1"/>
                </a:solidFill>
                <a:latin typeface="Arial" panose="020B0604020202020204" pitchFamily="34" charset="0"/>
                <a:cs typeface="Arial" panose="020B0604020202020204" pitchFamily="34" charset="0"/>
              </a:rPr>
              <a:t>SPASAD</a:t>
            </a:r>
            <a:r>
              <a:rPr lang="fr-FR" dirty="0" smtClean="0">
                <a:solidFill>
                  <a:schemeClr val="tx1"/>
                </a:solidFill>
                <a:latin typeface="Arial" panose="020B0604020202020204" pitchFamily="34" charset="0"/>
                <a:cs typeface="Arial" panose="020B0604020202020204" pitchFamily="34" charset="0"/>
              </a:rPr>
              <a:t> répondants </a:t>
            </a:r>
            <a:r>
              <a:rPr lang="fr-FR" b="1" dirty="0">
                <a:solidFill>
                  <a:schemeClr val="tx1"/>
                </a:solidFill>
                <a:latin typeface="Arial" panose="020B0604020202020204" pitchFamily="34" charset="0"/>
                <a:cs typeface="Arial" panose="020B0604020202020204" pitchFamily="34" charset="0"/>
              </a:rPr>
              <a:t>ont développé un outil permettant une </a:t>
            </a:r>
            <a:r>
              <a:rPr lang="fr-FR" b="1" dirty="0" smtClean="0">
                <a:solidFill>
                  <a:schemeClr val="tx1"/>
                </a:solidFill>
                <a:latin typeface="Arial" panose="020B0604020202020204" pitchFamily="34" charset="0"/>
                <a:cs typeface="Arial" panose="020B0604020202020204" pitchFamily="34" charset="0"/>
              </a:rPr>
              <a:t>planification  mutualisée: </a:t>
            </a:r>
            <a:r>
              <a:rPr lang="fr-FR" dirty="0" smtClean="0">
                <a:solidFill>
                  <a:schemeClr val="tx1"/>
                </a:solidFill>
                <a:latin typeface="Arial" panose="020B0604020202020204" pitchFamily="34" charset="0"/>
                <a:cs typeface="Arial" panose="020B0604020202020204" pitchFamily="34" charset="0"/>
              </a:rPr>
              <a:t>la </a:t>
            </a:r>
            <a:r>
              <a:rPr lang="fr-FR" dirty="0">
                <a:solidFill>
                  <a:schemeClr val="tx1"/>
                </a:solidFill>
                <a:latin typeface="Arial" panose="020B0604020202020204" pitchFamily="34" charset="0"/>
                <a:cs typeface="Arial" panose="020B0604020202020204" pitchFamily="34" charset="0"/>
              </a:rPr>
              <a:t>majorité des échanges </a:t>
            </a:r>
            <a:r>
              <a:rPr lang="fr-FR" dirty="0" smtClean="0">
                <a:solidFill>
                  <a:schemeClr val="tx1"/>
                </a:solidFill>
                <a:latin typeface="Arial" panose="020B0604020202020204" pitchFamily="34" charset="0"/>
                <a:cs typeface="Arial" panose="020B0604020202020204" pitchFamily="34" charset="0"/>
              </a:rPr>
              <a:t>de données </a:t>
            </a:r>
            <a:r>
              <a:rPr lang="fr-FR" dirty="0">
                <a:solidFill>
                  <a:schemeClr val="tx1"/>
                </a:solidFill>
                <a:latin typeface="Arial" panose="020B0604020202020204" pitchFamily="34" charset="0"/>
                <a:cs typeface="Arial" panose="020B0604020202020204" pitchFamily="34" charset="0"/>
              </a:rPr>
              <a:t>s’effectuant </a:t>
            </a:r>
            <a:r>
              <a:rPr lang="fr-FR" i="1" dirty="0">
                <a:solidFill>
                  <a:schemeClr val="tx1"/>
                </a:solidFill>
                <a:latin typeface="Arial" panose="020B0604020202020204" pitchFamily="34" charset="0"/>
                <a:cs typeface="Arial" panose="020B0604020202020204" pitchFamily="34" charset="0"/>
              </a:rPr>
              <a:t>par voie d’une messagerie </a:t>
            </a:r>
            <a:r>
              <a:rPr lang="fr-FR" i="1" dirty="0" smtClean="0">
                <a:solidFill>
                  <a:schemeClr val="tx1"/>
                </a:solidFill>
                <a:latin typeface="Arial" panose="020B0604020202020204" pitchFamily="34" charset="0"/>
                <a:cs typeface="Arial" panose="020B0604020202020204" pitchFamily="34" charset="0"/>
              </a:rPr>
              <a:t>sécurisée. </a:t>
            </a:r>
          </a:p>
          <a:p>
            <a:pPr lvl="2" algn="just">
              <a:spcBef>
                <a:spcPts val="100"/>
              </a:spcBef>
              <a:buSzPct val="90000"/>
            </a:pPr>
            <a:r>
              <a:rPr lang="fr-FR" dirty="0" smtClean="0">
                <a:solidFill>
                  <a:schemeClr val="tx1"/>
                </a:solidFill>
                <a:latin typeface="Arial" panose="020B0604020202020204" pitchFamily="34" charset="0"/>
                <a:cs typeface="Arial" panose="020B0604020202020204" pitchFamily="34" charset="0"/>
              </a:rPr>
              <a:t>- </a:t>
            </a:r>
            <a:r>
              <a:rPr lang="fr-FR" b="1" dirty="0" smtClean="0">
                <a:solidFill>
                  <a:schemeClr val="tx1"/>
                </a:solidFill>
                <a:latin typeface="Arial" panose="020B0604020202020204" pitchFamily="34" charset="0"/>
                <a:cs typeface="Arial" panose="020B0604020202020204" pitchFamily="34" charset="0"/>
              </a:rPr>
              <a:t>94</a:t>
            </a:r>
            <a:r>
              <a:rPr lang="fr-FR" b="1" dirty="0">
                <a:solidFill>
                  <a:schemeClr val="tx1"/>
                </a:solidFill>
                <a:latin typeface="Arial" panose="020B0604020202020204" pitchFamily="34" charset="0"/>
                <a:cs typeface="Arial" panose="020B0604020202020204" pitchFamily="34" charset="0"/>
              </a:rPr>
              <a:t>% des SPASAD </a:t>
            </a:r>
            <a:r>
              <a:rPr lang="fr-FR" dirty="0">
                <a:solidFill>
                  <a:schemeClr val="tx1"/>
                </a:solidFill>
                <a:latin typeface="Arial" panose="020B0604020202020204" pitchFamily="34" charset="0"/>
                <a:cs typeface="Arial" panose="020B0604020202020204" pitchFamily="34" charset="0"/>
              </a:rPr>
              <a:t>répondants </a:t>
            </a:r>
            <a:r>
              <a:rPr lang="fr-FR" b="1" dirty="0">
                <a:solidFill>
                  <a:schemeClr val="tx1"/>
                </a:solidFill>
                <a:latin typeface="Arial" panose="020B0604020202020204" pitchFamily="34" charset="0"/>
                <a:cs typeface="Arial" panose="020B0604020202020204" pitchFamily="34" charset="0"/>
              </a:rPr>
              <a:t>ont développé un outil </a:t>
            </a:r>
            <a:r>
              <a:rPr lang="fr-FR" b="1" dirty="0" smtClean="0">
                <a:solidFill>
                  <a:schemeClr val="tx1"/>
                </a:solidFill>
                <a:latin typeface="Arial" panose="020B0604020202020204" pitchFamily="34" charset="0"/>
                <a:cs typeface="Arial" panose="020B0604020202020204" pitchFamily="34" charset="0"/>
              </a:rPr>
              <a:t>commun </a:t>
            </a:r>
            <a:r>
              <a:rPr lang="fr-FR" b="1" dirty="0">
                <a:solidFill>
                  <a:schemeClr val="tx1"/>
                </a:solidFill>
                <a:latin typeface="Arial" panose="020B0604020202020204" pitchFamily="34" charset="0"/>
                <a:cs typeface="Arial" panose="020B0604020202020204" pitchFamily="34" charset="0"/>
              </a:rPr>
              <a:t>permettant l’échange de données depuis le </a:t>
            </a:r>
            <a:r>
              <a:rPr lang="fr-FR" b="1" dirty="0" smtClean="0">
                <a:solidFill>
                  <a:schemeClr val="tx1"/>
                </a:solidFill>
                <a:latin typeface="Arial" panose="020B0604020202020204" pitchFamily="34" charset="0"/>
                <a:cs typeface="Arial" panose="020B0604020202020204" pitchFamily="34" charset="0"/>
              </a:rPr>
              <a:t>domicile </a:t>
            </a:r>
            <a:r>
              <a:rPr lang="fr-FR" b="1" dirty="0">
                <a:solidFill>
                  <a:schemeClr val="tx1"/>
                </a:solidFill>
                <a:latin typeface="Arial" panose="020B0604020202020204" pitchFamily="34" charset="0"/>
                <a:cs typeface="Arial" panose="020B0604020202020204" pitchFamily="34" charset="0"/>
              </a:rPr>
              <a:t>du </a:t>
            </a:r>
            <a:r>
              <a:rPr lang="fr-FR" b="1" dirty="0" smtClean="0">
                <a:solidFill>
                  <a:schemeClr val="tx1"/>
                </a:solidFill>
                <a:latin typeface="Arial" panose="020B0604020202020204" pitchFamily="34" charset="0"/>
                <a:cs typeface="Arial" panose="020B0604020202020204" pitchFamily="34" charset="0"/>
              </a:rPr>
              <a:t>bénéficiaire.</a:t>
            </a:r>
            <a:endParaRPr lang="fr-FR" b="1" dirty="0">
              <a:solidFill>
                <a:schemeClr val="tx1"/>
              </a:solidFill>
              <a:latin typeface="Arial" panose="020B0604020202020204" pitchFamily="34" charset="0"/>
              <a:cs typeface="Arial" panose="020B0604020202020204" pitchFamily="34" charset="0"/>
            </a:endParaRPr>
          </a:p>
          <a:p>
            <a:pPr algn="ctr">
              <a:defRPr/>
            </a:pPr>
            <a:r>
              <a:rPr lang="fr-FR" sz="1100" b="1" dirty="0">
                <a:solidFill>
                  <a:schemeClr val="tx1"/>
                </a:solidFill>
                <a:ea typeface="Arial Unicode MS" pitchFamily="2"/>
              </a:rPr>
              <a:t>Une construction </a:t>
            </a:r>
            <a:r>
              <a:rPr lang="fr-FR" sz="1100" b="1" dirty="0">
                <a:solidFill>
                  <a:schemeClr val="tx1"/>
                </a:solidFill>
                <a:ea typeface="Arial Unicode MS" pitchFamily="2"/>
                <a:cs typeface="Arial Unicode MS" pitchFamily="2"/>
              </a:rPr>
              <a:t>d’outils communs</a:t>
            </a:r>
            <a:r>
              <a:rPr lang="fr-FR" sz="1100" b="1" dirty="0">
                <a:solidFill>
                  <a:schemeClr val="tx1"/>
                </a:solidFill>
              </a:rPr>
              <a:t> permettant une planification mutualisée </a:t>
            </a:r>
          </a:p>
          <a:p>
            <a:pPr algn="just">
              <a:defRPr/>
            </a:pPr>
            <a:endParaRPr lang="fr-FR" altLang="fr-FR" sz="1400" dirty="0" smtClean="0">
              <a:solidFill>
                <a:schemeClr val="tx1"/>
              </a:solidFill>
              <a:latin typeface="Arial" panose="020B0604020202020204" pitchFamily="34" charset="0"/>
              <a:cs typeface="Arial" panose="020B0604020202020204" pitchFamily="34" charset="0"/>
            </a:endParaRPr>
          </a:p>
          <a:p>
            <a:pPr algn="just">
              <a:defRPr/>
            </a:pPr>
            <a:endParaRPr lang="fr-FR" dirty="0">
              <a:solidFill>
                <a:schemeClr val="tx1"/>
              </a:solidFill>
            </a:endParaRPr>
          </a:p>
        </p:txBody>
      </p:sp>
      <p:graphicFrame>
        <p:nvGraphicFramePr>
          <p:cNvPr id="6" name="Graphique 5"/>
          <p:cNvGraphicFramePr>
            <a:graphicFrameLocks/>
          </p:cNvGraphicFramePr>
          <p:nvPr>
            <p:extLst>
              <p:ext uri="{D42A27DB-BD31-4B8C-83A1-F6EECF244321}">
                <p14:modId xmlns:p14="http://schemas.microsoft.com/office/powerpoint/2010/main" val="818585682"/>
              </p:ext>
            </p:extLst>
          </p:nvPr>
        </p:nvGraphicFramePr>
        <p:xfrm>
          <a:off x="467544" y="4027470"/>
          <a:ext cx="8244456" cy="271820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7E3B350E-657F-41D5-BCB6-877D8C3AF71C}" type="slidenum">
              <a:rPr lang="fr-FR" smtClean="0"/>
              <a:t>70</a:t>
            </a:fld>
            <a:endParaRPr lang="fr-FR" dirty="0"/>
          </a:p>
        </p:txBody>
      </p:sp>
    </p:spTree>
    <p:extLst>
      <p:ext uri="{BB962C8B-B14F-4D97-AF65-F5344CB8AC3E}">
        <p14:creationId xmlns:p14="http://schemas.microsoft.com/office/powerpoint/2010/main" val="1102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630622"/>
          </a:xfrm>
        </p:spPr>
        <p:txBody>
          <a:bodyPr/>
          <a:lstStyle/>
          <a:p>
            <a:pPr algn="just"/>
            <a:r>
              <a:rPr lang="fr-FR" sz="2400" dirty="0" smtClean="0">
                <a:solidFill>
                  <a:srgbClr val="AF0E1A"/>
                </a:solidFill>
              </a:rPr>
              <a:t>LES CARACTERISTIQUES </a:t>
            </a:r>
            <a:r>
              <a:rPr lang="fr-FR" sz="2400" dirty="0">
                <a:solidFill>
                  <a:srgbClr val="AF0E1A"/>
                </a:solidFill>
              </a:rPr>
              <a:t>DES SPASAD INTEGRES EN 2018 (SYNTHESE DGCS situation au </a:t>
            </a:r>
            <a:r>
              <a:rPr lang="fr-FR" sz="2400" dirty="0" smtClean="0">
                <a:solidFill>
                  <a:srgbClr val="AF0E1A"/>
                </a:solidFill>
              </a:rPr>
              <a:t>1</a:t>
            </a:r>
            <a:r>
              <a:rPr lang="fr-FR" sz="2400" baseline="30000" dirty="0" smtClean="0">
                <a:solidFill>
                  <a:srgbClr val="AF0E1A"/>
                </a:solidFill>
              </a:rPr>
              <a:t>er</a:t>
            </a:r>
            <a:r>
              <a:rPr lang="fr-FR" sz="2400" dirty="0" smtClean="0">
                <a:solidFill>
                  <a:srgbClr val="AF0E1A"/>
                </a:solidFill>
              </a:rPr>
              <a:t> semestre 2018)</a:t>
            </a:r>
            <a:endParaRPr lang="fr-FR" dirty="0"/>
          </a:p>
        </p:txBody>
      </p:sp>
      <p:sp>
        <p:nvSpPr>
          <p:cNvPr id="4" name="Espace réservé du texte 3"/>
          <p:cNvSpPr>
            <a:spLocks noGrp="1"/>
          </p:cNvSpPr>
          <p:nvPr>
            <p:ph type="body" sz="quarter" idx="13"/>
          </p:nvPr>
        </p:nvSpPr>
        <p:spPr>
          <a:xfrm>
            <a:off x="431800" y="1242621"/>
            <a:ext cx="8280400" cy="5503053"/>
          </a:xfrm>
        </p:spPr>
        <p:txBody>
          <a:bodyPr/>
          <a:lstStyle/>
          <a:p>
            <a:pPr algn="ctr"/>
            <a:r>
              <a:rPr lang="fr-FR" sz="1100" b="1" dirty="0">
                <a:solidFill>
                  <a:schemeClr val="tx1"/>
                </a:solidFill>
              </a:rPr>
              <a:t>Une intégration mesurable par la mise en place d’outils commun </a:t>
            </a:r>
            <a:r>
              <a:rPr lang="fr-FR" sz="1100" b="1" dirty="0" smtClean="0">
                <a:solidFill>
                  <a:schemeClr val="tx1"/>
                </a:solidFill>
              </a:rPr>
              <a:t>:</a:t>
            </a:r>
          </a:p>
          <a:p>
            <a:pPr algn="ctr"/>
            <a:endParaRPr lang="fr-FR" sz="1100" b="1" dirty="0">
              <a:solidFill>
                <a:schemeClr val="tx1"/>
              </a:solidFill>
            </a:endParaRPr>
          </a:p>
          <a:p>
            <a:pPr algn="ctr"/>
            <a:endParaRPr lang="fr-FR" sz="1100" b="1" dirty="0" smtClean="0">
              <a:solidFill>
                <a:schemeClr val="tx1"/>
              </a:solidFill>
            </a:endParaRPr>
          </a:p>
          <a:p>
            <a:pPr algn="ctr"/>
            <a:endParaRPr lang="fr-FR" sz="1100" b="1" dirty="0">
              <a:solidFill>
                <a:schemeClr val="tx1"/>
              </a:solidFill>
            </a:endParaRPr>
          </a:p>
          <a:p>
            <a:pPr algn="ctr"/>
            <a:endParaRPr lang="fr-FR" sz="1100" b="1" dirty="0" smtClean="0">
              <a:solidFill>
                <a:schemeClr val="tx1"/>
              </a:solidFill>
            </a:endParaRPr>
          </a:p>
          <a:p>
            <a:pPr algn="ctr"/>
            <a:endParaRPr lang="fr-FR" sz="1100" b="1" dirty="0">
              <a:solidFill>
                <a:schemeClr val="tx1"/>
              </a:solidFill>
            </a:endParaRPr>
          </a:p>
          <a:p>
            <a:pPr algn="ctr"/>
            <a:endParaRPr lang="fr-FR" sz="1100" b="1" dirty="0" smtClean="0">
              <a:solidFill>
                <a:schemeClr val="tx1"/>
              </a:solidFill>
            </a:endParaRPr>
          </a:p>
          <a:p>
            <a:pPr algn="ctr"/>
            <a:endParaRPr lang="fr-FR" sz="1100" b="1" dirty="0">
              <a:solidFill>
                <a:schemeClr val="tx1"/>
              </a:solidFill>
            </a:endParaRPr>
          </a:p>
          <a:p>
            <a:pPr algn="ctr"/>
            <a:endParaRPr lang="fr-FR" sz="1100" b="1" dirty="0" smtClean="0">
              <a:solidFill>
                <a:schemeClr val="tx1"/>
              </a:solidFill>
            </a:endParaRPr>
          </a:p>
          <a:p>
            <a:pPr algn="ctr"/>
            <a:endParaRPr lang="fr-FR" sz="1100" b="1" dirty="0">
              <a:solidFill>
                <a:schemeClr val="tx1"/>
              </a:solidFill>
            </a:endParaRPr>
          </a:p>
          <a:p>
            <a:pPr algn="ctr"/>
            <a:endParaRPr lang="fr-FR" sz="1100" b="1" dirty="0" smtClean="0">
              <a:solidFill>
                <a:schemeClr val="tx1"/>
              </a:solidFill>
            </a:endParaRPr>
          </a:p>
          <a:p>
            <a:endParaRPr lang="fr-FR" sz="1100" b="1" dirty="0">
              <a:solidFill>
                <a:schemeClr val="tx1"/>
              </a:solidFill>
            </a:endParaRPr>
          </a:p>
          <a:p>
            <a:pPr algn="just"/>
            <a:r>
              <a:rPr lang="fr-FR" sz="1400" b="1" dirty="0" smtClean="0">
                <a:solidFill>
                  <a:schemeClr val="tx1"/>
                </a:solidFill>
                <a:latin typeface="Arial" panose="020B0604020202020204" pitchFamily="34" charset="0"/>
                <a:cs typeface="Arial" panose="020B0604020202020204" pitchFamily="34" charset="0"/>
              </a:rPr>
              <a:t>LES PUBLICS: </a:t>
            </a:r>
          </a:p>
          <a:p>
            <a:pPr algn="just"/>
            <a:r>
              <a:rPr lang="fr-FR" sz="1400" dirty="0" smtClean="0">
                <a:solidFill>
                  <a:schemeClr val="tx1"/>
                </a:solidFill>
                <a:latin typeface="Arial" panose="020B0604020202020204" pitchFamily="34" charset="0"/>
                <a:cs typeface="Arial" panose="020B0604020202020204" pitchFamily="34" charset="0"/>
              </a:rPr>
              <a:t>- Les </a:t>
            </a:r>
            <a:r>
              <a:rPr lang="fr-FR" sz="1400" dirty="0">
                <a:solidFill>
                  <a:schemeClr val="tx1"/>
                </a:solidFill>
                <a:latin typeface="Arial" panose="020B0604020202020204" pitchFamily="34" charset="0"/>
                <a:cs typeface="Arial" panose="020B0604020202020204" pitchFamily="34" charset="0"/>
              </a:rPr>
              <a:t>SPASAD intégrés répondants ont pris en charge sur leur territoire </a:t>
            </a:r>
            <a:r>
              <a:rPr lang="fr-FR" sz="1400" dirty="0" smtClean="0">
                <a:solidFill>
                  <a:schemeClr val="tx1"/>
                </a:solidFill>
                <a:latin typeface="Arial" panose="020B0604020202020204" pitchFamily="34" charset="0"/>
                <a:cs typeface="Arial" panose="020B0604020202020204" pitchFamily="34" charset="0"/>
              </a:rPr>
              <a:t>153 </a:t>
            </a:r>
            <a:r>
              <a:rPr lang="fr-FR" sz="1400" dirty="0">
                <a:solidFill>
                  <a:schemeClr val="tx1"/>
                </a:solidFill>
                <a:latin typeface="Arial" panose="020B0604020202020204" pitchFamily="34" charset="0"/>
                <a:cs typeface="Arial" panose="020B0604020202020204" pitchFamily="34" charset="0"/>
              </a:rPr>
              <a:t>785 bénéficiaires </a:t>
            </a:r>
            <a:r>
              <a:rPr lang="fr-FR" sz="1400" dirty="0" smtClean="0">
                <a:solidFill>
                  <a:schemeClr val="tx1"/>
                </a:solidFill>
                <a:latin typeface="Arial" panose="020B0604020202020204" pitchFamily="34" charset="0"/>
                <a:cs typeface="Arial" panose="020B0604020202020204" pitchFamily="34" charset="0"/>
              </a:rPr>
              <a:t>dont </a:t>
            </a:r>
            <a:r>
              <a:rPr lang="fr-FR" sz="1400" b="1" dirty="0" smtClean="0">
                <a:solidFill>
                  <a:schemeClr val="tx1"/>
                </a:solidFill>
                <a:latin typeface="Arial" panose="020B0604020202020204" pitchFamily="34" charset="0"/>
                <a:cs typeface="Arial" panose="020B0604020202020204" pitchFamily="34" charset="0"/>
              </a:rPr>
              <a:t>14 </a:t>
            </a:r>
            <a:r>
              <a:rPr lang="fr-FR" sz="1400" b="1" dirty="0">
                <a:solidFill>
                  <a:schemeClr val="tx1"/>
                </a:solidFill>
                <a:latin typeface="Arial" panose="020B0604020202020204" pitchFamily="34" charset="0"/>
                <a:cs typeface="Arial" panose="020B0604020202020204" pitchFamily="34" charset="0"/>
              </a:rPr>
              <a:t>640 </a:t>
            </a:r>
            <a:r>
              <a:rPr lang="fr-FR" sz="1400" b="1" dirty="0" smtClean="0">
                <a:solidFill>
                  <a:schemeClr val="tx1"/>
                </a:solidFill>
                <a:latin typeface="Arial" panose="020B0604020202020204" pitchFamily="34" charset="0"/>
                <a:cs typeface="Arial" panose="020B0604020202020204" pitchFamily="34" charset="0"/>
              </a:rPr>
              <a:t>bénéficiaires nécessitant </a:t>
            </a:r>
            <a:r>
              <a:rPr lang="fr-FR" sz="1400" b="1" dirty="0">
                <a:solidFill>
                  <a:schemeClr val="tx1"/>
                </a:solidFill>
                <a:latin typeface="Arial" panose="020B0604020202020204" pitchFamily="34" charset="0"/>
                <a:cs typeface="Arial" panose="020B0604020202020204" pitchFamily="34" charset="0"/>
              </a:rPr>
              <a:t>une prestation « aide + soins </a:t>
            </a:r>
            <a:r>
              <a:rPr lang="fr-FR" sz="1400" b="1" dirty="0" smtClean="0">
                <a:solidFill>
                  <a:schemeClr val="tx1"/>
                </a:solidFill>
                <a:latin typeface="Arial" panose="020B0604020202020204" pitchFamily="34" charset="0"/>
                <a:cs typeface="Arial" panose="020B0604020202020204" pitchFamily="34" charset="0"/>
              </a:rPr>
              <a:t>» (9,52%)</a:t>
            </a:r>
            <a:r>
              <a:rPr lang="fr-FR" sz="1400" dirty="0" smtClean="0">
                <a:solidFill>
                  <a:schemeClr val="tx1"/>
                </a:solidFill>
                <a:latin typeface="Arial" panose="020B0604020202020204" pitchFamily="34" charset="0"/>
                <a:cs typeface="Arial" panose="020B0604020202020204" pitchFamily="34" charset="0"/>
              </a:rPr>
              <a:t> : en moyenne, 45 </a:t>
            </a:r>
            <a:r>
              <a:rPr lang="fr-FR" sz="1400" dirty="0">
                <a:solidFill>
                  <a:schemeClr val="tx1"/>
                </a:solidFill>
                <a:latin typeface="Arial" panose="020B0604020202020204" pitchFamily="34" charset="0"/>
                <a:cs typeface="Arial" panose="020B0604020202020204" pitchFamily="34" charset="0"/>
              </a:rPr>
              <a:t>personnes par </a:t>
            </a:r>
            <a:r>
              <a:rPr lang="fr-FR" sz="1400" dirty="0" smtClean="0">
                <a:solidFill>
                  <a:schemeClr val="tx1"/>
                </a:solidFill>
                <a:latin typeface="Arial" panose="020B0604020202020204" pitchFamily="34" charset="0"/>
                <a:cs typeface="Arial" panose="020B0604020202020204" pitchFamily="34" charset="0"/>
              </a:rPr>
              <a:t>service pour une prise </a:t>
            </a:r>
            <a:r>
              <a:rPr lang="fr-FR" sz="1400" dirty="0">
                <a:solidFill>
                  <a:schemeClr val="tx1"/>
                </a:solidFill>
                <a:latin typeface="Arial" panose="020B0604020202020204" pitchFamily="34" charset="0"/>
                <a:cs typeface="Arial" panose="020B0604020202020204" pitchFamily="34" charset="0"/>
              </a:rPr>
              <a:t>en charge </a:t>
            </a:r>
            <a:r>
              <a:rPr lang="fr-FR" sz="1400" dirty="0" smtClean="0">
                <a:solidFill>
                  <a:schemeClr val="tx1"/>
                </a:solidFill>
                <a:latin typeface="Arial" panose="020B0604020202020204" pitchFamily="34" charset="0"/>
                <a:cs typeface="Arial" panose="020B0604020202020204" pitchFamily="34" charset="0"/>
              </a:rPr>
              <a:t>moyenne </a:t>
            </a:r>
            <a:r>
              <a:rPr lang="fr-FR" sz="1400" dirty="0">
                <a:solidFill>
                  <a:schemeClr val="tx1"/>
                </a:solidFill>
                <a:latin typeface="Arial" panose="020B0604020202020204" pitchFamily="34" charset="0"/>
                <a:cs typeface="Arial" panose="020B0604020202020204" pitchFamily="34" charset="0"/>
              </a:rPr>
              <a:t>de 469 </a:t>
            </a:r>
            <a:r>
              <a:rPr lang="fr-FR" sz="1400" dirty="0" smtClean="0">
                <a:solidFill>
                  <a:schemeClr val="tx1"/>
                </a:solidFill>
                <a:latin typeface="Arial" panose="020B0604020202020204" pitchFamily="34" charset="0"/>
                <a:cs typeface="Arial" panose="020B0604020202020204" pitchFamily="34" charset="0"/>
              </a:rPr>
              <a:t>personnes sur le semestre.</a:t>
            </a:r>
            <a:endParaRPr lang="fr-FR" sz="1400" dirty="0">
              <a:solidFill>
                <a:schemeClr val="tx1"/>
              </a:solidFill>
              <a:latin typeface="Arial" panose="020B0604020202020204" pitchFamily="34" charset="0"/>
              <a:cs typeface="Arial" panose="020B0604020202020204" pitchFamily="34" charset="0"/>
            </a:endParaRPr>
          </a:p>
          <a:p>
            <a:pPr algn="just"/>
            <a:r>
              <a:rPr 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87,81% des bénéficiaires des SPASAD intégrés perçoivent une prestation « d’aide »</a:t>
            </a:r>
            <a:r>
              <a:rPr lang="fr-FR" sz="1400" dirty="0" smtClean="0">
                <a:solidFill>
                  <a:schemeClr val="tx1"/>
                </a:solidFill>
                <a:latin typeface="Arial" panose="020B0604020202020204" pitchFamily="34" charset="0"/>
                <a:cs typeface="Arial" panose="020B0604020202020204" pitchFamily="34" charset="0"/>
              </a:rPr>
              <a:t>, que celle-ci soit comprise dans un prise en charge « aide et soins » ou pour une intervention seule d’aide à domicile.</a:t>
            </a:r>
            <a:endParaRPr lang="fr-FR" sz="1400" dirty="0">
              <a:solidFill>
                <a:schemeClr val="tx1"/>
              </a:solidFill>
              <a:latin typeface="Arial" panose="020B0604020202020204" pitchFamily="34" charset="0"/>
              <a:cs typeface="Arial" panose="020B0604020202020204" pitchFamily="34" charset="0"/>
            </a:endParaRPr>
          </a:p>
          <a:p>
            <a:endParaRPr lang="fr-FR" dirty="0"/>
          </a:p>
        </p:txBody>
      </p:sp>
      <p:graphicFrame>
        <p:nvGraphicFramePr>
          <p:cNvPr id="5" name="Graphique 4"/>
          <p:cNvGraphicFramePr>
            <a:graphicFrameLocks/>
          </p:cNvGraphicFramePr>
          <p:nvPr>
            <p:extLst>
              <p:ext uri="{D42A27DB-BD31-4B8C-83A1-F6EECF244321}">
                <p14:modId xmlns:p14="http://schemas.microsoft.com/office/powerpoint/2010/main" val="3178018197"/>
              </p:ext>
            </p:extLst>
          </p:nvPr>
        </p:nvGraphicFramePr>
        <p:xfrm>
          <a:off x="251520" y="1500027"/>
          <a:ext cx="8460480" cy="3256907"/>
        </p:xfrm>
        <a:graphic>
          <a:graphicData uri="http://schemas.openxmlformats.org/drawingml/2006/chart">
            <c:chart xmlns:c="http://schemas.openxmlformats.org/drawingml/2006/chart" xmlns:r="http://schemas.openxmlformats.org/officeDocument/2006/relationships" r:id="rId3"/>
          </a:graphicData>
        </a:graphic>
      </p:graphicFrame>
      <p:sp>
        <p:nvSpPr>
          <p:cNvPr id="6" name="Espace réservé du numéro de diapositive 5"/>
          <p:cNvSpPr>
            <a:spLocks noGrp="1"/>
          </p:cNvSpPr>
          <p:nvPr>
            <p:ph type="sldNum" sz="quarter" idx="12"/>
          </p:nvPr>
        </p:nvSpPr>
        <p:spPr/>
        <p:txBody>
          <a:bodyPr/>
          <a:lstStyle/>
          <a:p>
            <a:fld id="{7E3B350E-657F-41D5-BCB6-877D8C3AF71C}" type="slidenum">
              <a:rPr lang="fr-FR" smtClean="0"/>
              <a:t>71</a:t>
            </a:fld>
            <a:endParaRPr lang="fr-FR" dirty="0"/>
          </a:p>
        </p:txBody>
      </p:sp>
    </p:spTree>
    <p:extLst>
      <p:ext uri="{BB962C8B-B14F-4D97-AF65-F5344CB8AC3E}">
        <p14:creationId xmlns:p14="http://schemas.microsoft.com/office/powerpoint/2010/main" val="24228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630622"/>
          </a:xfrm>
        </p:spPr>
        <p:txBody>
          <a:bodyPr/>
          <a:lstStyle/>
          <a:p>
            <a:pPr algn="just"/>
            <a:r>
              <a:rPr lang="fr-FR" sz="2400" dirty="0" smtClean="0">
                <a:solidFill>
                  <a:srgbClr val="AF0E1A"/>
                </a:solidFill>
              </a:rPr>
              <a:t>LES CARACTERISTIQUES </a:t>
            </a:r>
            <a:r>
              <a:rPr lang="fr-FR" sz="2400" dirty="0">
                <a:solidFill>
                  <a:srgbClr val="AF0E1A"/>
                </a:solidFill>
              </a:rPr>
              <a:t>DES SPASAD INTEGRES EN 2018 (SYNTHESE DGCS situation au </a:t>
            </a:r>
            <a:r>
              <a:rPr lang="fr-FR" sz="2400" dirty="0" smtClean="0">
                <a:solidFill>
                  <a:srgbClr val="AF0E1A"/>
                </a:solidFill>
              </a:rPr>
              <a:t>1</a:t>
            </a:r>
            <a:r>
              <a:rPr lang="fr-FR" sz="2400" baseline="30000" dirty="0" smtClean="0">
                <a:solidFill>
                  <a:srgbClr val="AF0E1A"/>
                </a:solidFill>
              </a:rPr>
              <a:t>er</a:t>
            </a:r>
            <a:r>
              <a:rPr lang="fr-FR" sz="2400" dirty="0" smtClean="0">
                <a:solidFill>
                  <a:srgbClr val="AF0E1A"/>
                </a:solidFill>
              </a:rPr>
              <a:t> semestre 2018)</a:t>
            </a:r>
            <a:endParaRPr lang="fr-FR" sz="2400" dirty="0"/>
          </a:p>
        </p:txBody>
      </p:sp>
      <p:sp>
        <p:nvSpPr>
          <p:cNvPr id="5" name="Espace réservé du contenu 2"/>
          <p:cNvSpPr txBox="1">
            <a:spLocks noGrp="1"/>
          </p:cNvSpPr>
          <p:nvPr>
            <p:ph type="body" sz="quarter" idx="13"/>
          </p:nvPr>
        </p:nvSpPr>
        <p:spPr/>
        <p:txBody>
          <a:bodyPr/>
          <a:lstStyle/>
          <a:p>
            <a:pPr marL="0" lvl="1" indent="0" algn="just" defTabSz="828675" fontAlgn="base">
              <a:spcBef>
                <a:spcPts val="100"/>
              </a:spcBef>
              <a:spcAft>
                <a:spcPts val="0"/>
              </a:spcAft>
              <a:buClr>
                <a:srgbClr val="FF5E48"/>
              </a:buClr>
              <a:buSzPct val="90000"/>
              <a:buNone/>
            </a:pPr>
            <a:endParaRPr lang="fr-FR" sz="2400" b="1" dirty="0" smtClean="0"/>
          </a:p>
          <a:p>
            <a:pPr marL="0" lvl="1" indent="0" algn="just" defTabSz="828675" fontAlgn="base">
              <a:spcBef>
                <a:spcPts val="100"/>
              </a:spcBef>
              <a:spcAft>
                <a:spcPts val="0"/>
              </a:spcAft>
              <a:buClr>
                <a:srgbClr val="FF5E48"/>
              </a:buClr>
              <a:buSzPct val="90000"/>
              <a:buNone/>
            </a:pPr>
            <a:endParaRPr lang="fr-FR" sz="2400" b="1" dirty="0"/>
          </a:p>
          <a:p>
            <a:pPr marL="0" lvl="1" indent="0" algn="just" defTabSz="828675" fontAlgn="base">
              <a:spcBef>
                <a:spcPts val="100"/>
              </a:spcBef>
              <a:spcAft>
                <a:spcPts val="0"/>
              </a:spcAft>
              <a:buClr>
                <a:srgbClr val="FF5E48"/>
              </a:buClr>
              <a:buSzPct val="90000"/>
              <a:buNone/>
            </a:pPr>
            <a:endParaRPr lang="fr-FR" sz="2400" b="1" dirty="0"/>
          </a:p>
        </p:txBody>
      </p:sp>
      <p:sp>
        <p:nvSpPr>
          <p:cNvPr id="6" name="Espace réservé du contenu 2"/>
          <p:cNvSpPr txBox="1">
            <a:spLocks/>
          </p:cNvSpPr>
          <p:nvPr/>
        </p:nvSpPr>
        <p:spPr bwMode="auto">
          <a:xfrm>
            <a:off x="236094" y="1356189"/>
            <a:ext cx="8772375" cy="50525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3525" indent="-263525" algn="just" defTabSz="828675" rtl="0" eaLnBrk="1" fontAlgn="base" hangingPunct="1">
              <a:spcBef>
                <a:spcPct val="50000"/>
              </a:spcBef>
              <a:spcAft>
                <a:spcPts val="1288"/>
              </a:spcAft>
              <a:buClr>
                <a:srgbClr val="FF5E48"/>
              </a:buClr>
              <a:buSzPct val="90000"/>
              <a:buBlip>
                <a:blip r:embed="rId2"/>
              </a:buBlip>
              <a:defRPr lang="fr-FR" sz="2400" kern="1200">
                <a:solidFill>
                  <a:srgbClr val="595959"/>
                </a:solidFill>
                <a:latin typeface="Calibri" pitchFamily="34" charset="0"/>
                <a:ea typeface="+mn-ea"/>
                <a:cs typeface="+mn-cs"/>
              </a:defRPr>
            </a:lvl1pPr>
            <a:lvl2pPr marL="782638" marR="0" lvl="1" indent="-293688" algn="l" defTabSz="829452" rtl="0" eaLnBrk="1" fontAlgn="auto" hangingPunct="1">
              <a:lnSpc>
                <a:spcPct val="100000"/>
              </a:lnSpc>
              <a:spcBef>
                <a:spcPct val="0"/>
              </a:spcBef>
              <a:spcAft>
                <a:spcPts val="1025"/>
              </a:spcAft>
              <a:buSzPct val="75000"/>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marL="1174750" lvl="2" indent="-260350" algn="l" defTabSz="828675" rtl="0" eaLnBrk="1" fontAlgn="base" hangingPunct="1">
              <a:spcBef>
                <a:spcPct val="0"/>
              </a:spcBef>
              <a:spcAft>
                <a:spcPts val="775"/>
              </a:spcAft>
              <a:buClr>
                <a:srgbClr val="FF5E48"/>
              </a:buClr>
              <a:buSzPct val="75000"/>
              <a:buFont typeface="Wingdings" pitchFamily="2" charset="2"/>
              <a:buChar char="ü"/>
              <a:defRPr lang="fr-FR" kern="1200">
                <a:solidFill>
                  <a:srgbClr val="595959"/>
                </a:solidFill>
                <a:latin typeface="+mn-lt"/>
                <a:ea typeface="Arial Unicode MS" pitchFamily="2"/>
                <a:cs typeface="Arial Unicode MS" pitchFamily="2"/>
              </a:defRPr>
            </a:lvl3pPr>
            <a:lvl4pPr marL="1566863" lvl="3" indent="-195263" algn="l" defTabSz="828675" rtl="0" eaLnBrk="1" fontAlgn="base" hangingPunct="1">
              <a:spcBef>
                <a:spcPct val="0"/>
              </a:spcBef>
              <a:spcAft>
                <a:spcPts val="513"/>
              </a:spcAft>
              <a:buSzPct val="75000"/>
              <a:buFont typeface="Wingdings" pitchFamily="2" charset="2"/>
              <a:defRPr lang="fr-FR" kern="1200">
                <a:solidFill>
                  <a:srgbClr val="000000"/>
                </a:solidFill>
                <a:latin typeface="Arial" pitchFamily="18"/>
                <a:ea typeface="Arial Unicode MS" pitchFamily="2"/>
                <a:cs typeface="Arial Unicode MS" pitchFamily="2"/>
              </a:defRPr>
            </a:lvl4pPr>
            <a:lvl5pPr marL="1958975" lvl="4"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5pPr>
            <a:lvl6pPr marL="24161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6pPr>
            <a:lvl7pPr marL="28733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7pPr>
            <a:lvl8pPr marL="33305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8pPr>
            <a:lvl9pPr marL="37877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9pPr>
          </a:lstStyle>
          <a:p>
            <a:pPr marL="0" marR="0" lvl="1" indent="0" algn="just" defTabSz="828675" rtl="0" eaLnBrk="1" fontAlgn="base" latinLnBrk="0" hangingPunct="1">
              <a:lnSpc>
                <a:spcPct val="100000"/>
              </a:lnSpc>
              <a:spcBef>
                <a:spcPts val="100"/>
              </a:spcBef>
              <a:spcAft>
                <a:spcPts val="0"/>
              </a:spcAft>
              <a:buClr>
                <a:srgbClr val="FF5E48"/>
              </a:buClr>
              <a:buSzPct val="90000"/>
              <a:buFont typeface="Wingdings" pitchFamily="2" charset="2"/>
              <a:buNone/>
              <a:tabLst/>
              <a:defRPr/>
            </a:pPr>
            <a:endParaRPr kumimoji="0" lang="fr-FR" sz="2400" b="1" i="0" u="none" strike="noStrike" kern="1200" cap="none" spc="0" normalizeH="0" baseline="0" noProof="0" smtClean="0">
              <a:ln>
                <a:noFill/>
              </a:ln>
              <a:solidFill>
                <a:sysClr val="windowText" lastClr="000000">
                  <a:lumMod val="65000"/>
                  <a:lumOff val="35000"/>
                </a:sysClr>
              </a:solidFill>
              <a:effectLst/>
              <a:uLnTx/>
              <a:uFillTx/>
              <a:latin typeface="Calibri" pitchFamily="34" charset="0"/>
              <a:ea typeface="+mn-ea"/>
              <a:cs typeface="+mn-cs"/>
            </a:endParaRPr>
          </a:p>
          <a:p>
            <a:pPr marL="0" marR="0" lvl="1" indent="0" algn="just" defTabSz="828675" rtl="0" eaLnBrk="1" fontAlgn="base" latinLnBrk="0" hangingPunct="1">
              <a:lnSpc>
                <a:spcPct val="100000"/>
              </a:lnSpc>
              <a:spcBef>
                <a:spcPts val="100"/>
              </a:spcBef>
              <a:spcAft>
                <a:spcPts val="0"/>
              </a:spcAft>
              <a:buClr>
                <a:srgbClr val="FF5E48"/>
              </a:buClr>
              <a:buSzPct val="90000"/>
              <a:buFont typeface="Wingdings" pitchFamily="2" charset="2"/>
              <a:buNone/>
              <a:tabLst/>
              <a:defRPr/>
            </a:pPr>
            <a:endParaRPr kumimoji="0" lang="fr-FR" sz="2400" b="1" i="0" u="none" strike="noStrike" kern="1200" cap="none" spc="0" normalizeH="0" baseline="0" noProof="0" smtClean="0">
              <a:ln>
                <a:noFill/>
              </a:ln>
              <a:solidFill>
                <a:sysClr val="windowText" lastClr="000000">
                  <a:lumMod val="65000"/>
                  <a:lumOff val="35000"/>
                </a:sysClr>
              </a:solidFill>
              <a:effectLst/>
              <a:uLnTx/>
              <a:uFillTx/>
              <a:latin typeface="Calibri" pitchFamily="34" charset="0"/>
              <a:ea typeface="+mn-ea"/>
              <a:cs typeface="+mn-cs"/>
            </a:endParaRPr>
          </a:p>
          <a:p>
            <a:pPr marL="0" marR="0" lvl="1" indent="0" algn="just" defTabSz="828675" rtl="0" eaLnBrk="1" fontAlgn="base" latinLnBrk="0" hangingPunct="1">
              <a:lnSpc>
                <a:spcPct val="100000"/>
              </a:lnSpc>
              <a:spcBef>
                <a:spcPts val="100"/>
              </a:spcBef>
              <a:spcAft>
                <a:spcPts val="0"/>
              </a:spcAft>
              <a:buClr>
                <a:srgbClr val="FF5E48"/>
              </a:buClr>
              <a:buSzPct val="90000"/>
              <a:buFont typeface="Wingdings" pitchFamily="2" charset="2"/>
              <a:buNone/>
              <a:tabLst/>
              <a:defRPr/>
            </a:pPr>
            <a:endParaRPr kumimoji="0" lang="fr-FR" sz="2400" b="1" i="0" u="none" strike="noStrike" kern="1200" cap="none" spc="0" normalizeH="0" baseline="0" noProof="0" dirty="0">
              <a:ln>
                <a:noFill/>
              </a:ln>
              <a:solidFill>
                <a:sysClr val="windowText" lastClr="000000">
                  <a:lumMod val="65000"/>
                  <a:lumOff val="35000"/>
                </a:sysClr>
              </a:solidFill>
              <a:effectLst/>
              <a:uLnTx/>
              <a:uFillTx/>
              <a:latin typeface="Calibri" pitchFamily="34" charset="0"/>
              <a:ea typeface="+mn-ea"/>
              <a:cs typeface="+mn-cs"/>
            </a:endParaRPr>
          </a:p>
        </p:txBody>
      </p:sp>
      <p:sp>
        <p:nvSpPr>
          <p:cNvPr id="7" name="Espace réservé du contenu 2"/>
          <p:cNvSpPr txBox="1">
            <a:spLocks/>
          </p:cNvSpPr>
          <p:nvPr/>
        </p:nvSpPr>
        <p:spPr bwMode="auto">
          <a:xfrm>
            <a:off x="236094" y="1080173"/>
            <a:ext cx="8772375" cy="5328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3525" indent="-263525" algn="just" defTabSz="828675" rtl="0" eaLnBrk="1" fontAlgn="base" hangingPunct="1">
              <a:spcBef>
                <a:spcPct val="50000"/>
              </a:spcBef>
              <a:spcAft>
                <a:spcPts val="1288"/>
              </a:spcAft>
              <a:buClr>
                <a:srgbClr val="FF5E48"/>
              </a:buClr>
              <a:buSzPct val="90000"/>
              <a:buBlip>
                <a:blip r:embed="rId2"/>
              </a:buBlip>
              <a:defRPr lang="fr-FR" sz="2400" kern="1200">
                <a:solidFill>
                  <a:srgbClr val="595959"/>
                </a:solidFill>
                <a:latin typeface="Calibri" pitchFamily="34" charset="0"/>
                <a:ea typeface="+mn-ea"/>
                <a:cs typeface="+mn-cs"/>
              </a:defRPr>
            </a:lvl1pPr>
            <a:lvl2pPr marL="782638" marR="0" lvl="1" indent="-293688" algn="l" defTabSz="829452" rtl="0" eaLnBrk="1" fontAlgn="auto" hangingPunct="1">
              <a:lnSpc>
                <a:spcPct val="100000"/>
              </a:lnSpc>
              <a:spcBef>
                <a:spcPct val="0"/>
              </a:spcBef>
              <a:spcAft>
                <a:spcPts val="1025"/>
              </a:spcAft>
              <a:buSzPct val="75000"/>
              <a:buFont typeface="Wingdings" pitchFamily="2" charset="2"/>
              <a:buChar char="q"/>
              <a:tabLst/>
              <a:defRPr lang="fr-FR" sz="2000" b="0" i="0" u="none" strike="noStrike" kern="1200" cap="none" spc="0" baseline="0" dirty="0" smtClean="0">
                <a:solidFill>
                  <a:schemeClr val="tx1">
                    <a:lumMod val="65000"/>
                    <a:lumOff val="35000"/>
                  </a:schemeClr>
                </a:solidFill>
                <a:uFillTx/>
                <a:latin typeface="Calibri" pitchFamily="34" charset="0"/>
                <a:ea typeface="+mn-ea"/>
                <a:cs typeface="+mn-cs"/>
              </a:defRPr>
            </a:lvl2pPr>
            <a:lvl3pPr marL="1174750" lvl="2" indent="-260350" algn="l" defTabSz="828675" rtl="0" eaLnBrk="1" fontAlgn="base" hangingPunct="1">
              <a:spcBef>
                <a:spcPct val="0"/>
              </a:spcBef>
              <a:spcAft>
                <a:spcPts val="775"/>
              </a:spcAft>
              <a:buClr>
                <a:srgbClr val="FF5E48"/>
              </a:buClr>
              <a:buSzPct val="75000"/>
              <a:buFont typeface="Wingdings" pitchFamily="2" charset="2"/>
              <a:buChar char="ü"/>
              <a:defRPr lang="fr-FR" kern="1200">
                <a:solidFill>
                  <a:srgbClr val="595959"/>
                </a:solidFill>
                <a:latin typeface="+mn-lt"/>
                <a:ea typeface="Arial Unicode MS" pitchFamily="2"/>
                <a:cs typeface="Arial Unicode MS" pitchFamily="2"/>
              </a:defRPr>
            </a:lvl3pPr>
            <a:lvl4pPr marL="1566863" lvl="3" indent="-195263" algn="l" defTabSz="828675" rtl="0" eaLnBrk="1" fontAlgn="base" hangingPunct="1">
              <a:spcBef>
                <a:spcPct val="0"/>
              </a:spcBef>
              <a:spcAft>
                <a:spcPts val="513"/>
              </a:spcAft>
              <a:buSzPct val="75000"/>
              <a:buFont typeface="Wingdings" pitchFamily="2" charset="2"/>
              <a:defRPr lang="fr-FR" kern="1200">
                <a:solidFill>
                  <a:srgbClr val="000000"/>
                </a:solidFill>
                <a:latin typeface="Arial" pitchFamily="18"/>
                <a:ea typeface="Arial Unicode MS" pitchFamily="2"/>
                <a:cs typeface="Arial Unicode MS" pitchFamily="2"/>
              </a:defRPr>
            </a:lvl4pPr>
            <a:lvl5pPr marL="1958975" lvl="4"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5pPr>
            <a:lvl6pPr marL="24161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6pPr>
            <a:lvl7pPr marL="28733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7pPr>
            <a:lvl8pPr marL="33305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8pPr>
            <a:lvl9pPr marL="3787775" indent="-195263" algn="l" defTabSz="828675" rtl="0" eaLnBrk="1" fontAlgn="base" hangingPunct="1">
              <a:spcBef>
                <a:spcPct val="0"/>
              </a:spcBef>
              <a:spcAft>
                <a:spcPts val="263"/>
              </a:spcAft>
              <a:buSzPct val="45000"/>
              <a:buFont typeface="Wingdings" pitchFamily="2" charset="2"/>
              <a:buChar char="q"/>
              <a:defRPr lang="fr-FR" kern="1200">
                <a:solidFill>
                  <a:srgbClr val="000000"/>
                </a:solidFill>
                <a:latin typeface="Arial" pitchFamily="18"/>
                <a:ea typeface="Arial Unicode MS" pitchFamily="2"/>
                <a:cs typeface="Arial Unicode MS" pitchFamily="2"/>
              </a:defRPr>
            </a:lvl9pPr>
          </a:lstStyle>
          <a:p>
            <a:pPr marL="0" marR="0" lvl="1" indent="0" algn="just" defTabSz="828675" rtl="0" eaLnBrk="1" fontAlgn="base" latinLnBrk="0" hangingPunct="1">
              <a:lnSpc>
                <a:spcPct val="100000"/>
              </a:lnSpc>
              <a:spcBef>
                <a:spcPts val="100"/>
              </a:spcBef>
              <a:spcAft>
                <a:spcPts val="0"/>
              </a:spcAft>
              <a:buClr>
                <a:srgbClr val="FF5E48"/>
              </a:buClr>
              <a:buSzPct val="90000"/>
              <a:buFont typeface="Wingdings" pitchFamily="2" charset="2"/>
              <a:buNone/>
              <a:tabLst/>
              <a:defRPr/>
            </a:pPr>
            <a:endParaRPr kumimoji="0" lang="fr-FR" sz="2400" b="1" i="0" u="none" strike="noStrike" kern="1200" cap="none" spc="0" normalizeH="0" baseline="0" noProof="0" smtClean="0">
              <a:ln>
                <a:noFill/>
              </a:ln>
              <a:solidFill>
                <a:sysClr val="windowText" lastClr="000000">
                  <a:lumMod val="65000"/>
                  <a:lumOff val="35000"/>
                </a:sysClr>
              </a:solidFill>
              <a:effectLst/>
              <a:uLnTx/>
              <a:uFillTx/>
              <a:latin typeface="Calibri" pitchFamily="34" charset="0"/>
              <a:ea typeface="+mn-ea"/>
              <a:cs typeface="+mn-cs"/>
            </a:endParaRPr>
          </a:p>
          <a:p>
            <a:pPr marL="0" marR="0" lvl="1" indent="0" algn="just" defTabSz="828675" rtl="0" eaLnBrk="1" fontAlgn="base" latinLnBrk="0" hangingPunct="1">
              <a:lnSpc>
                <a:spcPct val="100000"/>
              </a:lnSpc>
              <a:spcBef>
                <a:spcPts val="100"/>
              </a:spcBef>
              <a:spcAft>
                <a:spcPts val="0"/>
              </a:spcAft>
              <a:buClr>
                <a:srgbClr val="FF5E48"/>
              </a:buClr>
              <a:buSzPct val="90000"/>
              <a:buFont typeface="Wingdings" pitchFamily="2" charset="2"/>
              <a:buNone/>
              <a:tabLst/>
              <a:defRPr/>
            </a:pPr>
            <a:endParaRPr kumimoji="0" lang="fr-FR" sz="2400" b="1" i="0" u="none" strike="noStrike" kern="1200" cap="none" spc="0" normalizeH="0" baseline="0" noProof="0" smtClean="0">
              <a:ln>
                <a:noFill/>
              </a:ln>
              <a:solidFill>
                <a:sysClr val="windowText" lastClr="000000">
                  <a:lumMod val="65000"/>
                  <a:lumOff val="35000"/>
                </a:sysClr>
              </a:solidFill>
              <a:effectLst/>
              <a:uLnTx/>
              <a:uFillTx/>
              <a:latin typeface="Calibri" pitchFamily="34" charset="0"/>
              <a:ea typeface="+mn-ea"/>
              <a:cs typeface="+mn-cs"/>
            </a:endParaRPr>
          </a:p>
          <a:p>
            <a:pPr marL="0" marR="0" lvl="1" indent="0" algn="just" defTabSz="828675" rtl="0" eaLnBrk="1" fontAlgn="base" latinLnBrk="0" hangingPunct="1">
              <a:lnSpc>
                <a:spcPct val="100000"/>
              </a:lnSpc>
              <a:spcBef>
                <a:spcPts val="100"/>
              </a:spcBef>
              <a:spcAft>
                <a:spcPts val="0"/>
              </a:spcAft>
              <a:buClr>
                <a:srgbClr val="FF5E48"/>
              </a:buClr>
              <a:buSzPct val="90000"/>
              <a:buFont typeface="Wingdings" pitchFamily="2" charset="2"/>
              <a:buNone/>
              <a:tabLst/>
              <a:defRPr/>
            </a:pPr>
            <a:endParaRPr kumimoji="0" lang="fr-FR" sz="2400" b="1" i="0" u="none" strike="noStrike" kern="1200" cap="none" spc="0" normalizeH="0" baseline="0" noProof="0" dirty="0">
              <a:ln>
                <a:noFill/>
              </a:ln>
              <a:solidFill>
                <a:sysClr val="windowText" lastClr="000000">
                  <a:lumMod val="65000"/>
                  <a:lumOff val="35000"/>
                </a:sysClr>
              </a:solidFill>
              <a:effectLst/>
              <a:uLnTx/>
              <a:uFillTx/>
              <a:latin typeface="Calibri" pitchFamily="34" charset="0"/>
              <a:ea typeface="+mn-ea"/>
              <a:cs typeface="+mn-cs"/>
            </a:endParaRPr>
          </a:p>
        </p:txBody>
      </p:sp>
      <p:pic>
        <p:nvPicPr>
          <p:cNvPr id="8" name="Image 7"/>
          <p:cNvPicPr>
            <a:picLocks noChangeAspect="1"/>
          </p:cNvPicPr>
          <p:nvPr/>
        </p:nvPicPr>
        <p:blipFill>
          <a:blip r:embed="rId3"/>
          <a:stretch>
            <a:fillRect/>
          </a:stretch>
        </p:blipFill>
        <p:spPr>
          <a:xfrm>
            <a:off x="185548" y="1242621"/>
            <a:ext cx="8772904" cy="4850561"/>
          </a:xfrm>
          <a:prstGeom prst="rect">
            <a:avLst/>
          </a:prstGeom>
        </p:spPr>
      </p:pic>
      <p:pic>
        <p:nvPicPr>
          <p:cNvPr id="9" name="Image 8"/>
          <p:cNvPicPr>
            <a:picLocks noChangeAspect="1"/>
          </p:cNvPicPr>
          <p:nvPr/>
        </p:nvPicPr>
        <p:blipFill>
          <a:blip r:embed="rId4"/>
          <a:stretch>
            <a:fillRect/>
          </a:stretch>
        </p:blipFill>
        <p:spPr>
          <a:xfrm>
            <a:off x="-1088538" y="1185207"/>
            <a:ext cx="9533895" cy="5799793"/>
          </a:xfrm>
          <a:prstGeom prst="rect">
            <a:avLst/>
          </a:prstGeom>
        </p:spPr>
      </p:pic>
      <p:pic>
        <p:nvPicPr>
          <p:cNvPr id="10" name="Image 9"/>
          <p:cNvPicPr>
            <a:picLocks noChangeAspect="1"/>
          </p:cNvPicPr>
          <p:nvPr/>
        </p:nvPicPr>
        <p:blipFill>
          <a:blip r:embed="rId5"/>
          <a:stretch>
            <a:fillRect/>
          </a:stretch>
        </p:blipFill>
        <p:spPr>
          <a:xfrm>
            <a:off x="451821" y="1315231"/>
            <a:ext cx="8531639" cy="5192739"/>
          </a:xfrm>
          <a:prstGeom prst="rect">
            <a:avLst/>
          </a:prstGeom>
        </p:spPr>
      </p:pic>
      <p:sp>
        <p:nvSpPr>
          <p:cNvPr id="4" name="Espace réservé du numéro de diapositive 3"/>
          <p:cNvSpPr>
            <a:spLocks noGrp="1"/>
          </p:cNvSpPr>
          <p:nvPr>
            <p:ph type="sldNum" sz="quarter" idx="12"/>
          </p:nvPr>
        </p:nvSpPr>
        <p:spPr/>
        <p:txBody>
          <a:bodyPr/>
          <a:lstStyle/>
          <a:p>
            <a:fld id="{7E3B350E-657F-41D5-BCB6-877D8C3AF71C}" type="slidenum">
              <a:rPr lang="fr-FR" smtClean="0"/>
              <a:t>72</a:t>
            </a:fld>
            <a:endParaRPr lang="fr-FR" dirty="0"/>
          </a:p>
        </p:txBody>
      </p:sp>
    </p:spTree>
    <p:extLst>
      <p:ext uri="{BB962C8B-B14F-4D97-AF65-F5344CB8AC3E}">
        <p14:creationId xmlns:p14="http://schemas.microsoft.com/office/powerpoint/2010/main" val="1851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630622"/>
          </a:xfrm>
        </p:spPr>
        <p:txBody>
          <a:bodyPr/>
          <a:lstStyle/>
          <a:p>
            <a:pPr algn="just"/>
            <a:r>
              <a:rPr lang="fr-FR" sz="2400" dirty="0" smtClean="0">
                <a:solidFill>
                  <a:srgbClr val="AF0E1A"/>
                </a:solidFill>
              </a:rPr>
              <a:t>LES CARACTERISTIQUES </a:t>
            </a:r>
            <a:r>
              <a:rPr lang="fr-FR" sz="2400" dirty="0">
                <a:solidFill>
                  <a:srgbClr val="AF0E1A"/>
                </a:solidFill>
              </a:rPr>
              <a:t>DES SPASAD INTEGRES EN 2018 (SYNTHESE DGCS situation au </a:t>
            </a:r>
            <a:r>
              <a:rPr lang="fr-FR" sz="2400" dirty="0" smtClean="0">
                <a:solidFill>
                  <a:srgbClr val="AF0E1A"/>
                </a:solidFill>
              </a:rPr>
              <a:t>1</a:t>
            </a:r>
            <a:r>
              <a:rPr lang="fr-FR" sz="2400" baseline="30000" dirty="0" smtClean="0">
                <a:solidFill>
                  <a:srgbClr val="AF0E1A"/>
                </a:solidFill>
              </a:rPr>
              <a:t>er</a:t>
            </a:r>
            <a:r>
              <a:rPr lang="fr-FR" sz="2400" dirty="0" smtClean="0">
                <a:solidFill>
                  <a:srgbClr val="AF0E1A"/>
                </a:solidFill>
              </a:rPr>
              <a:t> semestre 2018</a:t>
            </a:r>
            <a:r>
              <a:rPr lang="fr-FR" sz="2400" dirty="0">
                <a:solidFill>
                  <a:srgbClr val="AF0E1A"/>
                </a:solidFill>
              </a:rPr>
              <a:t>)</a:t>
            </a:r>
            <a:endParaRPr lang="fr-FR" dirty="0"/>
          </a:p>
        </p:txBody>
      </p:sp>
      <p:sp>
        <p:nvSpPr>
          <p:cNvPr id="4" name="Espace réservé du texte 3"/>
          <p:cNvSpPr>
            <a:spLocks noGrp="1"/>
          </p:cNvSpPr>
          <p:nvPr>
            <p:ph type="body" sz="quarter" idx="13"/>
          </p:nvPr>
        </p:nvSpPr>
        <p:spPr>
          <a:xfrm>
            <a:off x="431800" y="1242622"/>
            <a:ext cx="8280400" cy="5364554"/>
          </a:xfrm>
        </p:spPr>
        <p:txBody>
          <a:bodyPr/>
          <a:lstStyle/>
          <a:p>
            <a:pPr lvl="1" algn="just" defTabSz="828675" fontAlgn="base">
              <a:lnSpc>
                <a:spcPct val="113000"/>
              </a:lnSpc>
              <a:spcBef>
                <a:spcPts val="0"/>
              </a:spcBef>
              <a:buClr>
                <a:srgbClr val="FF5E48"/>
              </a:buClr>
              <a:buSzPct val="90000"/>
            </a:pPr>
            <a:r>
              <a:rPr lang="fr-FR" sz="1400" b="0" cap="none" dirty="0" smtClean="0">
                <a:solidFill>
                  <a:prstClr val="black"/>
                </a:solidFill>
                <a:latin typeface="Arial" panose="020B0604020202020204" pitchFamily="34" charset="0"/>
                <a:cs typeface="Arial" panose="020B0604020202020204" pitchFamily="34" charset="0"/>
              </a:rPr>
              <a:t>- Les </a:t>
            </a:r>
            <a:r>
              <a:rPr lang="fr-FR" sz="1400" cap="none" dirty="0" smtClean="0">
                <a:solidFill>
                  <a:prstClr val="black"/>
                </a:solidFill>
                <a:latin typeface="Arial" panose="020B0604020202020204" pitchFamily="34" charset="0"/>
                <a:cs typeface="Arial" panose="020B0604020202020204" pitchFamily="34" charset="0"/>
              </a:rPr>
              <a:t>153 785 personnes suivies par les SPASAD intégrés </a:t>
            </a:r>
            <a:r>
              <a:rPr lang="fr-FR" sz="1400" b="0" cap="none" dirty="0" smtClean="0">
                <a:solidFill>
                  <a:prstClr val="black"/>
                </a:solidFill>
                <a:latin typeface="Arial" panose="020B0604020202020204" pitchFamily="34" charset="0"/>
                <a:cs typeface="Arial" panose="020B0604020202020204" pitchFamily="34" charset="0"/>
              </a:rPr>
              <a:t>sont constitués à :</a:t>
            </a:r>
            <a:r>
              <a:rPr lang="fr-FR" altLang="fr-FR" sz="1400" dirty="0">
                <a:solidFill>
                  <a:schemeClr val="tx1"/>
                </a:solidFill>
                <a:latin typeface="Arial" panose="020B0604020202020204" pitchFamily="34" charset="0"/>
                <a:cs typeface="Arial" panose="020B0604020202020204" pitchFamily="34" charset="0"/>
              </a:rPr>
              <a:t> </a:t>
            </a:r>
            <a:endParaRPr lang="fr-FR" altLang="fr-FR" sz="1400" dirty="0" smtClean="0">
              <a:solidFill>
                <a:schemeClr val="tx1"/>
              </a:solidFill>
              <a:latin typeface="Arial" panose="020B0604020202020204" pitchFamily="34" charset="0"/>
              <a:cs typeface="Arial" panose="020B0604020202020204" pitchFamily="34" charset="0"/>
            </a:endParaRPr>
          </a:p>
          <a:p>
            <a:pPr lvl="1" algn="just" defTabSz="828675" fontAlgn="base">
              <a:lnSpc>
                <a:spcPct val="113000"/>
              </a:lnSpc>
              <a:spcBef>
                <a:spcPts val="0"/>
              </a:spcBef>
              <a:buClr>
                <a:srgbClr val="FF5E48"/>
              </a:buClr>
              <a:buSzPct val="90000"/>
            </a:pPr>
            <a:r>
              <a:rPr lang="fr-FR" altLang="fr-FR" sz="1400" dirty="0" smtClean="0">
                <a:solidFill>
                  <a:schemeClr val="tx1"/>
                </a:solidFill>
                <a:latin typeface="Arial" panose="020B0604020202020204" pitchFamily="34" charset="0"/>
                <a:cs typeface="Arial" panose="020B0604020202020204" pitchFamily="34" charset="0"/>
              </a:rPr>
              <a:t>▪ </a:t>
            </a:r>
            <a:r>
              <a:rPr lang="fr-FR" sz="1400" b="0" cap="none" dirty="0" smtClean="0">
                <a:solidFill>
                  <a:schemeClr val="tx1"/>
                </a:solidFill>
                <a:latin typeface="Arial" panose="020B0604020202020204" pitchFamily="34" charset="0"/>
                <a:cs typeface="Arial" panose="020B0604020202020204" pitchFamily="34" charset="0"/>
              </a:rPr>
              <a:t>95% de personnes âgées: </a:t>
            </a:r>
            <a:r>
              <a:rPr lang="fr-FR" sz="1400" b="0" cap="none" dirty="0" smtClean="0">
                <a:solidFill>
                  <a:schemeClr val="tx1"/>
                </a:solidFill>
                <a:latin typeface="Arial" panose="020B0604020202020204" pitchFamily="34" charset="0"/>
                <a:ea typeface="Arial Unicode MS" pitchFamily="2"/>
                <a:cs typeface="Arial" panose="020B0604020202020204" pitchFamily="34" charset="0"/>
              </a:rPr>
              <a:t>64 % disposent de l’aide d’un proche aidant, a contrario cette donnée indique que 36 % de ces personnes sont seules .</a:t>
            </a:r>
            <a:r>
              <a:rPr lang="fr-FR" altLang="fr-FR" sz="1400" dirty="0">
                <a:solidFill>
                  <a:schemeClr val="tx1"/>
                </a:solidFill>
                <a:latin typeface="Arial" panose="020B0604020202020204" pitchFamily="34" charset="0"/>
                <a:cs typeface="Arial" panose="020B0604020202020204" pitchFamily="34" charset="0"/>
              </a:rPr>
              <a:t> </a:t>
            </a:r>
            <a:endParaRPr lang="fr-FR" altLang="fr-FR" sz="1400" dirty="0" smtClean="0">
              <a:solidFill>
                <a:schemeClr val="tx1"/>
              </a:solidFill>
              <a:latin typeface="Arial" panose="020B0604020202020204" pitchFamily="34" charset="0"/>
              <a:cs typeface="Arial" panose="020B0604020202020204" pitchFamily="34" charset="0"/>
            </a:endParaRPr>
          </a:p>
          <a:p>
            <a:pPr lvl="1" algn="just" defTabSz="828675" fontAlgn="base">
              <a:lnSpc>
                <a:spcPct val="113000"/>
              </a:lnSpc>
              <a:spcBef>
                <a:spcPts val="0"/>
              </a:spcBef>
              <a:buClr>
                <a:srgbClr val="FF5E48"/>
              </a:buClr>
              <a:buSzPct val="90000"/>
            </a:pPr>
            <a:r>
              <a:rPr lang="fr-FR" altLang="fr-FR" sz="1400" dirty="0" smtClean="0">
                <a:solidFill>
                  <a:schemeClr val="tx1"/>
                </a:solidFill>
                <a:latin typeface="Arial" panose="020B0604020202020204" pitchFamily="34" charset="0"/>
                <a:cs typeface="Arial" panose="020B0604020202020204" pitchFamily="34" charset="0"/>
              </a:rPr>
              <a:t>▪ </a:t>
            </a:r>
            <a:r>
              <a:rPr lang="fr-FR" sz="1400" b="0" cap="none" dirty="0" smtClean="0">
                <a:solidFill>
                  <a:schemeClr val="tx1"/>
                </a:solidFill>
                <a:latin typeface="Arial" panose="020B0604020202020204" pitchFamily="34" charset="0"/>
                <a:cs typeface="Arial" panose="020B0604020202020204" pitchFamily="34" charset="0"/>
              </a:rPr>
              <a:t>5 % de personnes en situation de handicap: </a:t>
            </a:r>
            <a:r>
              <a:rPr lang="fr-FR" sz="1400" b="0" cap="none" dirty="0" smtClean="0">
                <a:solidFill>
                  <a:schemeClr val="tx1"/>
                </a:solidFill>
                <a:latin typeface="Arial" panose="020B0604020202020204" pitchFamily="34" charset="0"/>
                <a:ea typeface="Arial Unicode MS" pitchFamily="2"/>
                <a:cs typeface="Arial" panose="020B0604020202020204" pitchFamily="34" charset="0"/>
              </a:rPr>
              <a:t>47 % disposent de l’aide d’un proche-aidant, a contrario cette donnée indique que 53 % de ces personnes sont seules.</a:t>
            </a:r>
          </a:p>
          <a:p>
            <a:pPr lvl="1" algn="just" defTabSz="828675" fontAlgn="base">
              <a:lnSpc>
                <a:spcPct val="113000"/>
              </a:lnSpc>
              <a:spcBef>
                <a:spcPts val="0"/>
              </a:spcBef>
              <a:buClr>
                <a:srgbClr val="FF5E48"/>
              </a:buClr>
              <a:buSzPct val="90000"/>
            </a:pPr>
            <a:endParaRPr lang="fr-FR" sz="800" b="0" cap="none" dirty="0" smtClean="0">
              <a:solidFill>
                <a:schemeClr val="tx1"/>
              </a:solidFill>
              <a:latin typeface="Arial" panose="020B0604020202020204" pitchFamily="34" charset="0"/>
              <a:ea typeface="Arial Unicode MS" pitchFamily="2"/>
              <a:cs typeface="Arial" panose="020B0604020202020204" pitchFamily="34" charset="0"/>
            </a:endParaRPr>
          </a:p>
          <a:p>
            <a:pPr lvl="1" algn="just" defTabSz="828675" fontAlgn="base">
              <a:lnSpc>
                <a:spcPct val="113000"/>
              </a:lnSpc>
              <a:spcBef>
                <a:spcPts val="0"/>
              </a:spcBef>
              <a:buClr>
                <a:srgbClr val="FF5E48"/>
              </a:buClr>
              <a:buSzPct val="90000"/>
            </a:pPr>
            <a:r>
              <a:rPr lang="fr-FR" altLang="fr-FR" sz="1400" dirty="0" smtClean="0">
                <a:solidFill>
                  <a:schemeClr val="tx1"/>
                </a:solidFill>
                <a:latin typeface="Arial" panose="020B0604020202020204" pitchFamily="34" charset="0"/>
                <a:cs typeface="Arial" panose="020B0604020202020204" pitchFamily="34" charset="0"/>
              </a:rPr>
              <a:t>▪ </a:t>
            </a:r>
            <a:r>
              <a:rPr lang="fr-FR" altLang="fr-FR" sz="1400" b="0" cap="none" dirty="0">
                <a:solidFill>
                  <a:schemeClr val="tx1"/>
                </a:solidFill>
                <a:latin typeface="Arial" panose="020B0604020202020204" pitchFamily="34" charset="0"/>
                <a:ea typeface="Arial Unicode MS" pitchFamily="2"/>
                <a:cs typeface="Arial" panose="020B0604020202020204" pitchFamily="34" charset="0"/>
              </a:rPr>
              <a:t>P</a:t>
            </a:r>
            <a:r>
              <a:rPr lang="fr-FR" sz="1400" b="0" cap="none" dirty="0" smtClean="0">
                <a:solidFill>
                  <a:schemeClr val="tx1"/>
                </a:solidFill>
                <a:latin typeface="Arial" panose="020B0604020202020204" pitchFamily="34" charset="0"/>
                <a:ea typeface="Arial Unicode MS" pitchFamily="2"/>
                <a:cs typeface="Arial" panose="020B0604020202020204" pitchFamily="34" charset="0"/>
              </a:rPr>
              <a:t>armi </a:t>
            </a:r>
            <a:r>
              <a:rPr lang="fr-FR" sz="1400" b="0" cap="none" dirty="0">
                <a:solidFill>
                  <a:schemeClr val="tx1"/>
                </a:solidFill>
                <a:latin typeface="Arial" panose="020B0604020202020204" pitchFamily="34" charset="0"/>
                <a:ea typeface="Arial Unicode MS" pitchFamily="2"/>
                <a:cs typeface="Arial" panose="020B0604020202020204" pitchFamily="34" charset="0"/>
              </a:rPr>
              <a:t>les personnes (PA/PH) </a:t>
            </a:r>
            <a:r>
              <a:rPr lang="fr-FR" sz="1400" b="0" cap="none" dirty="0" smtClean="0">
                <a:solidFill>
                  <a:schemeClr val="tx1"/>
                </a:solidFill>
                <a:latin typeface="Arial" panose="020B0604020202020204" pitchFamily="34" charset="0"/>
                <a:ea typeface="Arial Unicode MS" pitchFamily="2"/>
                <a:cs typeface="Arial" panose="020B0604020202020204" pitchFamily="34" charset="0"/>
              </a:rPr>
              <a:t>suivies </a:t>
            </a:r>
            <a:r>
              <a:rPr lang="fr-FR" sz="1400" b="0" cap="none" dirty="0">
                <a:solidFill>
                  <a:schemeClr val="tx1"/>
                </a:solidFill>
                <a:latin typeface="Arial" panose="020B0604020202020204" pitchFamily="34" charset="0"/>
                <a:ea typeface="Arial Unicode MS" pitchFamily="2"/>
                <a:cs typeface="Arial" panose="020B0604020202020204" pitchFamily="34" charset="0"/>
              </a:rPr>
              <a:t>sur les territoires des </a:t>
            </a:r>
            <a:r>
              <a:rPr lang="fr-FR" sz="1400" b="0" cap="none" dirty="0" smtClean="0">
                <a:solidFill>
                  <a:schemeClr val="tx1"/>
                </a:solidFill>
                <a:latin typeface="Arial" panose="020B0604020202020204" pitchFamily="34" charset="0"/>
                <a:ea typeface="Arial Unicode MS" pitchFamily="2"/>
                <a:cs typeface="Arial" panose="020B0604020202020204" pitchFamily="34" charset="0"/>
              </a:rPr>
              <a:t>services, </a:t>
            </a:r>
            <a:r>
              <a:rPr lang="fr-FR" sz="1400" cap="none" dirty="0" smtClean="0">
                <a:solidFill>
                  <a:schemeClr val="tx1"/>
                </a:solidFill>
                <a:latin typeface="Arial" panose="020B0604020202020204" pitchFamily="34" charset="0"/>
                <a:ea typeface="Arial Unicode MS" pitchFamily="2"/>
                <a:cs typeface="Arial" panose="020B0604020202020204" pitchFamily="34" charset="0"/>
              </a:rPr>
              <a:t>3 774 </a:t>
            </a:r>
            <a:r>
              <a:rPr lang="fr-FR" sz="1400" cap="none" dirty="0">
                <a:solidFill>
                  <a:schemeClr val="tx1"/>
                </a:solidFill>
                <a:latin typeface="Arial" panose="020B0604020202020204" pitchFamily="34" charset="0"/>
                <a:ea typeface="Arial Unicode MS" pitchFamily="2"/>
                <a:cs typeface="Arial" panose="020B0604020202020204" pitchFamily="34" charset="0"/>
              </a:rPr>
              <a:t>ont été admises en sortie </a:t>
            </a:r>
            <a:r>
              <a:rPr lang="fr-FR" sz="1400" cap="none" dirty="0" smtClean="0">
                <a:solidFill>
                  <a:schemeClr val="tx1"/>
                </a:solidFill>
                <a:latin typeface="Arial" panose="020B0604020202020204" pitchFamily="34" charset="0"/>
                <a:ea typeface="Arial Unicode MS" pitchFamily="2"/>
                <a:cs typeface="Arial" panose="020B0604020202020204" pitchFamily="34" charset="0"/>
              </a:rPr>
              <a:t>d’hospitalisation</a:t>
            </a:r>
            <a:r>
              <a:rPr lang="fr-FR" sz="1400" b="0" cap="none" dirty="0" smtClean="0">
                <a:solidFill>
                  <a:schemeClr val="tx1"/>
                </a:solidFill>
                <a:latin typeface="Arial" panose="020B0604020202020204" pitchFamily="34" charset="0"/>
                <a:ea typeface="Arial Unicode MS" pitchFamily="2"/>
                <a:cs typeface="Arial" panose="020B0604020202020204" pitchFamily="34" charset="0"/>
              </a:rPr>
              <a:t>, soit </a:t>
            </a:r>
            <a:r>
              <a:rPr lang="fr-FR" sz="1400" b="0" cap="none" dirty="0">
                <a:solidFill>
                  <a:schemeClr val="tx1"/>
                </a:solidFill>
                <a:latin typeface="Arial" panose="020B0604020202020204" pitchFamily="34" charset="0"/>
                <a:ea typeface="Arial Unicode MS" pitchFamily="2"/>
                <a:cs typeface="Arial" panose="020B0604020202020204" pitchFamily="34" charset="0"/>
              </a:rPr>
              <a:t>2,45 % du total des </a:t>
            </a:r>
            <a:r>
              <a:rPr lang="fr-FR" sz="1400" b="0" cap="none" dirty="0" smtClean="0">
                <a:solidFill>
                  <a:schemeClr val="tx1"/>
                </a:solidFill>
                <a:latin typeface="Arial" panose="020B0604020202020204" pitchFamily="34" charset="0"/>
                <a:ea typeface="Arial Unicode MS" pitchFamily="2"/>
                <a:cs typeface="Arial" panose="020B0604020202020204" pitchFamily="34" charset="0"/>
              </a:rPr>
              <a:t>bénéficiaires. </a:t>
            </a:r>
          </a:p>
          <a:p>
            <a:pPr lvl="1" algn="just" defTabSz="828675" fontAlgn="base">
              <a:lnSpc>
                <a:spcPct val="113000"/>
              </a:lnSpc>
              <a:spcBef>
                <a:spcPts val="0"/>
              </a:spcBef>
              <a:buClr>
                <a:srgbClr val="FF5E48"/>
              </a:buClr>
              <a:buSzPct val="90000"/>
            </a:pPr>
            <a:r>
              <a:rPr lang="fr-FR" altLang="fr-FR" sz="1400" dirty="0" smtClean="0">
                <a:solidFill>
                  <a:schemeClr val="tx1"/>
                </a:solidFill>
                <a:latin typeface="Arial" panose="020B0604020202020204" pitchFamily="34" charset="0"/>
                <a:cs typeface="Arial" panose="020B0604020202020204" pitchFamily="34" charset="0"/>
              </a:rPr>
              <a:t>▪ </a:t>
            </a:r>
            <a:r>
              <a:rPr lang="fr-FR" altLang="fr-FR" sz="1400" cap="none" dirty="0" smtClean="0">
                <a:solidFill>
                  <a:schemeClr val="tx1"/>
                </a:solidFill>
                <a:latin typeface="Arial" panose="020B0604020202020204" pitchFamily="34" charset="0"/>
                <a:ea typeface="Arial Unicode MS" pitchFamily="2"/>
                <a:cs typeface="Arial" panose="020B0604020202020204" pitchFamily="34" charset="0"/>
              </a:rPr>
              <a:t>7 </a:t>
            </a:r>
            <a:r>
              <a:rPr lang="fr-FR" sz="1400" cap="none" dirty="0" smtClean="0">
                <a:solidFill>
                  <a:schemeClr val="tx1"/>
                </a:solidFill>
                <a:latin typeface="Arial" panose="020B0604020202020204" pitchFamily="34" charset="0"/>
                <a:cs typeface="Arial" panose="020B0604020202020204" pitchFamily="34" charset="0"/>
              </a:rPr>
              <a:t>931 </a:t>
            </a:r>
            <a:r>
              <a:rPr lang="fr-FR" sz="1400" cap="none" dirty="0">
                <a:solidFill>
                  <a:schemeClr val="tx1"/>
                </a:solidFill>
                <a:latin typeface="Arial" panose="020B0604020202020204" pitchFamily="34" charset="0"/>
                <a:cs typeface="Arial" panose="020B0604020202020204" pitchFamily="34" charset="0"/>
              </a:rPr>
              <a:t>sorties de prise en charge </a:t>
            </a:r>
            <a:r>
              <a:rPr lang="fr-FR" sz="1400" cap="none" dirty="0" smtClean="0">
                <a:solidFill>
                  <a:schemeClr val="tx1"/>
                </a:solidFill>
                <a:latin typeface="Arial" panose="020B0604020202020204" pitchFamily="34" charset="0"/>
                <a:cs typeface="Arial" panose="020B0604020202020204" pitchFamily="34" charset="0"/>
              </a:rPr>
              <a:t>ont été prononcées</a:t>
            </a:r>
            <a:r>
              <a:rPr lang="fr-FR" sz="1400" b="0" cap="none" dirty="0" smtClean="0">
                <a:solidFill>
                  <a:schemeClr val="tx1"/>
                </a:solidFill>
                <a:latin typeface="Arial" panose="020B0604020202020204" pitchFamily="34" charset="0"/>
                <a:cs typeface="Arial" panose="020B0604020202020204" pitchFamily="34" charset="0"/>
              </a:rPr>
              <a:t>, soit </a:t>
            </a:r>
            <a:r>
              <a:rPr lang="fr-FR" sz="1400" b="0" cap="none" dirty="0">
                <a:solidFill>
                  <a:schemeClr val="tx1"/>
                </a:solidFill>
                <a:latin typeface="Arial" panose="020B0604020202020204" pitchFamily="34" charset="0"/>
                <a:cs typeface="Arial" panose="020B0604020202020204" pitchFamily="34" charset="0"/>
              </a:rPr>
              <a:t>4,28% du total des bénéficiaires. </a:t>
            </a:r>
          </a:p>
          <a:p>
            <a:pPr lvl="1" algn="just" defTabSz="828675" fontAlgn="base">
              <a:lnSpc>
                <a:spcPct val="113000"/>
              </a:lnSpc>
              <a:spcBef>
                <a:spcPts val="0"/>
              </a:spcBef>
              <a:buClr>
                <a:srgbClr val="FF5E48"/>
              </a:buClr>
              <a:buSzPct val="90000"/>
            </a:pPr>
            <a:endParaRPr lang="fr-FR" sz="1400" b="0" cap="none" dirty="0">
              <a:solidFill>
                <a:schemeClr val="tx1"/>
              </a:solidFill>
              <a:latin typeface="Arial" panose="020B0604020202020204" pitchFamily="34" charset="0"/>
              <a:ea typeface="Arial Unicode MS" pitchFamily="2"/>
              <a:cs typeface="Arial" panose="020B0604020202020204" pitchFamily="34" charset="0"/>
            </a:endParaRPr>
          </a:p>
          <a:p>
            <a:endParaRPr lang="fr-FR" dirty="0"/>
          </a:p>
        </p:txBody>
      </p:sp>
      <p:pic>
        <p:nvPicPr>
          <p:cNvPr id="8" name="Image 7"/>
          <p:cNvPicPr>
            <a:picLocks noChangeAspect="1"/>
          </p:cNvPicPr>
          <p:nvPr/>
        </p:nvPicPr>
        <p:blipFill>
          <a:blip r:embed="rId3"/>
          <a:stretch>
            <a:fillRect/>
          </a:stretch>
        </p:blipFill>
        <p:spPr>
          <a:xfrm>
            <a:off x="2208943" y="3441843"/>
            <a:ext cx="5075435" cy="3303832"/>
          </a:xfrm>
          <a:prstGeom prst="rect">
            <a:avLst/>
          </a:prstGeom>
        </p:spPr>
      </p:pic>
      <p:sp>
        <p:nvSpPr>
          <p:cNvPr id="5" name="Espace réservé du numéro de diapositive 4"/>
          <p:cNvSpPr>
            <a:spLocks noGrp="1"/>
          </p:cNvSpPr>
          <p:nvPr>
            <p:ph type="sldNum" sz="quarter" idx="12"/>
          </p:nvPr>
        </p:nvSpPr>
        <p:spPr/>
        <p:txBody>
          <a:bodyPr/>
          <a:lstStyle/>
          <a:p>
            <a:fld id="{7E3B350E-657F-41D5-BCB6-877D8C3AF71C}" type="slidenum">
              <a:rPr lang="fr-FR" smtClean="0"/>
              <a:t>73</a:t>
            </a:fld>
            <a:endParaRPr lang="fr-FR" dirty="0"/>
          </a:p>
        </p:txBody>
      </p:sp>
    </p:spTree>
    <p:extLst>
      <p:ext uri="{BB962C8B-B14F-4D97-AF65-F5344CB8AC3E}">
        <p14:creationId xmlns:p14="http://schemas.microsoft.com/office/powerpoint/2010/main" val="228284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630622"/>
          </a:xfrm>
        </p:spPr>
        <p:txBody>
          <a:bodyPr/>
          <a:lstStyle/>
          <a:p>
            <a:pPr algn="just"/>
            <a:r>
              <a:rPr lang="fr-FR" sz="2400" dirty="0" smtClean="0">
                <a:solidFill>
                  <a:srgbClr val="AF0E1A"/>
                </a:solidFill>
              </a:rPr>
              <a:t>LES CARACTERISTIQUES </a:t>
            </a:r>
            <a:r>
              <a:rPr lang="fr-FR" sz="2400" dirty="0">
                <a:solidFill>
                  <a:srgbClr val="AF0E1A"/>
                </a:solidFill>
              </a:rPr>
              <a:t>DES SPASAD INTEGRES EN 2018 (SYNTHESE DGCS situation au </a:t>
            </a:r>
            <a:r>
              <a:rPr lang="fr-FR" sz="2400" dirty="0" smtClean="0">
                <a:solidFill>
                  <a:srgbClr val="AF0E1A"/>
                </a:solidFill>
              </a:rPr>
              <a:t>1</a:t>
            </a:r>
            <a:r>
              <a:rPr lang="fr-FR" sz="2400" baseline="30000" dirty="0" smtClean="0">
                <a:solidFill>
                  <a:srgbClr val="AF0E1A"/>
                </a:solidFill>
              </a:rPr>
              <a:t>er</a:t>
            </a:r>
            <a:r>
              <a:rPr lang="fr-FR" sz="2400" dirty="0" smtClean="0">
                <a:solidFill>
                  <a:srgbClr val="AF0E1A"/>
                </a:solidFill>
              </a:rPr>
              <a:t> semestre 2018</a:t>
            </a:r>
            <a:r>
              <a:rPr lang="fr-FR" sz="2400" dirty="0">
                <a:solidFill>
                  <a:srgbClr val="AF0E1A"/>
                </a:solidFill>
              </a:rPr>
              <a:t>)</a:t>
            </a:r>
            <a:endParaRPr lang="fr-FR" sz="2400" dirty="0"/>
          </a:p>
        </p:txBody>
      </p:sp>
      <p:sp>
        <p:nvSpPr>
          <p:cNvPr id="4" name="Espace réservé du texte 3"/>
          <p:cNvSpPr>
            <a:spLocks noGrp="1"/>
          </p:cNvSpPr>
          <p:nvPr>
            <p:ph type="body" sz="quarter" idx="13"/>
          </p:nvPr>
        </p:nvSpPr>
        <p:spPr>
          <a:xfrm>
            <a:off x="431800" y="1315091"/>
            <a:ext cx="8280400" cy="5430583"/>
          </a:xfrm>
        </p:spPr>
        <p:txBody>
          <a:bodyPr/>
          <a:lstStyle/>
          <a:p>
            <a:r>
              <a:rPr lang="fr-FR" sz="1400" b="1" dirty="0" smtClean="0">
                <a:solidFill>
                  <a:schemeClr val="tx1"/>
                </a:solidFill>
                <a:latin typeface="Arial" panose="020B0604020202020204" pitchFamily="34" charset="0"/>
                <a:cs typeface="Arial" panose="020B0604020202020204" pitchFamily="34" charset="0"/>
              </a:rPr>
              <a:t>LA COORDINATION: </a:t>
            </a:r>
          </a:p>
          <a:p>
            <a:pPr algn="just"/>
            <a:r>
              <a:rPr lang="fr-FR" sz="1400" dirty="0" smtClean="0">
                <a:solidFill>
                  <a:schemeClr val="tx1"/>
                </a:solidFill>
                <a:latin typeface="Arial" panose="020B0604020202020204" pitchFamily="34" charset="0"/>
                <a:cs typeface="Arial" panose="020B0604020202020204" pitchFamily="34" charset="0"/>
              </a:rPr>
              <a:t>- Sur </a:t>
            </a:r>
            <a:r>
              <a:rPr lang="fr-FR" sz="1400" dirty="0">
                <a:solidFill>
                  <a:schemeClr val="tx1"/>
                </a:solidFill>
                <a:latin typeface="Arial" panose="020B0604020202020204" pitchFamily="34" charset="0"/>
                <a:cs typeface="Arial" panose="020B0604020202020204" pitchFamily="34" charset="0"/>
              </a:rPr>
              <a:t>le </a:t>
            </a:r>
            <a:r>
              <a:rPr lang="fr-FR" sz="1400" dirty="0" smtClean="0">
                <a:solidFill>
                  <a:schemeClr val="tx1"/>
                </a:solidFill>
                <a:latin typeface="Arial" panose="020B0604020202020204" pitchFamily="34" charset="0"/>
                <a:cs typeface="Arial" panose="020B0604020202020204" pitchFamily="34" charset="0"/>
              </a:rPr>
              <a:t>semestre, </a:t>
            </a:r>
            <a:r>
              <a:rPr lang="fr-FR" sz="1400" b="1" dirty="0" smtClean="0">
                <a:solidFill>
                  <a:schemeClr val="tx1"/>
                </a:solidFill>
                <a:latin typeface="Arial" panose="020B0604020202020204" pitchFamily="34" charset="0"/>
                <a:cs typeface="Arial" panose="020B0604020202020204" pitchFamily="34" charset="0"/>
              </a:rPr>
              <a:t>27 </a:t>
            </a:r>
            <a:r>
              <a:rPr lang="fr-FR" sz="1400" b="1" dirty="0">
                <a:solidFill>
                  <a:schemeClr val="tx1"/>
                </a:solidFill>
                <a:latin typeface="Arial" panose="020B0604020202020204" pitchFamily="34" charset="0"/>
                <a:cs typeface="Arial" panose="020B0604020202020204" pitchFamily="34" charset="0"/>
              </a:rPr>
              <a:t>333 personnes ont été évaluées </a:t>
            </a:r>
            <a:r>
              <a:rPr lang="fr-FR" sz="1400" dirty="0">
                <a:solidFill>
                  <a:schemeClr val="tx1"/>
                </a:solidFill>
                <a:latin typeface="Arial" panose="020B0604020202020204" pitchFamily="34" charset="0"/>
                <a:cs typeface="Arial" panose="020B0604020202020204" pitchFamily="34" charset="0"/>
              </a:rPr>
              <a:t>dans le cadre de leur entrée/ou suivie au sein du territoire des SPASAD </a:t>
            </a:r>
            <a:r>
              <a:rPr lang="fr-FR" sz="1400" dirty="0" smtClean="0">
                <a:solidFill>
                  <a:schemeClr val="tx1"/>
                </a:solidFill>
                <a:latin typeface="Arial" panose="020B0604020202020204" pitchFamily="34" charset="0"/>
                <a:cs typeface="Arial" panose="020B0604020202020204" pitchFamily="34" charset="0"/>
              </a:rPr>
              <a:t>intégrés, soit </a:t>
            </a:r>
            <a:r>
              <a:rPr lang="fr-FR" sz="1400" dirty="0">
                <a:solidFill>
                  <a:schemeClr val="tx1"/>
                </a:solidFill>
                <a:latin typeface="Arial" panose="020B0604020202020204" pitchFamily="34" charset="0"/>
                <a:cs typeface="Arial" panose="020B0604020202020204" pitchFamily="34" charset="0"/>
              </a:rPr>
              <a:t>18 % des personnes </a:t>
            </a:r>
            <a:r>
              <a:rPr lang="fr-FR" sz="1400" dirty="0" smtClean="0">
                <a:solidFill>
                  <a:schemeClr val="tx1"/>
                </a:solidFill>
                <a:latin typeface="Arial" panose="020B0604020202020204" pitchFamily="34" charset="0"/>
                <a:cs typeface="Arial" panose="020B0604020202020204" pitchFamily="34" charset="0"/>
              </a:rPr>
              <a:t>suivies:</a:t>
            </a:r>
            <a:endParaRPr lang="fr-FR" sz="1400" dirty="0">
              <a:solidFill>
                <a:schemeClr val="tx1"/>
              </a:solidFill>
              <a:latin typeface="Arial" panose="020B0604020202020204" pitchFamily="34" charset="0"/>
              <a:cs typeface="Arial" panose="020B0604020202020204" pitchFamily="34" charset="0"/>
            </a:endParaRPr>
          </a:p>
          <a:p>
            <a:pPr marL="677862" lvl="2" indent="-285750" algn="just">
              <a:spcBef>
                <a:spcPts val="100"/>
              </a:spcBef>
              <a:spcAft>
                <a:spcPts val="0"/>
              </a:spcAft>
              <a:buSzPct val="90000"/>
              <a:buFontTx/>
              <a:buChar char="-"/>
            </a:pPr>
            <a:r>
              <a:rPr lang="fr-FR" dirty="0">
                <a:solidFill>
                  <a:schemeClr val="tx1"/>
                </a:solidFill>
                <a:latin typeface="Arial" panose="020B0604020202020204" pitchFamily="34" charset="0"/>
                <a:cs typeface="Arial" panose="020B0604020202020204" pitchFamily="34" charset="0"/>
              </a:rPr>
              <a:t>41 % ont été évaluées par </a:t>
            </a:r>
            <a:r>
              <a:rPr lang="fr-FR" dirty="0" smtClean="0">
                <a:solidFill>
                  <a:schemeClr val="tx1"/>
                </a:solidFill>
                <a:latin typeface="Arial" panose="020B0604020202020204" pitchFamily="34" charset="0"/>
                <a:cs typeface="Arial" panose="020B0604020202020204" pitchFamily="34" charset="0"/>
              </a:rPr>
              <a:t>l’IDEC</a:t>
            </a:r>
            <a:endParaRPr lang="fr-FR" dirty="0">
              <a:solidFill>
                <a:schemeClr val="tx1"/>
              </a:solidFill>
              <a:latin typeface="Arial" panose="020B0604020202020204" pitchFamily="34" charset="0"/>
              <a:cs typeface="Arial" panose="020B0604020202020204" pitchFamily="34" charset="0"/>
            </a:endParaRPr>
          </a:p>
          <a:p>
            <a:pPr marL="677862" lvl="2" indent="-285750" algn="just">
              <a:spcBef>
                <a:spcPts val="100"/>
              </a:spcBef>
              <a:spcAft>
                <a:spcPts val="0"/>
              </a:spcAft>
              <a:buSzPct val="90000"/>
              <a:buFontTx/>
              <a:buChar char="-"/>
            </a:pPr>
            <a:r>
              <a:rPr lang="fr-FR" dirty="0">
                <a:solidFill>
                  <a:schemeClr val="tx1"/>
                </a:solidFill>
                <a:latin typeface="Arial" panose="020B0604020202020204" pitchFamily="34" charset="0"/>
                <a:cs typeface="Arial" panose="020B0604020202020204" pitchFamily="34" charset="0"/>
              </a:rPr>
              <a:t>42 % ont été évaluées par le responsable de </a:t>
            </a:r>
            <a:r>
              <a:rPr lang="fr-FR" dirty="0" smtClean="0">
                <a:solidFill>
                  <a:schemeClr val="tx1"/>
                </a:solidFill>
                <a:latin typeface="Arial" panose="020B0604020202020204" pitchFamily="34" charset="0"/>
                <a:cs typeface="Arial" panose="020B0604020202020204" pitchFamily="34" charset="0"/>
              </a:rPr>
              <a:t>secteur</a:t>
            </a:r>
            <a:endParaRPr lang="fr-FR" dirty="0">
              <a:solidFill>
                <a:schemeClr val="tx1"/>
              </a:solidFill>
              <a:latin typeface="Arial" panose="020B0604020202020204" pitchFamily="34" charset="0"/>
              <a:cs typeface="Arial" panose="020B0604020202020204" pitchFamily="34" charset="0"/>
            </a:endParaRPr>
          </a:p>
          <a:p>
            <a:pPr marL="677862" lvl="2" indent="-285750" algn="just">
              <a:spcBef>
                <a:spcPts val="100"/>
              </a:spcBef>
              <a:spcAft>
                <a:spcPts val="0"/>
              </a:spcAft>
              <a:buSzPct val="90000"/>
              <a:buFontTx/>
              <a:buChar char="-"/>
            </a:pPr>
            <a:r>
              <a:rPr lang="fr-FR" dirty="0" smtClean="0">
                <a:solidFill>
                  <a:schemeClr val="tx1"/>
                </a:solidFill>
                <a:latin typeface="Arial" panose="020B0604020202020204" pitchFamily="34" charset="0"/>
                <a:cs typeface="Arial" panose="020B0604020202020204" pitchFamily="34" charset="0"/>
              </a:rPr>
              <a:t>16 </a:t>
            </a:r>
            <a:r>
              <a:rPr lang="fr-FR" dirty="0">
                <a:solidFill>
                  <a:schemeClr val="tx1"/>
                </a:solidFill>
                <a:latin typeface="Arial" panose="020B0604020202020204" pitchFamily="34" charset="0"/>
                <a:cs typeface="Arial" panose="020B0604020202020204" pitchFamily="34" charset="0"/>
              </a:rPr>
              <a:t>% ont fait l’objet d’une évaluation commune IDEC + responsable de </a:t>
            </a:r>
            <a:r>
              <a:rPr lang="fr-FR" dirty="0" smtClean="0">
                <a:solidFill>
                  <a:schemeClr val="tx1"/>
                </a:solidFill>
                <a:latin typeface="Arial" panose="020B0604020202020204" pitchFamily="34" charset="0"/>
                <a:cs typeface="Arial" panose="020B0604020202020204" pitchFamily="34" charset="0"/>
              </a:rPr>
              <a:t>secteur</a:t>
            </a:r>
            <a:endParaRPr lang="fr-FR" dirty="0">
              <a:solidFill>
                <a:schemeClr val="tx1"/>
              </a:solidFill>
              <a:latin typeface="Arial" panose="020B0604020202020204" pitchFamily="34" charset="0"/>
              <a:cs typeface="Arial" panose="020B0604020202020204" pitchFamily="34" charset="0"/>
            </a:endParaRPr>
          </a:p>
          <a:p>
            <a:pPr algn="just"/>
            <a:r>
              <a:rPr lang="fr-FR" sz="1400" dirty="0" smtClean="0">
                <a:solidFill>
                  <a:schemeClr val="tx1"/>
                </a:solidFill>
                <a:latin typeface="Arial" panose="020B0604020202020204" pitchFamily="34" charset="0"/>
                <a:cs typeface="Arial" panose="020B0604020202020204" pitchFamily="34" charset="0"/>
              </a:rPr>
              <a:t>- La </a:t>
            </a:r>
            <a:r>
              <a:rPr lang="fr-FR" sz="1400" b="1" dirty="0">
                <a:solidFill>
                  <a:schemeClr val="tx1"/>
                </a:solidFill>
                <a:latin typeface="Arial" panose="020B0604020202020204" pitchFamily="34" charset="0"/>
                <a:cs typeface="Arial" panose="020B0604020202020204" pitchFamily="34" charset="0"/>
              </a:rPr>
              <a:t>part d’activité de l’IDEC consacrée à la coordination « aide et soins »  </a:t>
            </a:r>
            <a:r>
              <a:rPr lang="fr-FR" sz="1400" dirty="0">
                <a:solidFill>
                  <a:schemeClr val="tx1"/>
                </a:solidFill>
                <a:latin typeface="Arial" panose="020B0604020202020204" pitchFamily="34" charset="0"/>
                <a:cs typeface="Arial" panose="020B0604020202020204" pitchFamily="34" charset="0"/>
              </a:rPr>
              <a:t>au sein du SPASAD intégré est </a:t>
            </a:r>
            <a:r>
              <a:rPr lang="fr-FR" sz="1400" b="1" dirty="0">
                <a:solidFill>
                  <a:schemeClr val="tx1"/>
                </a:solidFill>
                <a:latin typeface="Arial" panose="020B0604020202020204" pitchFamily="34" charset="0"/>
                <a:cs typeface="Arial" panose="020B0604020202020204" pitchFamily="34" charset="0"/>
              </a:rPr>
              <a:t>estimée à 32</a:t>
            </a:r>
            <a:r>
              <a:rPr lang="fr-FR" sz="1400" b="1" dirty="0" smtClean="0">
                <a:solidFill>
                  <a:schemeClr val="tx1"/>
                </a:solidFill>
                <a:latin typeface="Arial" panose="020B0604020202020204" pitchFamily="34" charset="0"/>
                <a:cs typeface="Arial" panose="020B0604020202020204" pitchFamily="34" charset="0"/>
              </a:rPr>
              <a:t>%. </a:t>
            </a:r>
          </a:p>
          <a:p>
            <a:pPr algn="just"/>
            <a:r>
              <a:rPr lang="fr-FR" sz="1400" dirty="0" smtClean="0">
                <a:solidFill>
                  <a:schemeClr val="tx1"/>
                </a:solidFill>
                <a:latin typeface="Arial" panose="020B0604020202020204" pitchFamily="34" charset="0"/>
                <a:cs typeface="Arial" panose="020B0604020202020204" pitchFamily="34" charset="0"/>
              </a:rPr>
              <a:t>- Les </a:t>
            </a:r>
            <a:r>
              <a:rPr lang="fr-FR" sz="1400" dirty="0">
                <a:solidFill>
                  <a:schemeClr val="tx1"/>
                </a:solidFill>
                <a:latin typeface="Arial" panose="020B0604020202020204" pitchFamily="34" charset="0"/>
                <a:cs typeface="Arial" panose="020B0604020202020204" pitchFamily="34" charset="0"/>
              </a:rPr>
              <a:t>SPASAD intégrés ont mis en place sur le </a:t>
            </a:r>
            <a:r>
              <a:rPr lang="fr-FR" sz="1400" dirty="0" smtClean="0">
                <a:solidFill>
                  <a:schemeClr val="tx1"/>
                </a:solidFill>
                <a:latin typeface="Arial" panose="020B0604020202020204" pitchFamily="34" charset="0"/>
                <a:cs typeface="Arial" panose="020B0604020202020204" pitchFamily="34" charset="0"/>
              </a:rPr>
              <a:t>semestre </a:t>
            </a:r>
            <a:r>
              <a:rPr lang="fr-FR" sz="1400" b="1" dirty="0" smtClean="0">
                <a:solidFill>
                  <a:schemeClr val="tx1"/>
                </a:solidFill>
                <a:latin typeface="Arial" panose="020B0604020202020204" pitchFamily="34" charset="0"/>
                <a:cs typeface="Arial" panose="020B0604020202020204" pitchFamily="34" charset="0"/>
              </a:rPr>
              <a:t>3 </a:t>
            </a:r>
            <a:r>
              <a:rPr lang="fr-FR" sz="1400" b="1" dirty="0">
                <a:solidFill>
                  <a:schemeClr val="tx1"/>
                </a:solidFill>
                <a:latin typeface="Arial" panose="020B0604020202020204" pitchFamily="34" charset="0"/>
                <a:cs typeface="Arial" panose="020B0604020202020204" pitchFamily="34" charset="0"/>
              </a:rPr>
              <a:t>381 réunions de </a:t>
            </a:r>
            <a:r>
              <a:rPr lang="fr-FR" sz="1400" b="1" dirty="0" smtClean="0">
                <a:solidFill>
                  <a:schemeClr val="tx1"/>
                </a:solidFill>
                <a:latin typeface="Arial" panose="020B0604020202020204" pitchFamily="34" charset="0"/>
                <a:cs typeface="Arial" panose="020B0604020202020204" pitchFamily="34" charset="0"/>
              </a:rPr>
              <a:t>coordination</a:t>
            </a:r>
            <a:r>
              <a:rPr lang="fr-FR" sz="1400" dirty="0" smtClean="0">
                <a:solidFill>
                  <a:schemeClr val="tx1"/>
                </a:solidFill>
                <a:latin typeface="Arial" panose="020B0604020202020204" pitchFamily="34" charset="0"/>
                <a:cs typeface="Arial" panose="020B0604020202020204" pitchFamily="34" charset="0"/>
              </a:rPr>
              <a:t>, soit une </a:t>
            </a:r>
            <a:r>
              <a:rPr lang="fr-FR" sz="1400" dirty="0">
                <a:solidFill>
                  <a:schemeClr val="tx1"/>
                </a:solidFill>
                <a:latin typeface="Arial" panose="020B0604020202020204" pitchFamily="34" charset="0"/>
                <a:cs typeface="Arial" panose="020B0604020202020204" pitchFamily="34" charset="0"/>
              </a:rPr>
              <a:t>moyenne de 12 réunions par </a:t>
            </a:r>
            <a:r>
              <a:rPr lang="fr-FR" sz="1400" dirty="0" smtClean="0">
                <a:solidFill>
                  <a:schemeClr val="tx1"/>
                </a:solidFill>
                <a:latin typeface="Arial" panose="020B0604020202020204" pitchFamily="34" charset="0"/>
                <a:cs typeface="Arial" panose="020B0604020202020204" pitchFamily="34" charset="0"/>
              </a:rPr>
              <a:t>service ou </a:t>
            </a:r>
            <a:r>
              <a:rPr lang="fr-FR" sz="1400" dirty="0">
                <a:solidFill>
                  <a:schemeClr val="tx1"/>
                </a:solidFill>
                <a:latin typeface="Arial" panose="020B0604020202020204" pitchFamily="34" charset="0"/>
                <a:cs typeface="Arial" panose="020B0604020202020204" pitchFamily="34" charset="0"/>
              </a:rPr>
              <a:t>une moyenne de 2 réunions par </a:t>
            </a:r>
            <a:r>
              <a:rPr lang="fr-FR" sz="1400" dirty="0" smtClean="0">
                <a:solidFill>
                  <a:schemeClr val="tx1"/>
                </a:solidFill>
                <a:latin typeface="Arial" panose="020B0604020202020204" pitchFamily="34" charset="0"/>
                <a:cs typeface="Arial" panose="020B0604020202020204" pitchFamily="34" charset="0"/>
              </a:rPr>
              <a:t>mois: au </a:t>
            </a:r>
            <a:r>
              <a:rPr lang="fr-FR" sz="1400" dirty="0">
                <a:solidFill>
                  <a:schemeClr val="tx1"/>
                </a:solidFill>
                <a:latin typeface="Arial" panose="020B0604020202020204" pitchFamily="34" charset="0"/>
                <a:cs typeface="Arial" panose="020B0604020202020204" pitchFamily="34" charset="0"/>
              </a:rPr>
              <a:t>cours de ces réunions de </a:t>
            </a:r>
            <a:r>
              <a:rPr lang="fr-FR" sz="1400" dirty="0" smtClean="0">
                <a:solidFill>
                  <a:schemeClr val="tx1"/>
                </a:solidFill>
                <a:latin typeface="Arial" panose="020B0604020202020204" pitchFamily="34" charset="0"/>
                <a:cs typeface="Arial" panose="020B0604020202020204" pitchFamily="34" charset="0"/>
              </a:rPr>
              <a:t>coordination,  </a:t>
            </a:r>
            <a:r>
              <a:rPr lang="fr-FR" sz="1400" dirty="0">
                <a:solidFill>
                  <a:schemeClr val="tx1"/>
                </a:solidFill>
                <a:latin typeface="Arial" panose="020B0604020202020204" pitchFamily="34" charset="0"/>
                <a:cs typeface="Arial" panose="020B0604020202020204" pitchFamily="34" charset="0"/>
              </a:rPr>
              <a:t>2 à 3 dossiers de personnes accompagnées (aide + soins) ont été </a:t>
            </a:r>
            <a:r>
              <a:rPr lang="fr-FR" sz="1400" dirty="0" smtClean="0">
                <a:solidFill>
                  <a:schemeClr val="tx1"/>
                </a:solidFill>
                <a:latin typeface="Arial" panose="020B0604020202020204" pitchFamily="34" charset="0"/>
                <a:cs typeface="Arial" panose="020B0604020202020204" pitchFamily="34" charset="0"/>
              </a:rPr>
              <a:t>examinés. </a:t>
            </a:r>
          </a:p>
          <a:p>
            <a:pPr algn="just"/>
            <a:r>
              <a:rPr 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6 570 dossiers ont donné lieu à des échanges de coordination avec </a:t>
            </a:r>
            <a:r>
              <a:rPr lang="fr-FR" sz="1400" b="1" dirty="0">
                <a:solidFill>
                  <a:schemeClr val="tx1"/>
                </a:solidFill>
                <a:latin typeface="Arial" panose="020B0604020202020204" pitchFamily="34" charset="0"/>
                <a:cs typeface="Arial" panose="020B0604020202020204" pitchFamily="34" charset="0"/>
              </a:rPr>
              <a:t>d’autres intervenants </a:t>
            </a:r>
            <a:r>
              <a:rPr lang="fr-FR" sz="1400" dirty="0">
                <a:solidFill>
                  <a:schemeClr val="tx1"/>
                </a:solidFill>
                <a:latin typeface="Arial" panose="020B0604020202020204" pitchFamily="34" charset="0"/>
                <a:cs typeface="Arial" panose="020B0604020202020204" pitchFamily="34" charset="0"/>
              </a:rPr>
              <a:t>(MAIA, CLIC…) au cours du </a:t>
            </a:r>
            <a:r>
              <a:rPr lang="fr-FR" sz="1400" dirty="0" smtClean="0">
                <a:solidFill>
                  <a:schemeClr val="tx1"/>
                </a:solidFill>
                <a:latin typeface="Arial" panose="020B0604020202020204" pitchFamily="34" charset="0"/>
                <a:cs typeface="Arial" panose="020B0604020202020204" pitchFamily="34" charset="0"/>
              </a:rPr>
              <a:t>semestre, soit </a:t>
            </a:r>
            <a:r>
              <a:rPr lang="fr-FR" sz="1400" dirty="0">
                <a:solidFill>
                  <a:schemeClr val="tx1"/>
                </a:solidFill>
                <a:latin typeface="Arial" panose="020B0604020202020204" pitchFamily="34" charset="0"/>
                <a:cs typeface="Arial" panose="020B0604020202020204" pitchFamily="34" charset="0"/>
              </a:rPr>
              <a:t>4 % des personnes suivies par les </a:t>
            </a:r>
            <a:r>
              <a:rPr lang="fr-FR" sz="1400" dirty="0" smtClean="0">
                <a:solidFill>
                  <a:schemeClr val="tx1"/>
                </a:solidFill>
                <a:latin typeface="Arial" panose="020B0604020202020204" pitchFamily="34" charset="0"/>
                <a:cs typeface="Arial" panose="020B0604020202020204" pitchFamily="34" charset="0"/>
              </a:rPr>
              <a:t>services: en moyenne, </a:t>
            </a:r>
            <a:r>
              <a:rPr lang="fr-FR" sz="1400" dirty="0">
                <a:solidFill>
                  <a:schemeClr val="tx1"/>
                </a:solidFill>
                <a:latin typeface="Arial" panose="020B0604020202020204" pitchFamily="34" charset="0"/>
                <a:cs typeface="Arial" panose="020B0604020202020204" pitchFamily="34" charset="0"/>
              </a:rPr>
              <a:t>sur le </a:t>
            </a:r>
            <a:r>
              <a:rPr lang="fr-FR" sz="1400" dirty="0" smtClean="0">
                <a:solidFill>
                  <a:schemeClr val="tx1"/>
                </a:solidFill>
                <a:latin typeface="Arial" panose="020B0604020202020204" pitchFamily="34" charset="0"/>
                <a:cs typeface="Arial" panose="020B0604020202020204" pitchFamily="34" charset="0"/>
              </a:rPr>
              <a:t>semestre, 23 </a:t>
            </a:r>
            <a:r>
              <a:rPr lang="fr-FR" sz="1400" dirty="0">
                <a:solidFill>
                  <a:schemeClr val="tx1"/>
                </a:solidFill>
                <a:latin typeface="Arial" panose="020B0604020202020204" pitchFamily="34" charset="0"/>
                <a:cs typeface="Arial" panose="020B0604020202020204" pitchFamily="34" charset="0"/>
              </a:rPr>
              <a:t>dossiers/SPASAD ont </a:t>
            </a:r>
            <a:r>
              <a:rPr lang="fr-FR" sz="1400" dirty="0" smtClean="0">
                <a:solidFill>
                  <a:schemeClr val="tx1"/>
                </a:solidFill>
                <a:latin typeface="Arial" panose="020B0604020202020204" pitchFamily="34" charset="0"/>
                <a:cs typeface="Arial" panose="020B0604020202020204" pitchFamily="34" charset="0"/>
              </a:rPr>
              <a:t>donné </a:t>
            </a:r>
            <a:r>
              <a:rPr lang="fr-FR" sz="1400" dirty="0">
                <a:solidFill>
                  <a:schemeClr val="tx1"/>
                </a:solidFill>
                <a:latin typeface="Arial" panose="020B0604020202020204" pitchFamily="34" charset="0"/>
                <a:cs typeface="Arial" panose="020B0604020202020204" pitchFamily="34" charset="0"/>
              </a:rPr>
              <a:t>lieu à </a:t>
            </a:r>
            <a:r>
              <a:rPr lang="fr-FR" sz="1400" dirty="0" smtClean="0">
                <a:solidFill>
                  <a:schemeClr val="tx1"/>
                </a:solidFill>
                <a:latin typeface="Arial" panose="020B0604020202020204" pitchFamily="34" charset="0"/>
                <a:cs typeface="Arial" panose="020B0604020202020204" pitchFamily="34" charset="0"/>
              </a:rPr>
              <a:t>une coordination </a:t>
            </a:r>
            <a:r>
              <a:rPr lang="fr-FR" sz="1400" dirty="0">
                <a:solidFill>
                  <a:schemeClr val="tx1"/>
                </a:solidFill>
                <a:latin typeface="Arial" panose="020B0604020202020204" pitchFamily="34" charset="0"/>
                <a:cs typeface="Arial" panose="020B0604020202020204" pitchFamily="34" charset="0"/>
              </a:rPr>
              <a:t>avec des intervenants </a:t>
            </a:r>
            <a:r>
              <a:rPr lang="fr-FR" sz="1400" dirty="0" smtClean="0">
                <a:solidFill>
                  <a:schemeClr val="tx1"/>
                </a:solidFill>
                <a:latin typeface="Arial" panose="020B0604020202020204" pitchFamily="34" charset="0"/>
                <a:cs typeface="Arial" panose="020B0604020202020204" pitchFamily="34" charset="0"/>
              </a:rPr>
              <a:t>extérieurs. </a:t>
            </a:r>
          </a:p>
          <a:p>
            <a:pPr algn="just"/>
            <a:r>
              <a:rPr 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Pour préparer les sorties, 1 074 partenariats ont été passés </a:t>
            </a:r>
            <a:r>
              <a:rPr lang="fr-FR" sz="1400" dirty="0" smtClean="0">
                <a:solidFill>
                  <a:schemeClr val="tx1"/>
                </a:solidFill>
                <a:latin typeface="Arial" panose="020B0604020202020204" pitchFamily="34" charset="0"/>
                <a:cs typeface="Arial" panose="020B0604020202020204" pitchFamily="34" charset="0"/>
              </a:rPr>
              <a:t>par les SPASAD intégrés pour préparer les sorties d’hospitalisation: en moyenne, 4,6 </a:t>
            </a:r>
            <a:r>
              <a:rPr lang="fr-FR" sz="1400" dirty="0">
                <a:solidFill>
                  <a:schemeClr val="tx1"/>
                </a:solidFill>
                <a:latin typeface="Arial" panose="020B0604020202020204" pitchFamily="34" charset="0"/>
                <a:cs typeface="Arial" panose="020B0604020202020204" pitchFamily="34" charset="0"/>
              </a:rPr>
              <a:t>partenariats </a:t>
            </a:r>
            <a:r>
              <a:rPr lang="fr-FR" sz="1400" dirty="0" smtClean="0">
                <a:solidFill>
                  <a:schemeClr val="tx1"/>
                </a:solidFill>
                <a:latin typeface="Arial" panose="020B0604020202020204" pitchFamily="34" charset="0"/>
                <a:cs typeface="Arial" panose="020B0604020202020204" pitchFamily="34" charset="0"/>
              </a:rPr>
              <a:t>par service. </a:t>
            </a:r>
            <a:endParaRPr lang="fr-FR" sz="1400" dirty="0">
              <a:solidFill>
                <a:schemeClr val="tx1"/>
              </a:solidFill>
              <a:latin typeface="Arial" panose="020B0604020202020204" pitchFamily="34" charset="0"/>
              <a:cs typeface="Arial" panose="020B0604020202020204" pitchFamily="34" charset="0"/>
            </a:endParaRPr>
          </a:p>
          <a:p>
            <a:pPr algn="just"/>
            <a:endParaRPr lang="fr-FR" sz="1400" dirty="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74</a:t>
            </a:fld>
            <a:endParaRPr lang="fr-FR" dirty="0"/>
          </a:p>
        </p:txBody>
      </p:sp>
    </p:spTree>
    <p:extLst>
      <p:ext uri="{BB962C8B-B14F-4D97-AF65-F5344CB8AC3E}">
        <p14:creationId xmlns:p14="http://schemas.microsoft.com/office/powerpoint/2010/main" val="128692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630622"/>
          </a:xfrm>
        </p:spPr>
        <p:txBody>
          <a:bodyPr/>
          <a:lstStyle/>
          <a:p>
            <a:pPr algn="just"/>
            <a:r>
              <a:rPr lang="fr-FR" sz="2400" dirty="0" smtClean="0">
                <a:solidFill>
                  <a:srgbClr val="AF0E1A"/>
                </a:solidFill>
              </a:rPr>
              <a:t>LES CARACTERISTIQUES </a:t>
            </a:r>
            <a:r>
              <a:rPr lang="fr-FR" sz="2400" dirty="0">
                <a:solidFill>
                  <a:srgbClr val="AF0E1A"/>
                </a:solidFill>
              </a:rPr>
              <a:t>DES SPASAD INTEGRES EN 2018 (SYNTHESE DGCS situation au 1</a:t>
            </a:r>
            <a:r>
              <a:rPr lang="fr-FR" sz="2400" baseline="30000" dirty="0">
                <a:solidFill>
                  <a:srgbClr val="AF0E1A"/>
                </a:solidFill>
              </a:rPr>
              <a:t>er</a:t>
            </a:r>
            <a:r>
              <a:rPr lang="fr-FR" sz="2400" dirty="0">
                <a:solidFill>
                  <a:srgbClr val="AF0E1A"/>
                </a:solidFill>
              </a:rPr>
              <a:t> semestre 2018)</a:t>
            </a:r>
            <a:endParaRPr lang="fr-FR" sz="2400" dirty="0"/>
          </a:p>
        </p:txBody>
      </p:sp>
      <p:sp>
        <p:nvSpPr>
          <p:cNvPr id="4" name="Espace réservé du texte 3"/>
          <p:cNvSpPr>
            <a:spLocks noGrp="1"/>
          </p:cNvSpPr>
          <p:nvPr>
            <p:ph type="body" sz="quarter" idx="13"/>
          </p:nvPr>
        </p:nvSpPr>
        <p:spPr>
          <a:xfrm>
            <a:off x="431800" y="1315092"/>
            <a:ext cx="8280400" cy="4732208"/>
          </a:xfrm>
        </p:spPr>
        <p:txBody>
          <a:bodyPr/>
          <a:lstStyle/>
          <a:p>
            <a:r>
              <a:rPr lang="fr-FR" sz="1400" b="1" dirty="0" smtClean="0">
                <a:solidFill>
                  <a:schemeClr val="tx1"/>
                </a:solidFill>
                <a:latin typeface="Arial" panose="020B0604020202020204" pitchFamily="34" charset="0"/>
                <a:cs typeface="Arial" panose="020B0604020202020204" pitchFamily="34" charset="0"/>
              </a:rPr>
              <a:t>LES ACTIONS DE PREVENTION:</a:t>
            </a:r>
          </a:p>
          <a:p>
            <a:pPr algn="just"/>
            <a:r>
              <a:rPr lang="fr-FR" sz="1400" b="1" dirty="0" smtClean="0">
                <a:solidFill>
                  <a:schemeClr val="tx1"/>
                </a:solidFill>
                <a:latin typeface="Arial" panose="020B0604020202020204" pitchFamily="34" charset="0"/>
                <a:cs typeface="Arial" panose="020B0604020202020204" pitchFamily="34" charset="0"/>
              </a:rPr>
              <a:t>- 10 021 actions de prévention ont été réalisées </a:t>
            </a:r>
            <a:r>
              <a:rPr lang="fr-FR" sz="1400" dirty="0" smtClean="0">
                <a:solidFill>
                  <a:schemeClr val="tx1"/>
                </a:solidFill>
                <a:latin typeface="Arial" panose="020B0604020202020204" pitchFamily="34" charset="0"/>
                <a:cs typeface="Arial" panose="020B0604020202020204" pitchFamily="34" charset="0"/>
              </a:rPr>
              <a:t>par les SPASAD intégrés, soit 37 actions par service sur le semestre correspondant à une moyenne de 6 actions de prévention par mois. </a:t>
            </a:r>
          </a:p>
          <a:p>
            <a:pPr algn="just"/>
            <a:r>
              <a:rPr lang="fr-FR" altLang="fr-FR" sz="1400" dirty="0" smtClean="0">
                <a:solidFill>
                  <a:schemeClr val="tx1"/>
                </a:solidFill>
                <a:latin typeface="Arial" panose="020B0604020202020204" pitchFamily="34" charset="0"/>
                <a:cs typeface="Arial" panose="020B0604020202020204" pitchFamily="34" charset="0"/>
              </a:rPr>
              <a:t>▪ </a:t>
            </a:r>
            <a:r>
              <a:rPr lang="fr-FR" sz="1400" b="1" dirty="0" smtClean="0">
                <a:solidFill>
                  <a:schemeClr val="tx1"/>
                </a:solidFill>
                <a:latin typeface="Arial" panose="020B0604020202020204" pitchFamily="34" charset="0"/>
                <a:cs typeface="Arial" panose="020B0604020202020204" pitchFamily="34" charset="0"/>
              </a:rPr>
              <a:t>83 % d’actions individuelles, </a:t>
            </a:r>
            <a:r>
              <a:rPr lang="fr-FR" sz="1400" dirty="0" smtClean="0">
                <a:solidFill>
                  <a:schemeClr val="tx1"/>
                </a:solidFill>
                <a:latin typeface="Arial" panose="020B0604020202020204" pitchFamily="34" charset="0"/>
                <a:cs typeface="Arial" panose="020B0604020202020204" pitchFamily="34" charset="0"/>
              </a:rPr>
              <a:t>financées à hauteur de 49 % par les conférences des financeurs de la perte d’autonomie des personnes âgées. </a:t>
            </a:r>
          </a:p>
          <a:p>
            <a:pPr algn="just"/>
            <a:r>
              <a:rPr lang="fr-FR" altLang="fr-FR" sz="1400" dirty="0" smtClean="0">
                <a:solidFill>
                  <a:schemeClr val="tx1"/>
                </a:solidFill>
                <a:latin typeface="Arial" panose="020B0604020202020204" pitchFamily="34" charset="0"/>
                <a:cs typeface="Arial" panose="020B0604020202020204" pitchFamily="34" charset="0"/>
              </a:rPr>
              <a:t>▪ 1</a:t>
            </a:r>
            <a:r>
              <a:rPr lang="fr-FR" sz="1400" b="1" dirty="0" smtClean="0">
                <a:solidFill>
                  <a:schemeClr val="tx1"/>
                </a:solidFill>
                <a:latin typeface="Arial" panose="020B0604020202020204" pitchFamily="34" charset="0"/>
                <a:cs typeface="Arial" panose="020B0604020202020204" pitchFamily="34" charset="0"/>
              </a:rPr>
              <a:t>7 % d’actions collectives, </a:t>
            </a:r>
            <a:r>
              <a:rPr lang="fr-FR" sz="1400" dirty="0" smtClean="0">
                <a:solidFill>
                  <a:schemeClr val="tx1"/>
                </a:solidFill>
                <a:latin typeface="Arial" panose="020B0604020202020204" pitchFamily="34" charset="0"/>
                <a:cs typeface="Arial" panose="020B0604020202020204" pitchFamily="34" charset="0"/>
              </a:rPr>
              <a:t>financées à hauteur de 83 % par les conférences des financeurs de la perte d’autonomie des personnes âgées. </a:t>
            </a:r>
            <a:endParaRPr lang="fr-FR" dirty="0" smtClean="0">
              <a:solidFill>
                <a:schemeClr val="tx1"/>
              </a:solidFill>
              <a:latin typeface="Arial" panose="020B0604020202020204" pitchFamily="34" charset="0"/>
              <a:cs typeface="Arial" panose="020B0604020202020204" pitchFamily="34" charset="0"/>
            </a:endParaRPr>
          </a:p>
          <a:p>
            <a:pPr marL="735012" lvl="2" indent="-342900" algn="just">
              <a:spcBef>
                <a:spcPts val="100"/>
              </a:spcBef>
              <a:spcAft>
                <a:spcPts val="0"/>
              </a:spcAft>
              <a:buSzPct val="90000"/>
            </a:pPr>
            <a:endParaRPr lang="fr-FR" dirty="0" smtClean="0">
              <a:solidFill>
                <a:schemeClr val="tx1"/>
              </a:solidFill>
              <a:latin typeface="Arial" panose="020B0604020202020204" pitchFamily="34" charset="0"/>
              <a:cs typeface="Arial" panose="020B0604020202020204" pitchFamily="34" charset="0"/>
            </a:endParaRPr>
          </a:p>
          <a:p>
            <a:pPr lvl="2" algn="just">
              <a:spcBef>
                <a:spcPts val="100"/>
              </a:spcBef>
              <a:spcAft>
                <a:spcPts val="0"/>
              </a:spcAft>
              <a:buSzPct val="90000"/>
            </a:pPr>
            <a:r>
              <a:rPr lang="fr-FR" altLang="fr-FR" dirty="0" smtClean="0">
                <a:solidFill>
                  <a:schemeClr val="tx1"/>
                </a:solidFill>
                <a:latin typeface="Arial" panose="020B0604020202020204" pitchFamily="34" charset="0"/>
                <a:cs typeface="Arial" panose="020B0604020202020204" pitchFamily="34" charset="0"/>
              </a:rPr>
              <a:t>▪ </a:t>
            </a:r>
            <a:r>
              <a:rPr lang="fr-FR" b="1" dirty="0" smtClean="0">
                <a:solidFill>
                  <a:schemeClr val="tx1"/>
                </a:solidFill>
                <a:latin typeface="Arial" panose="020B0604020202020204" pitchFamily="34" charset="0"/>
                <a:cs typeface="Arial" panose="020B0604020202020204" pitchFamily="34" charset="0"/>
              </a:rPr>
              <a:t>14 201 personnes ont bénéficié des actions de prévention</a:t>
            </a:r>
            <a:r>
              <a:rPr lang="fr-FR" dirty="0" smtClean="0">
                <a:solidFill>
                  <a:schemeClr val="tx1"/>
                </a:solidFill>
                <a:latin typeface="Arial" panose="020B0604020202020204" pitchFamily="34" charset="0"/>
                <a:cs typeface="Arial" panose="020B0604020202020204" pitchFamily="34" charset="0"/>
              </a:rPr>
              <a:t>: 43% d’une action individuelle de prévention et 57% d’une action collective de prévention. </a:t>
            </a:r>
          </a:p>
          <a:p>
            <a:pPr lvl="2" algn="just">
              <a:spcBef>
                <a:spcPts val="100"/>
              </a:spcBef>
              <a:spcAft>
                <a:spcPts val="0"/>
              </a:spcAft>
              <a:buSzPct val="90000"/>
            </a:pPr>
            <a:endParaRPr lang="fr-FR" b="1" dirty="0" smtClean="0">
              <a:solidFill>
                <a:schemeClr val="tx1"/>
              </a:solidFill>
              <a:latin typeface="Arial" panose="020B0604020202020204" pitchFamily="34" charset="0"/>
              <a:cs typeface="Arial" panose="020B0604020202020204" pitchFamily="34" charset="0"/>
            </a:endParaRPr>
          </a:p>
          <a:p>
            <a:pPr lvl="2" algn="just">
              <a:spcBef>
                <a:spcPts val="100"/>
              </a:spcBef>
              <a:buSzPct val="90000"/>
            </a:pPr>
            <a:r>
              <a:rPr lang="fr-FR" altLang="fr-FR" dirty="0" smtClean="0">
                <a:solidFill>
                  <a:schemeClr val="tx1"/>
                </a:solidFill>
                <a:latin typeface="Arial" panose="020B0604020202020204" pitchFamily="34" charset="0"/>
                <a:cs typeface="Arial" panose="020B0604020202020204" pitchFamily="34" charset="0"/>
              </a:rPr>
              <a:t>▪ L</a:t>
            </a:r>
            <a:r>
              <a:rPr lang="fr-FR" dirty="0" smtClean="0">
                <a:solidFill>
                  <a:schemeClr val="tx1"/>
                </a:solidFill>
                <a:latin typeface="Arial" panose="020B0604020202020204" pitchFamily="34" charset="0"/>
                <a:cs typeface="Arial" panose="020B0604020202020204" pitchFamily="34" charset="0"/>
              </a:rPr>
              <a:t>es SPASAD intégrés ont fait bénéficier </a:t>
            </a:r>
            <a:r>
              <a:rPr lang="fr-FR" b="1" dirty="0" smtClean="0">
                <a:solidFill>
                  <a:schemeClr val="tx1"/>
                </a:solidFill>
                <a:latin typeface="Arial" panose="020B0604020202020204" pitchFamily="34" charset="0"/>
                <a:cs typeface="Arial" panose="020B0604020202020204" pitchFamily="34" charset="0"/>
              </a:rPr>
              <a:t>1 448 proches-aidants d’actions de prévention</a:t>
            </a:r>
            <a:r>
              <a:rPr lang="fr-FR" dirty="0" smtClean="0">
                <a:solidFill>
                  <a:schemeClr val="tx1"/>
                </a:solidFill>
                <a:latin typeface="Arial" panose="020B0604020202020204" pitchFamily="34" charset="0"/>
                <a:cs typeface="Arial" panose="020B0604020202020204" pitchFamily="34" charset="0"/>
              </a:rPr>
              <a:t>, soit 6,52 % des proches-aidants des PA et PH accompagnées.</a:t>
            </a:r>
          </a:p>
          <a:p>
            <a:pPr lvl="2" algn="just">
              <a:spcBef>
                <a:spcPts val="100"/>
              </a:spcBef>
              <a:buSzPct val="90000"/>
            </a:pPr>
            <a:endParaRPr lang="fr-FR" dirty="0" smtClean="0">
              <a:solidFill>
                <a:schemeClr val="tx1"/>
              </a:solidFill>
              <a:latin typeface="Arial" panose="020B0604020202020204" pitchFamily="34" charset="0"/>
              <a:cs typeface="Arial" panose="020B0604020202020204" pitchFamily="34" charset="0"/>
            </a:endParaRPr>
          </a:p>
          <a:p>
            <a:pPr lvl="2" algn="just">
              <a:spcBef>
                <a:spcPts val="100"/>
              </a:spcBef>
              <a:buSzPct val="90000"/>
            </a:pPr>
            <a:r>
              <a:rPr lang="fr-FR" dirty="0" smtClean="0">
                <a:solidFill>
                  <a:schemeClr val="tx1"/>
                </a:solidFill>
                <a:latin typeface="Arial" panose="020B0604020202020204" pitchFamily="34" charset="0"/>
                <a:cs typeface="Arial" panose="020B0604020202020204" pitchFamily="34" charset="0"/>
              </a:rPr>
              <a:t>- Dans </a:t>
            </a:r>
            <a:r>
              <a:rPr lang="fr-FR" dirty="0">
                <a:solidFill>
                  <a:schemeClr val="tx1"/>
                </a:solidFill>
                <a:latin typeface="Arial" panose="020B0604020202020204" pitchFamily="34" charset="0"/>
                <a:cs typeface="Arial" panose="020B0604020202020204" pitchFamily="34" charset="0"/>
              </a:rPr>
              <a:t>leur rôle pivot sur la prévention de la perte d’autonomie, les SPASAD intégrés ont procédé sur le semestre au </a:t>
            </a:r>
            <a:r>
              <a:rPr lang="fr-FR" b="1" dirty="0">
                <a:solidFill>
                  <a:schemeClr val="tx1"/>
                </a:solidFill>
                <a:latin typeface="Arial" panose="020B0604020202020204" pitchFamily="34" charset="0"/>
                <a:cs typeface="Arial" panose="020B0604020202020204" pitchFamily="34" charset="0"/>
              </a:rPr>
              <a:t>repérage de 4 925 personnes (aidant ou aidé) </a:t>
            </a:r>
            <a:r>
              <a:rPr lang="fr-FR" dirty="0">
                <a:solidFill>
                  <a:schemeClr val="tx1"/>
                </a:solidFill>
                <a:latin typeface="Arial" panose="020B0604020202020204" pitchFamily="34" charset="0"/>
                <a:cs typeface="Arial" panose="020B0604020202020204" pitchFamily="34" charset="0"/>
              </a:rPr>
              <a:t>dont la situation montrait les signes d’une aggravation de la perte </a:t>
            </a:r>
            <a:r>
              <a:rPr lang="fr-FR" dirty="0" smtClean="0">
                <a:solidFill>
                  <a:schemeClr val="tx1"/>
                </a:solidFill>
                <a:latin typeface="Arial" panose="020B0604020202020204" pitchFamily="34" charset="0"/>
                <a:cs typeface="Arial" panose="020B0604020202020204" pitchFamily="34" charset="0"/>
              </a:rPr>
              <a:t>d’autonomie, soit une </a:t>
            </a:r>
            <a:r>
              <a:rPr lang="fr-FR" dirty="0">
                <a:solidFill>
                  <a:schemeClr val="tx1"/>
                </a:solidFill>
                <a:latin typeface="Arial" panose="020B0604020202020204" pitchFamily="34" charset="0"/>
                <a:cs typeface="Arial" panose="020B0604020202020204" pitchFamily="34" charset="0"/>
              </a:rPr>
              <a:t>moyenne de 3 à 4 repérages par </a:t>
            </a:r>
            <a:r>
              <a:rPr lang="fr-FR" dirty="0" smtClean="0">
                <a:solidFill>
                  <a:schemeClr val="tx1"/>
                </a:solidFill>
                <a:latin typeface="Arial" panose="020B0604020202020204" pitchFamily="34" charset="0"/>
                <a:cs typeface="Arial" panose="020B0604020202020204" pitchFamily="34" charset="0"/>
              </a:rPr>
              <a:t>mois au </a:t>
            </a:r>
            <a:r>
              <a:rPr lang="fr-FR" dirty="0">
                <a:solidFill>
                  <a:schemeClr val="tx1"/>
                </a:solidFill>
                <a:latin typeface="Arial" panose="020B0604020202020204" pitchFamily="34" charset="0"/>
                <a:cs typeface="Arial" panose="020B0604020202020204" pitchFamily="34" charset="0"/>
              </a:rPr>
              <a:t>sein des </a:t>
            </a:r>
            <a:r>
              <a:rPr lang="fr-FR" dirty="0" smtClean="0">
                <a:solidFill>
                  <a:schemeClr val="tx1"/>
                </a:solidFill>
                <a:latin typeface="Arial" panose="020B0604020202020204" pitchFamily="34" charset="0"/>
                <a:cs typeface="Arial" panose="020B0604020202020204" pitchFamily="34" charset="0"/>
              </a:rPr>
              <a:t>services. </a:t>
            </a:r>
            <a:endParaRPr lang="fr-FR" dirty="0">
              <a:solidFill>
                <a:schemeClr val="tx1"/>
              </a:solidFill>
              <a:latin typeface="Arial" panose="020B0604020202020204" pitchFamily="34" charset="0"/>
              <a:cs typeface="Arial" panose="020B0604020202020204" pitchFamily="34" charset="0"/>
            </a:endParaRPr>
          </a:p>
          <a:p>
            <a:pPr marL="285750" lvl="2" indent="-285750" algn="just">
              <a:spcBef>
                <a:spcPts val="100"/>
              </a:spcBef>
              <a:buSzPct val="90000"/>
              <a:buFontTx/>
              <a:buChar char="-"/>
            </a:pPr>
            <a:endParaRPr lang="fr-FR" dirty="0" smtClean="0">
              <a:solidFill>
                <a:schemeClr val="tx1"/>
              </a:solidFill>
              <a:latin typeface="Arial" panose="020B0604020202020204" pitchFamily="34" charset="0"/>
              <a:cs typeface="Arial" panose="020B0604020202020204" pitchFamily="34" charset="0"/>
            </a:endParaRPr>
          </a:p>
          <a:p>
            <a:endParaRPr lang="fr-FR" sz="1400" dirty="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75</a:t>
            </a:fld>
            <a:endParaRPr lang="fr-FR" dirty="0"/>
          </a:p>
        </p:txBody>
      </p:sp>
    </p:spTree>
    <p:extLst>
      <p:ext uri="{BB962C8B-B14F-4D97-AF65-F5344CB8AC3E}">
        <p14:creationId xmlns:p14="http://schemas.microsoft.com/office/powerpoint/2010/main" val="301918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L’APPRECIATION DU DISPOSITIF(RAPPORT GOUVT 2019)</a:t>
            </a:r>
            <a:endParaRPr lang="fr-FR" sz="2400" dirty="0"/>
          </a:p>
        </p:txBody>
      </p:sp>
      <p:sp>
        <p:nvSpPr>
          <p:cNvPr id="4" name="Espace réservé du texte 3"/>
          <p:cNvSpPr>
            <a:spLocks noGrp="1"/>
          </p:cNvSpPr>
          <p:nvPr>
            <p:ph type="body" sz="quarter" idx="13"/>
          </p:nvPr>
        </p:nvSpPr>
        <p:spPr>
          <a:xfrm>
            <a:off x="431800" y="1047964"/>
            <a:ext cx="8280400" cy="5559212"/>
          </a:xfrm>
        </p:spPr>
        <p:txBody>
          <a:bodyPr/>
          <a:lstStyle/>
          <a:p>
            <a:pPr>
              <a:spcBef>
                <a:spcPts val="0"/>
              </a:spcBef>
            </a:pPr>
            <a:r>
              <a:rPr lang="fr-FR" sz="1400" b="1" dirty="0" smtClean="0">
                <a:solidFill>
                  <a:schemeClr val="tx1"/>
                </a:solidFill>
                <a:latin typeface="Arial" panose="020B0604020202020204" pitchFamily="34" charset="0"/>
                <a:cs typeface="Arial" panose="020B0604020202020204" pitchFamily="34" charset="0"/>
              </a:rPr>
              <a:t>LES AVANTAGES DU DISPOSITIF: </a:t>
            </a:r>
          </a:p>
          <a:p>
            <a:pPr>
              <a:spcBef>
                <a:spcPts val="0"/>
              </a:spcBef>
            </a:pPr>
            <a:endParaRPr lang="fr-FR" sz="800" u="sng" dirty="0" smtClean="0">
              <a:solidFill>
                <a:schemeClr val="tx1"/>
              </a:solidFill>
              <a:latin typeface="Arial" panose="020B0604020202020204" pitchFamily="34" charset="0"/>
              <a:cs typeface="Arial" panose="020B0604020202020204" pitchFamily="34" charset="0"/>
            </a:endParaRPr>
          </a:p>
          <a:p>
            <a:pPr>
              <a:spcBef>
                <a:spcPts val="100"/>
              </a:spcBef>
            </a:pPr>
            <a:r>
              <a:rPr lang="fr-FR" sz="1400" dirty="0" smtClean="0">
                <a:solidFill>
                  <a:schemeClr val="tx1"/>
                </a:solidFill>
                <a:latin typeface="Arial" panose="020B0604020202020204" pitchFamily="34" charset="0"/>
                <a:cs typeface="Arial" panose="020B0604020202020204" pitchFamily="34" charset="0"/>
              </a:rPr>
              <a:t>- Accès facilité aux prestations d’aide et de soins et meilleure visibilité des structures (guichet unique). </a:t>
            </a: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Evaluation globale des besoins des personnes accompagnées → </a:t>
            </a:r>
            <a:r>
              <a:rPr lang="fr-FR" sz="1400" dirty="0" err="1" smtClean="0">
                <a:solidFill>
                  <a:schemeClr val="tx1"/>
                </a:solidFill>
                <a:latin typeface="Arial" panose="020B0604020202020204" pitchFamily="34" charset="0"/>
                <a:cs typeface="Arial" panose="020B0604020202020204" pitchFamily="34" charset="0"/>
              </a:rPr>
              <a:t>plue-value</a:t>
            </a:r>
            <a:r>
              <a:rPr lang="fr-FR" sz="1400" dirty="0" smtClean="0">
                <a:solidFill>
                  <a:schemeClr val="tx1"/>
                </a:solidFill>
                <a:latin typeface="Arial" panose="020B0604020202020204" pitchFamily="34" charset="0"/>
                <a:cs typeface="Arial" panose="020B0604020202020204" pitchFamily="34" charset="0"/>
              </a:rPr>
              <a:t> du regard infirmier dans l’évaluation des besoins d’aide et d’accompagnement.  </a:t>
            </a: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Meilleure coordination entre les intervenants: connaissance/interconnaissance réciproques (services/professionnels), harmonisation et cohérence des PP, réactivité, optimisation des interventions, partage des informations et sécurisation des échanges, r</a:t>
            </a:r>
            <a:r>
              <a:rPr lang="fr-FR" altLang="fr-FR" sz="1400" dirty="0" smtClean="0">
                <a:solidFill>
                  <a:schemeClr val="tx1"/>
                </a:solidFill>
                <a:latin typeface="Arial" panose="020B0604020202020204" pitchFamily="34" charset="0"/>
                <a:cs typeface="Arial" panose="020B0604020202020204" pitchFamily="34" charset="0"/>
              </a:rPr>
              <a:t>éduction </a:t>
            </a:r>
            <a:r>
              <a:rPr lang="fr-FR" altLang="fr-FR" sz="1400" dirty="0">
                <a:solidFill>
                  <a:schemeClr val="tx1"/>
                </a:solidFill>
                <a:latin typeface="Arial" panose="020B0604020202020204" pitchFamily="34" charset="0"/>
                <a:cs typeface="Arial" panose="020B0604020202020204" pitchFamily="34" charset="0"/>
              </a:rPr>
              <a:t>de l’isolement des professionnels de </a:t>
            </a:r>
            <a:r>
              <a:rPr lang="fr-FR" altLang="fr-FR" sz="1400" dirty="0" smtClean="0">
                <a:solidFill>
                  <a:schemeClr val="tx1"/>
                </a:solidFill>
                <a:latin typeface="Arial" panose="020B0604020202020204" pitchFamily="34" charset="0"/>
                <a:cs typeface="Arial" panose="020B0604020202020204" pitchFamily="34" charset="0"/>
              </a:rPr>
              <a:t>terrain. </a:t>
            </a:r>
            <a:endParaRPr lang="fr-FR" sz="1400" dirty="0" smtClean="0">
              <a:solidFill>
                <a:schemeClr val="tx1"/>
              </a:solidFill>
              <a:latin typeface="Arial" panose="020B0604020202020204" pitchFamily="34" charset="0"/>
              <a:cs typeface="Arial" panose="020B0604020202020204" pitchFamily="34" charset="0"/>
            </a:endParaRP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Simplification </a:t>
            </a:r>
            <a:r>
              <a:rPr lang="fr-FR" sz="1400" dirty="0">
                <a:solidFill>
                  <a:schemeClr val="tx1"/>
                </a:solidFill>
                <a:latin typeface="Arial" panose="020B0604020202020204" pitchFamily="34" charset="0"/>
                <a:cs typeface="Arial" panose="020B0604020202020204" pitchFamily="34" charset="0"/>
              </a:rPr>
              <a:t>pour l’usager et les partenaires </a:t>
            </a:r>
            <a:r>
              <a:rPr lang="fr-FR" sz="1400" dirty="0" smtClean="0">
                <a:solidFill>
                  <a:schemeClr val="tx1"/>
                </a:solidFill>
                <a:latin typeface="Arial" panose="020B0604020202020204" pitchFamily="34" charset="0"/>
                <a:cs typeface="Arial" panose="020B0604020202020204" pitchFamily="34" charset="0"/>
              </a:rPr>
              <a:t>extérieurs. </a:t>
            </a: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Sécurisation pour l’aidant avec une meilleure </a:t>
            </a:r>
            <a:r>
              <a:rPr lang="fr-FR" sz="1400" dirty="0">
                <a:solidFill>
                  <a:schemeClr val="tx1"/>
                </a:solidFill>
                <a:latin typeface="Arial" panose="020B0604020202020204" pitchFamily="34" charset="0"/>
                <a:cs typeface="Arial" panose="020B0604020202020204" pitchFamily="34" charset="0"/>
              </a:rPr>
              <a:t>circulation de </a:t>
            </a:r>
            <a:r>
              <a:rPr lang="fr-FR" sz="1400" dirty="0" smtClean="0">
                <a:solidFill>
                  <a:schemeClr val="tx1"/>
                </a:solidFill>
                <a:latin typeface="Arial" panose="020B0604020202020204" pitchFamily="34" charset="0"/>
                <a:cs typeface="Arial" panose="020B0604020202020204" pitchFamily="34" charset="0"/>
              </a:rPr>
              <a:t>l’information.  </a:t>
            </a:r>
          </a:p>
          <a:p>
            <a:pPr algn="just">
              <a:spcBef>
                <a:spcPts val="100"/>
              </a:spcBef>
            </a:pPr>
            <a:endParaRPr lang="fr-FR" sz="1400" u="sng" dirty="0">
              <a:solidFill>
                <a:schemeClr val="tx1"/>
              </a:solidFill>
              <a:latin typeface="Arial" panose="020B0604020202020204" pitchFamily="34" charset="0"/>
              <a:cs typeface="Arial" panose="020B0604020202020204" pitchFamily="34" charset="0"/>
            </a:endParaRPr>
          </a:p>
          <a:p>
            <a:pPr algn="just">
              <a:spcBef>
                <a:spcPts val="0"/>
              </a:spcBef>
            </a:pPr>
            <a:r>
              <a:rPr lang="fr-FR" sz="1400" b="1" dirty="0" smtClean="0">
                <a:solidFill>
                  <a:schemeClr val="tx1"/>
                </a:solidFill>
                <a:latin typeface="Arial" panose="020B0604020202020204" pitchFamily="34" charset="0"/>
                <a:cs typeface="Arial" panose="020B0604020202020204" pitchFamily="34" charset="0"/>
              </a:rPr>
              <a:t>LES DIFFICULTES IDENTIFIEES:</a:t>
            </a:r>
          </a:p>
          <a:p>
            <a:pPr algn="just">
              <a:spcBef>
                <a:spcPts val="0"/>
              </a:spcBef>
            </a:pPr>
            <a:endParaRPr lang="fr-FR" sz="800" u="sng" dirty="0" smtClean="0">
              <a:solidFill>
                <a:schemeClr val="tx1"/>
              </a:solidFill>
              <a:latin typeface="Arial" panose="020B0604020202020204" pitchFamily="34" charset="0"/>
              <a:cs typeface="Arial" panose="020B0604020202020204" pitchFamily="34" charset="0"/>
            </a:endParaRPr>
          </a:p>
          <a:p>
            <a:pPr algn="just">
              <a:spcBef>
                <a:spcPts val="100"/>
              </a:spcBef>
            </a:pPr>
            <a:r>
              <a:rPr lang="fr-FR" altLang="fr-FR" sz="1400" dirty="0" smtClean="0">
                <a:solidFill>
                  <a:srgbClr val="000000"/>
                </a:solidFill>
                <a:latin typeface="Arial" panose="020B0604020202020204" pitchFamily="34" charset="0"/>
                <a:cs typeface="Arial" panose="020B0604020202020204" pitchFamily="34" charset="0"/>
              </a:rPr>
              <a:t>- File </a:t>
            </a:r>
            <a:r>
              <a:rPr lang="fr-FR" altLang="fr-FR" sz="1400" dirty="0">
                <a:solidFill>
                  <a:srgbClr val="000000"/>
                </a:solidFill>
                <a:latin typeface="Arial" panose="020B0604020202020204" pitchFamily="34" charset="0"/>
                <a:cs typeface="Arial" panose="020B0604020202020204" pitchFamily="34" charset="0"/>
              </a:rPr>
              <a:t>active réduite des bénéficiaires de prestations d’aide et de </a:t>
            </a:r>
            <a:r>
              <a:rPr lang="fr-FR" altLang="fr-FR" sz="1400" dirty="0" smtClean="0">
                <a:solidFill>
                  <a:srgbClr val="000000"/>
                </a:solidFill>
                <a:latin typeface="Arial" panose="020B0604020202020204" pitchFamily="34" charset="0"/>
                <a:cs typeface="Arial" panose="020B0604020202020204" pitchFamily="34" charset="0"/>
              </a:rPr>
              <a:t>soin:</a:t>
            </a:r>
            <a:r>
              <a:rPr lang="fr-FR" altLang="fr-FR" sz="1600" dirty="0" smtClean="0">
                <a:solidFill>
                  <a:srgbClr val="000000"/>
                </a:solidFill>
                <a:latin typeface="Arial" panose="020B0604020202020204" pitchFamily="34" charset="0"/>
                <a:cs typeface="Arial" panose="020B0604020202020204" pitchFamily="34" charset="0"/>
              </a:rPr>
              <a:t> </a:t>
            </a:r>
            <a:r>
              <a:rPr lang="fr-FR" altLang="fr-FR" sz="1600" dirty="0" smtClean="0">
                <a:solidFill>
                  <a:srgbClr val="000000"/>
                </a:solidFill>
                <a:latin typeface="Trebuchet MS" panose="020B0603020202020204" pitchFamily="34" charset="0"/>
                <a:cs typeface="Arial" panose="020B0604020202020204" pitchFamily="34" charset="0"/>
              </a:rPr>
              <a:t>∆ </a:t>
            </a:r>
            <a:r>
              <a:rPr lang="fr-FR" altLang="fr-FR" sz="1400" b="1" dirty="0" smtClean="0">
                <a:solidFill>
                  <a:srgbClr val="FF0000"/>
                </a:solidFill>
                <a:latin typeface="Arial" panose="020B0604020202020204" pitchFamily="34" charset="0"/>
                <a:cs typeface="Arial" panose="020B0604020202020204" pitchFamily="34" charset="0"/>
              </a:rPr>
              <a:t>modification en cours     d’expérimentation</a:t>
            </a:r>
            <a:r>
              <a:rPr lang="fr-FR" altLang="fr-FR" sz="1400" dirty="0" smtClean="0">
                <a:solidFill>
                  <a:srgbClr val="000000"/>
                </a:solidFill>
                <a:latin typeface="Arial" panose="020B0604020202020204" pitchFamily="34" charset="0"/>
                <a:cs typeface="Arial" panose="020B0604020202020204" pitchFamily="34" charset="0"/>
              </a:rPr>
              <a:t> (l’usager du SPASAD est celui qui réside sur le territoire d’intervention du SPASAD intégré = zone d’intervention commune entre le SSIAD et le SAAD qui a besoin d’une prestation double ou simple). </a:t>
            </a:r>
            <a:endParaRPr lang="fr-FR" sz="1400" u="sng" dirty="0">
              <a:solidFill>
                <a:schemeClr val="tx1"/>
              </a:solidFill>
              <a:latin typeface="Arial" panose="020B0604020202020204" pitchFamily="34" charset="0"/>
              <a:cs typeface="Arial" panose="020B0604020202020204" pitchFamily="34" charset="0"/>
            </a:endParaRP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Manque de financement supplémentaire dédié à la prise en compte des temps d’échanges et de coordination des interventions (temps infirmier et compensation financière de la participation des AD aux réunions). </a:t>
            </a: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Contraintes liées à l’organisation et aux rythmes de travail différents des services (temporalités d’intervention distinctes pour une planification commune). </a:t>
            </a: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76</a:t>
            </a:fld>
            <a:endParaRPr lang="fr-FR" dirty="0"/>
          </a:p>
        </p:txBody>
      </p:sp>
    </p:spTree>
    <p:extLst>
      <p:ext uri="{BB962C8B-B14F-4D97-AF65-F5344CB8AC3E}">
        <p14:creationId xmlns:p14="http://schemas.microsoft.com/office/powerpoint/2010/main" val="116039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L’APPRECIATION DU DISPOSITIF (RAPPORT GOUVT 2019)</a:t>
            </a:r>
            <a:endParaRPr lang="fr-FR" sz="2400" dirty="0"/>
          </a:p>
        </p:txBody>
      </p:sp>
      <p:sp>
        <p:nvSpPr>
          <p:cNvPr id="4" name="Espace réservé du texte 3"/>
          <p:cNvSpPr>
            <a:spLocks noGrp="1"/>
          </p:cNvSpPr>
          <p:nvPr>
            <p:ph type="body" sz="quarter" idx="13"/>
          </p:nvPr>
        </p:nvSpPr>
        <p:spPr>
          <a:xfrm>
            <a:off x="431800" y="1027416"/>
            <a:ext cx="8280400" cy="5019884"/>
          </a:xfrm>
        </p:spPr>
        <p:txBody>
          <a:bodyPr/>
          <a:lstStyle/>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Absence </a:t>
            </a:r>
            <a:r>
              <a:rPr lang="fr-FR" sz="1400" dirty="0">
                <a:solidFill>
                  <a:schemeClr val="tx1"/>
                </a:solidFill>
                <a:latin typeface="Arial" panose="020B0604020202020204" pitchFamily="34" charset="0"/>
                <a:cs typeface="Arial" panose="020B0604020202020204" pitchFamily="34" charset="0"/>
              </a:rPr>
              <a:t>d’harmonisation des modes de financement des services et de fongibilité des budgets SAAD et SSIAD. </a:t>
            </a: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Absence </a:t>
            </a:r>
            <a:r>
              <a:rPr lang="fr-FR" sz="1400" dirty="0">
                <a:solidFill>
                  <a:schemeClr val="tx1"/>
                </a:solidFill>
                <a:latin typeface="Arial" panose="020B0604020202020204" pitchFamily="34" charset="0"/>
                <a:cs typeface="Arial" panose="020B0604020202020204" pitchFamily="34" charset="0"/>
              </a:rPr>
              <a:t>de solutions informatiques intégrées disponibles sur le marché pour gérer l’interface SAAD/SSIAD → inertie des éditeurs.</a:t>
            </a: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Absence </a:t>
            </a:r>
            <a:r>
              <a:rPr lang="fr-FR" sz="1400" dirty="0">
                <a:solidFill>
                  <a:schemeClr val="tx1"/>
                </a:solidFill>
                <a:latin typeface="Arial" panose="020B0604020202020204" pitchFamily="34" charset="0"/>
                <a:cs typeface="Arial" panose="020B0604020202020204" pitchFamily="34" charset="0"/>
              </a:rPr>
              <a:t>d’unités géographiques de lieux pour l’organisation des services. </a:t>
            </a:r>
          </a:p>
          <a:p>
            <a:pPr algn="just">
              <a:spcBef>
                <a:spcPts val="100"/>
              </a:spcBef>
            </a:pPr>
            <a:r>
              <a:rPr lang="fr-FR" altLang="fr-FR" sz="1400" dirty="0" smtClean="0">
                <a:solidFill>
                  <a:schemeClr val="tx1"/>
                </a:solidFill>
                <a:latin typeface="Arial" panose="020B0604020202020204" pitchFamily="34" charset="0"/>
                <a:cs typeface="Arial" panose="020B0604020202020204" pitchFamily="34" charset="0"/>
              </a:rPr>
              <a:t>- T</a:t>
            </a:r>
            <a:r>
              <a:rPr lang="fr-FR" altLang="fr-FR" sz="1400" dirty="0" smtClean="0">
                <a:solidFill>
                  <a:srgbClr val="000000"/>
                </a:solidFill>
                <a:latin typeface="Arial" panose="020B0604020202020204" pitchFamily="34" charset="0"/>
                <a:cs typeface="Arial" panose="020B0604020202020204" pitchFamily="34" charset="0"/>
              </a:rPr>
              <a:t>emps </a:t>
            </a:r>
            <a:r>
              <a:rPr lang="fr-FR" altLang="fr-FR" sz="1400" dirty="0">
                <a:solidFill>
                  <a:srgbClr val="000000"/>
                </a:solidFill>
                <a:latin typeface="Arial" panose="020B0604020202020204" pitchFamily="34" charset="0"/>
                <a:cs typeface="Arial" panose="020B0604020202020204" pitchFamily="34" charset="0"/>
              </a:rPr>
              <a:t>préalable d’appropriation par les services pour cerner l’organisation et le fonctionnement du </a:t>
            </a:r>
            <a:r>
              <a:rPr lang="fr-FR" altLang="fr-FR" sz="1400" dirty="0" smtClean="0">
                <a:solidFill>
                  <a:srgbClr val="000000"/>
                </a:solidFill>
                <a:latin typeface="Arial" panose="020B0604020202020204" pitchFamily="34" charset="0"/>
                <a:cs typeface="Arial" panose="020B0604020202020204" pitchFamily="34" charset="0"/>
              </a:rPr>
              <a:t>SPASAD → </a:t>
            </a:r>
            <a:r>
              <a:rPr lang="fr-FR" altLang="fr-FR" sz="1400" dirty="0">
                <a:solidFill>
                  <a:srgbClr val="000000"/>
                </a:solidFill>
                <a:latin typeface="Arial" panose="020B0604020202020204" pitchFamily="34" charset="0"/>
                <a:cs typeface="Arial" panose="020B0604020202020204" pitchFamily="34" charset="0"/>
              </a:rPr>
              <a:t>conduite de changement à mener pour construire une identité SPASAD. </a:t>
            </a:r>
            <a:endParaRPr lang="fr-FR" sz="1400" dirty="0"/>
          </a:p>
          <a:p>
            <a:pPr>
              <a:spcBef>
                <a:spcPts val="0"/>
              </a:spcBef>
            </a:pPr>
            <a:endParaRPr lang="fr-FR" sz="1400" b="1" u="sng" dirty="0" smtClean="0">
              <a:solidFill>
                <a:schemeClr val="tx1"/>
              </a:solidFill>
              <a:latin typeface="Arial" panose="020B0604020202020204" pitchFamily="34" charset="0"/>
              <a:cs typeface="Arial" panose="020B0604020202020204" pitchFamily="34" charset="0"/>
            </a:endParaRPr>
          </a:p>
          <a:p>
            <a:pPr>
              <a:spcBef>
                <a:spcPts val="0"/>
              </a:spcBef>
            </a:pPr>
            <a:r>
              <a:rPr lang="fr-FR" sz="1400" b="1" dirty="0" smtClean="0">
                <a:solidFill>
                  <a:schemeClr val="tx1"/>
                </a:solidFill>
                <a:latin typeface="Arial" panose="020B0604020202020204" pitchFamily="34" charset="0"/>
                <a:cs typeface="Arial" panose="020B0604020202020204" pitchFamily="34" charset="0"/>
              </a:rPr>
              <a:t>LES LEVIERS DE STRUCTURATION:</a:t>
            </a:r>
            <a:endParaRPr lang="fr-FR" sz="1400" dirty="0" smtClean="0">
              <a:solidFill>
                <a:schemeClr val="tx1"/>
              </a:solidFill>
              <a:latin typeface="Arial" panose="020B0604020202020204" pitchFamily="34" charset="0"/>
              <a:cs typeface="Arial" panose="020B0604020202020204" pitchFamily="34" charset="0"/>
            </a:endParaRPr>
          </a:p>
          <a:p>
            <a:pPr>
              <a:spcBef>
                <a:spcPts val="0"/>
              </a:spcBef>
            </a:pPr>
            <a:endParaRPr lang="fr-FR" sz="800" u="sng" dirty="0" smtClean="0">
              <a:solidFill>
                <a:schemeClr val="tx1"/>
              </a:solidFill>
              <a:latin typeface="Arial" panose="020B0604020202020204" pitchFamily="34" charset="0"/>
              <a:cs typeface="Arial" panose="020B0604020202020204" pitchFamily="34" charset="0"/>
            </a:endParaRPr>
          </a:p>
          <a:p>
            <a:pPr>
              <a:spcBef>
                <a:spcPts val="100"/>
              </a:spcBef>
            </a:pPr>
            <a:r>
              <a:rPr lang="fr-FR" sz="1400" dirty="0" smtClean="0">
                <a:solidFill>
                  <a:schemeClr val="tx1"/>
                </a:solidFill>
                <a:latin typeface="Arial" panose="020B0604020202020204" pitchFamily="34" charset="0"/>
                <a:cs typeface="Arial" panose="020B0604020202020204" pitchFamily="34" charset="0"/>
              </a:rPr>
              <a:t>- Regroupement </a:t>
            </a:r>
            <a:r>
              <a:rPr lang="fr-FR" sz="1400" dirty="0">
                <a:solidFill>
                  <a:schemeClr val="tx1"/>
                </a:solidFill>
                <a:latin typeface="Arial" panose="020B0604020202020204" pitchFamily="34" charset="0"/>
                <a:cs typeface="Arial" panose="020B0604020202020204" pitchFamily="34" charset="0"/>
              </a:rPr>
              <a:t>des services sur un même site. </a:t>
            </a:r>
            <a:endParaRPr lang="fr-FR" sz="1400" dirty="0" smtClean="0">
              <a:solidFill>
                <a:schemeClr val="tx1"/>
              </a:solidFill>
              <a:latin typeface="Arial" panose="020B0604020202020204" pitchFamily="34" charset="0"/>
              <a:cs typeface="Arial" panose="020B0604020202020204" pitchFamily="34" charset="0"/>
            </a:endParaRPr>
          </a:p>
          <a:p>
            <a:pPr>
              <a:spcBef>
                <a:spcPts val="100"/>
              </a:spcBef>
            </a:pPr>
            <a:r>
              <a:rPr lang="fr-FR" sz="1400" dirty="0" smtClean="0">
                <a:solidFill>
                  <a:schemeClr val="tx1"/>
                </a:solidFill>
                <a:latin typeface="Arial" panose="020B0604020202020204" pitchFamily="34" charset="0"/>
                <a:cs typeface="Arial" panose="020B0604020202020204" pitchFamily="34" charset="0"/>
              </a:rPr>
              <a:t>- Existence d’un logiciel médico-social commun au SSIAD et au SAAD. </a:t>
            </a:r>
          </a:p>
          <a:p>
            <a:pPr>
              <a:spcBef>
                <a:spcPts val="100"/>
              </a:spcBef>
            </a:pPr>
            <a:r>
              <a:rPr lang="fr-FR" sz="1400" dirty="0" smtClean="0">
                <a:solidFill>
                  <a:schemeClr val="tx1"/>
                </a:solidFill>
                <a:latin typeface="Arial" panose="020B0604020202020204" pitchFamily="34" charset="0"/>
                <a:cs typeface="Arial" panose="020B0604020202020204" pitchFamily="34" charset="0"/>
              </a:rPr>
              <a:t>- Attribution de financements complémentaires pour la coordination. </a:t>
            </a:r>
          </a:p>
          <a:p>
            <a:pPr>
              <a:spcBef>
                <a:spcPts val="100"/>
              </a:spcBef>
            </a:pPr>
            <a:r>
              <a:rPr lang="fr-FR" sz="1400" dirty="0" smtClean="0">
                <a:solidFill>
                  <a:schemeClr val="tx1"/>
                </a:solidFill>
                <a:latin typeface="Arial" panose="020B0604020202020204" pitchFamily="34" charset="0"/>
                <a:cs typeface="Arial" panose="020B0604020202020204" pitchFamily="34" charset="0"/>
              </a:rPr>
              <a:t>- Accompagnement par un consultant pour élaborer les documents et outils communs. </a:t>
            </a: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Effectivité du financement des actions de prévention par la conférence des financeurs de la prévention de la perte d’autonomie. </a:t>
            </a:r>
            <a:endParaRPr lang="fr-FR" sz="1400" dirty="0">
              <a:solidFill>
                <a:schemeClr val="tx1"/>
              </a:solidFill>
              <a:latin typeface="Arial" panose="020B0604020202020204" pitchFamily="34" charset="0"/>
              <a:cs typeface="Arial" panose="020B0604020202020204" pitchFamily="34" charset="0"/>
            </a:endParaRP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Reconnaissance administrative du SPASAD pour valoriser les professionnels et faciliter la communication entre le SPASAD et ses partenaires et simplification administrative et comptable. </a:t>
            </a:r>
          </a:p>
          <a:p>
            <a:pPr algn="just">
              <a:spcBef>
                <a:spcPts val="100"/>
              </a:spcBef>
            </a:pPr>
            <a:r>
              <a:rPr lang="fr-FR" sz="1400" dirty="0">
                <a:solidFill>
                  <a:schemeClr val="tx1"/>
                </a:solidFill>
                <a:latin typeface="Arial" panose="020B0604020202020204" pitchFamily="34" charset="0"/>
                <a:cs typeface="Arial" panose="020B0604020202020204" pitchFamily="34" charset="0"/>
              </a:rPr>
              <a:t>- Portage de l’organisation par les instances de gouvernance du/des service(s) « volonté à agir ». </a:t>
            </a:r>
            <a:endParaRPr lang="fr-FR" sz="1400" dirty="0" smtClean="0">
              <a:solidFill>
                <a:schemeClr val="tx1"/>
              </a:solidFill>
              <a:latin typeface="Arial" panose="020B0604020202020204" pitchFamily="34" charset="0"/>
              <a:cs typeface="Arial" panose="020B0604020202020204" pitchFamily="34" charset="0"/>
            </a:endParaRPr>
          </a:p>
          <a:p>
            <a:pPr algn="just">
              <a:spcBef>
                <a:spcPts val="100"/>
              </a:spcBef>
            </a:pPr>
            <a:r>
              <a:rPr lang="fr-FR" sz="1400" dirty="0" smtClean="0">
                <a:solidFill>
                  <a:schemeClr val="tx1"/>
                </a:solidFill>
                <a:latin typeface="Arial" panose="020B0604020202020204" pitchFamily="34" charset="0"/>
                <a:cs typeface="Arial" panose="020B0604020202020204" pitchFamily="34" charset="0"/>
              </a:rPr>
              <a:t>- Portage du modèle d’organisation en SPASAD par les instances locales et nationales. </a:t>
            </a:r>
            <a:endParaRPr lang="fr-FR" sz="1400" dirty="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77</a:t>
            </a:fld>
            <a:endParaRPr lang="fr-FR" dirty="0"/>
          </a:p>
        </p:txBody>
      </p:sp>
    </p:spTree>
    <p:extLst>
      <p:ext uri="{BB962C8B-B14F-4D97-AF65-F5344CB8AC3E}">
        <p14:creationId xmlns:p14="http://schemas.microsoft.com/office/powerpoint/2010/main" val="365148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LES SUITES DE L’EXPERIMENTATION</a:t>
            </a:r>
            <a:endParaRPr lang="fr-FR" sz="2400" dirty="0"/>
          </a:p>
        </p:txBody>
      </p:sp>
      <p:sp>
        <p:nvSpPr>
          <p:cNvPr id="4" name="Espace réservé du texte 3"/>
          <p:cNvSpPr>
            <a:spLocks noGrp="1"/>
          </p:cNvSpPr>
          <p:nvPr>
            <p:ph type="body" sz="quarter" idx="13"/>
          </p:nvPr>
        </p:nvSpPr>
        <p:spPr>
          <a:xfrm>
            <a:off x="431800" y="1109609"/>
            <a:ext cx="8280400" cy="4937691"/>
          </a:xfrm>
        </p:spPr>
        <p:txBody>
          <a:bodyPr/>
          <a:lstStyle/>
          <a:p>
            <a:pPr algn="just">
              <a:defRPr/>
            </a:pPr>
            <a:r>
              <a:rPr lang="fr-FR" altLang="fr-FR" sz="1400" dirty="0" smtClean="0">
                <a:solidFill>
                  <a:schemeClr val="tx1"/>
                </a:solidFill>
                <a:latin typeface="Arial" panose="020B0604020202020204" pitchFamily="34" charset="0"/>
                <a:cs typeface="Arial" panose="020B0604020202020204" pitchFamily="34" charset="0"/>
              </a:rPr>
              <a:t>- </a:t>
            </a:r>
            <a:r>
              <a:rPr lang="fr-FR" altLang="fr-FR" sz="1400" b="1" dirty="0" smtClean="0">
                <a:solidFill>
                  <a:schemeClr val="tx1"/>
                </a:solidFill>
                <a:latin typeface="Arial" panose="020B0604020202020204" pitchFamily="34" charset="0"/>
                <a:cs typeface="Arial" panose="020B0604020202020204" pitchFamily="34" charset="0"/>
              </a:rPr>
              <a:t>Durée </a:t>
            </a:r>
            <a:r>
              <a:rPr lang="fr-FR" altLang="fr-FR" sz="1400" b="1" dirty="0">
                <a:solidFill>
                  <a:schemeClr val="tx1"/>
                </a:solidFill>
                <a:latin typeface="Arial" panose="020B0604020202020204" pitchFamily="34" charset="0"/>
                <a:cs typeface="Arial" panose="020B0604020202020204" pitchFamily="34" charset="0"/>
              </a:rPr>
              <a:t>initiale de l’expérimentation de 2 ans</a:t>
            </a:r>
            <a:r>
              <a:rPr lang="fr-FR" altLang="fr-FR" sz="1400" dirty="0">
                <a:solidFill>
                  <a:schemeClr val="tx1"/>
                </a:solidFill>
                <a:latin typeface="Arial" panose="020B0604020202020204" pitchFamily="34" charset="0"/>
                <a:cs typeface="Arial" panose="020B0604020202020204" pitchFamily="34" charset="0"/>
              </a:rPr>
              <a:t>, fin prévue au 30 juin </a:t>
            </a:r>
            <a:r>
              <a:rPr lang="fr-FR" altLang="fr-FR" sz="1400" dirty="0" smtClean="0">
                <a:solidFill>
                  <a:schemeClr val="tx1"/>
                </a:solidFill>
                <a:latin typeface="Arial" panose="020B0604020202020204" pitchFamily="34" charset="0"/>
                <a:cs typeface="Arial" panose="020B0604020202020204" pitchFamily="34" charset="0"/>
              </a:rPr>
              <a:t>2019</a:t>
            </a:r>
            <a:r>
              <a:rPr lang="fr-FR" altLang="fr-FR" sz="1400" dirty="0">
                <a:solidFill>
                  <a:schemeClr val="tx1"/>
                </a:solidFill>
                <a:latin typeface="Arial" panose="020B0604020202020204" pitchFamily="34" charset="0"/>
                <a:cs typeface="Arial" panose="020B0604020202020204" pitchFamily="34" charset="0"/>
              </a:rPr>
              <a:t> </a:t>
            </a:r>
            <a:r>
              <a:rPr lang="fr-FR" altLang="fr-FR" sz="1400" dirty="0" smtClean="0">
                <a:solidFill>
                  <a:schemeClr val="tx1"/>
                </a:solidFill>
                <a:latin typeface="Arial" panose="020B0604020202020204" pitchFamily="34" charset="0"/>
                <a:cs typeface="Arial" panose="020B0604020202020204" pitchFamily="34" charset="0"/>
              </a:rPr>
              <a:t>-  prolongation de 2 ans actée par la loi </a:t>
            </a:r>
            <a:r>
              <a:rPr lang="fr-FR" altLang="fr-FR" sz="1400" dirty="0">
                <a:solidFill>
                  <a:schemeClr val="tx1"/>
                </a:solidFill>
                <a:latin typeface="Arial" panose="020B0604020202020204" pitchFamily="34" charset="0"/>
                <a:cs typeface="Arial" panose="020B0604020202020204" pitchFamily="34" charset="0"/>
              </a:rPr>
              <a:t>« Organisation et transformation du système de santé » </a:t>
            </a:r>
            <a:r>
              <a:rPr lang="fr-FR" altLang="fr-FR" sz="1400" dirty="0" smtClean="0">
                <a:solidFill>
                  <a:schemeClr val="tx1"/>
                </a:solidFill>
                <a:latin typeface="Arial" panose="020B0604020202020204" pitchFamily="34" charset="0"/>
                <a:cs typeface="Arial" panose="020B0604020202020204" pitchFamily="34" charset="0"/>
              </a:rPr>
              <a:t>du 24 juillet 2019 (</a:t>
            </a:r>
            <a:r>
              <a:rPr lang="fr-FR" altLang="fr-FR" sz="1400" dirty="0">
                <a:solidFill>
                  <a:schemeClr val="tx1"/>
                </a:solidFill>
                <a:latin typeface="Arial" panose="020B0604020202020204" pitchFamily="34" charset="0"/>
                <a:cs typeface="Arial" panose="020B0604020202020204" pitchFamily="34" charset="0"/>
              </a:rPr>
              <a:t>fin 2021) tenant compte des conclusions du rapport intermédiaire remis </a:t>
            </a:r>
            <a:r>
              <a:rPr lang="fr-FR" altLang="fr-FR" sz="1400" dirty="0" smtClean="0">
                <a:solidFill>
                  <a:schemeClr val="tx1"/>
                </a:solidFill>
                <a:latin typeface="Arial" panose="020B0604020202020204" pitchFamily="34" charset="0"/>
                <a:cs typeface="Arial" panose="020B0604020202020204" pitchFamily="34" charset="0"/>
              </a:rPr>
              <a:t>par le gouvernement au </a:t>
            </a:r>
            <a:r>
              <a:rPr lang="fr-FR" altLang="fr-FR" sz="1400" dirty="0">
                <a:solidFill>
                  <a:schemeClr val="tx1"/>
                </a:solidFill>
                <a:latin typeface="Arial" panose="020B0604020202020204" pitchFamily="34" charset="0"/>
                <a:cs typeface="Arial" panose="020B0604020202020204" pitchFamily="34" charset="0"/>
              </a:rPr>
              <a:t>parlement </a:t>
            </a:r>
            <a:r>
              <a:rPr lang="fr-FR" altLang="fr-FR" sz="1400" dirty="0" smtClean="0">
                <a:solidFill>
                  <a:schemeClr val="tx1"/>
                </a:solidFill>
                <a:latin typeface="Arial" panose="020B0604020202020204" pitchFamily="34" charset="0"/>
                <a:cs typeface="Arial" panose="020B0604020202020204" pitchFamily="34" charset="0"/>
              </a:rPr>
              <a:t>en 2019. </a:t>
            </a:r>
          </a:p>
          <a:p>
            <a:pPr algn="just">
              <a:defRPr/>
            </a:pPr>
            <a:r>
              <a:rPr lang="fr-FR" altLang="fr-FR" sz="1400" b="1" dirty="0" smtClean="0">
                <a:solidFill>
                  <a:schemeClr val="tx1"/>
                </a:solidFill>
                <a:latin typeface="Arial" panose="020B0604020202020204" pitchFamily="34" charset="0"/>
                <a:cs typeface="Arial" panose="020B0604020202020204" pitchFamily="34" charset="0"/>
              </a:rPr>
              <a:t>LE DEVENIR DES SPASAD</a:t>
            </a:r>
            <a:r>
              <a:rPr lang="fr-FR" altLang="fr-FR" sz="1400" b="1" dirty="0">
                <a:solidFill>
                  <a:schemeClr val="tx1"/>
                </a:solidFill>
                <a:latin typeface="Arial" panose="020B0604020202020204" pitchFamily="34" charset="0"/>
                <a:cs typeface="Arial" panose="020B0604020202020204" pitchFamily="34" charset="0"/>
              </a:rPr>
              <a:t>? </a:t>
            </a:r>
            <a:r>
              <a:rPr lang="fr-FR" altLang="fr-FR" sz="1400" dirty="0">
                <a:solidFill>
                  <a:schemeClr val="tx1"/>
                </a:solidFill>
                <a:latin typeface="Arial" panose="020B0604020202020204" pitchFamily="34" charset="0"/>
                <a:cs typeface="Arial" panose="020B0604020202020204" pitchFamily="34" charset="0"/>
              </a:rPr>
              <a:t>nécessité de construire un cadre juridique et financier adapté permettant une reconnaissance juridique du modèle </a:t>
            </a:r>
            <a:r>
              <a:rPr lang="fr-FR" altLang="fr-FR" sz="1400" dirty="0">
                <a:latin typeface="Arial" panose="020B0604020202020204" pitchFamily="34" charset="0"/>
                <a:cs typeface="Arial" panose="020B0604020202020204" pitchFamily="34" charset="0"/>
              </a:rPr>
              <a:t>→ </a:t>
            </a:r>
            <a:r>
              <a:rPr lang="fr-FR" altLang="fr-FR" sz="1400" i="1" dirty="0">
                <a:solidFill>
                  <a:schemeClr val="tx1"/>
                </a:solidFill>
                <a:latin typeface="Arial" panose="020B0604020202020204" pitchFamily="34" charset="0"/>
                <a:cs typeface="Arial" panose="020B0604020202020204" pitchFamily="34" charset="0"/>
              </a:rPr>
              <a:t>à</a:t>
            </a:r>
            <a:r>
              <a:rPr lang="fr-FR" altLang="fr-FR" sz="1400" i="1" dirty="0" smtClean="0">
                <a:solidFill>
                  <a:schemeClr val="tx1"/>
                </a:solidFill>
                <a:latin typeface="Arial" panose="020B0604020202020204" pitchFamily="34" charset="0"/>
                <a:cs typeface="Arial" panose="020B0604020202020204" pitchFamily="34" charset="0"/>
              </a:rPr>
              <a:t> </a:t>
            </a:r>
            <a:r>
              <a:rPr lang="fr-FR" altLang="fr-FR" sz="1400" i="1" dirty="0">
                <a:solidFill>
                  <a:schemeClr val="tx1"/>
                </a:solidFill>
                <a:latin typeface="Arial" panose="020B0604020202020204" pitchFamily="34" charset="0"/>
                <a:cs typeface="Arial" panose="020B0604020202020204" pitchFamily="34" charset="0"/>
              </a:rPr>
              <a:t>distinguer les SPASAD gestionnaires des SPASAD </a:t>
            </a:r>
            <a:r>
              <a:rPr lang="fr-FR" altLang="fr-FR" sz="1400" i="1" dirty="0" smtClean="0">
                <a:solidFill>
                  <a:schemeClr val="tx1"/>
                </a:solidFill>
                <a:latin typeface="Arial" panose="020B0604020202020204" pitchFamily="34" charset="0"/>
                <a:cs typeface="Arial" panose="020B0604020202020204" pitchFamily="34" charset="0"/>
              </a:rPr>
              <a:t>partenariaux. </a:t>
            </a:r>
          </a:p>
          <a:p>
            <a:pPr algn="just">
              <a:defRPr/>
            </a:pPr>
            <a:endParaRPr lang="fr-FR" altLang="fr-FR" sz="1400" dirty="0">
              <a:solidFill>
                <a:schemeClr val="tx1"/>
              </a:solidFill>
              <a:latin typeface="Arial" panose="020B0604020202020204" pitchFamily="34" charset="0"/>
              <a:cs typeface="Arial" panose="020B0604020202020204" pitchFamily="34" charset="0"/>
            </a:endParaRPr>
          </a:p>
          <a:p>
            <a:pPr algn="just">
              <a:defRPr/>
            </a:pPr>
            <a:endParaRPr lang="fr-FR" altLang="fr-FR" sz="1400" dirty="0" smtClean="0">
              <a:solidFill>
                <a:schemeClr val="tx1"/>
              </a:solidFill>
              <a:latin typeface="Arial" panose="020B0604020202020204" pitchFamily="34" charset="0"/>
              <a:cs typeface="Arial" panose="020B0604020202020204" pitchFamily="34" charset="0"/>
            </a:endParaRPr>
          </a:p>
          <a:p>
            <a:pPr algn="just">
              <a:defRPr/>
            </a:pPr>
            <a:endParaRPr lang="fr-FR" altLang="fr-FR" sz="1400" dirty="0" smtClean="0">
              <a:solidFill>
                <a:schemeClr val="tx1"/>
              </a:solidFill>
              <a:latin typeface="Arial" panose="020B0604020202020204" pitchFamily="34" charset="0"/>
              <a:cs typeface="Arial" panose="020B0604020202020204" pitchFamily="34" charset="0"/>
            </a:endParaRPr>
          </a:p>
          <a:p>
            <a:pPr algn="just">
              <a:defRPr/>
            </a:pPr>
            <a:endParaRPr lang="fr-FR" dirty="0">
              <a:solidFill>
                <a:schemeClr val="tx1"/>
              </a:solidFill>
            </a:endParaRPr>
          </a:p>
        </p:txBody>
      </p:sp>
      <p:pic>
        <p:nvPicPr>
          <p:cNvPr id="6" name="Image 5"/>
          <p:cNvPicPr>
            <a:picLocks noChangeAspect="1"/>
          </p:cNvPicPr>
          <p:nvPr/>
        </p:nvPicPr>
        <p:blipFill>
          <a:blip r:embed="rId2"/>
          <a:stretch>
            <a:fillRect/>
          </a:stretch>
        </p:blipFill>
        <p:spPr>
          <a:xfrm>
            <a:off x="821933" y="2486347"/>
            <a:ext cx="7623424" cy="3904179"/>
          </a:xfrm>
          <a:prstGeom prst="rect">
            <a:avLst/>
          </a:prstGeom>
        </p:spPr>
      </p:pic>
      <p:sp>
        <p:nvSpPr>
          <p:cNvPr id="5" name="Espace réservé du numéro de diapositive 4"/>
          <p:cNvSpPr>
            <a:spLocks noGrp="1"/>
          </p:cNvSpPr>
          <p:nvPr>
            <p:ph type="sldNum" sz="quarter" idx="12"/>
          </p:nvPr>
        </p:nvSpPr>
        <p:spPr/>
        <p:txBody>
          <a:bodyPr/>
          <a:lstStyle/>
          <a:p>
            <a:fld id="{7E3B350E-657F-41D5-BCB6-877D8C3AF71C}" type="slidenum">
              <a:rPr lang="fr-FR" smtClean="0"/>
              <a:t>78</a:t>
            </a:fld>
            <a:endParaRPr lang="fr-FR" dirty="0"/>
          </a:p>
        </p:txBody>
      </p:sp>
    </p:spTree>
    <p:extLst>
      <p:ext uri="{BB962C8B-B14F-4D97-AF65-F5344CB8AC3E}">
        <p14:creationId xmlns:p14="http://schemas.microsoft.com/office/powerpoint/2010/main" val="413436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LES Retours d’</a:t>
            </a:r>
            <a:r>
              <a:rPr lang="fr-FR" sz="2400" dirty="0" err="1" smtClean="0"/>
              <a:t>experienceS</a:t>
            </a:r>
            <a:endParaRPr lang="fr-FR" sz="2400" dirty="0"/>
          </a:p>
        </p:txBody>
      </p:sp>
      <p:sp>
        <p:nvSpPr>
          <p:cNvPr id="4" name="Espace réservé du texte 3"/>
          <p:cNvSpPr>
            <a:spLocks noGrp="1"/>
          </p:cNvSpPr>
          <p:nvPr>
            <p:ph type="body" sz="quarter" idx="13"/>
          </p:nvPr>
        </p:nvSpPr>
        <p:spPr>
          <a:xfrm>
            <a:off x="431800" y="1027417"/>
            <a:ext cx="8280400" cy="5291190"/>
          </a:xfrm>
          <a:solidFill>
            <a:schemeClr val="bg1">
              <a:lumMod val="95000"/>
            </a:schemeClr>
          </a:solidFill>
        </p:spPr>
        <p:txBody>
          <a:bodyPr/>
          <a:lstStyle/>
          <a:p>
            <a:endParaRPr lang="fr-FR" dirty="0" smtClean="0"/>
          </a:p>
          <a:p>
            <a:pPr algn="just"/>
            <a:r>
              <a:rPr lang="fr-FR" sz="2400" b="1" dirty="0" smtClean="0">
                <a:solidFill>
                  <a:schemeClr val="tx1"/>
                </a:solidFill>
              </a:rPr>
              <a:t>SPASAD expérimental partenarial: </a:t>
            </a:r>
            <a:r>
              <a:rPr lang="fr-FR" sz="2400" dirty="0" smtClean="0">
                <a:solidFill>
                  <a:schemeClr val="tx1"/>
                </a:solidFill>
              </a:rPr>
              <a:t>SSIAD CCAS Grand Champ / SAAD </a:t>
            </a:r>
            <a:r>
              <a:rPr lang="fr-FR" sz="2400" dirty="0" err="1" smtClean="0">
                <a:solidFill>
                  <a:schemeClr val="tx1"/>
                </a:solidFill>
              </a:rPr>
              <a:t>Amper</a:t>
            </a:r>
            <a:r>
              <a:rPr lang="fr-FR" sz="2400" dirty="0" smtClean="0">
                <a:solidFill>
                  <a:schemeClr val="tx1"/>
                </a:solidFill>
              </a:rPr>
              <a:t> (56)</a:t>
            </a:r>
          </a:p>
          <a:p>
            <a:pPr algn="just"/>
            <a:r>
              <a:rPr lang="fr-FR" sz="2400" dirty="0" smtClean="0">
                <a:solidFill>
                  <a:schemeClr val="tx1"/>
                </a:solidFill>
              </a:rPr>
              <a:t>→ Présentation: Mmes TURPIN et JEGO</a:t>
            </a:r>
          </a:p>
          <a:p>
            <a:pPr algn="just"/>
            <a:endParaRPr lang="fr-FR" sz="1400" dirty="0">
              <a:solidFill>
                <a:schemeClr val="tx1"/>
              </a:solidFill>
            </a:endParaRPr>
          </a:p>
          <a:p>
            <a:pPr algn="just"/>
            <a:r>
              <a:rPr lang="fr-FR" sz="2400" b="1" dirty="0" smtClean="0">
                <a:solidFill>
                  <a:schemeClr val="tx1"/>
                </a:solidFill>
              </a:rPr>
              <a:t>SPASAD </a:t>
            </a:r>
            <a:r>
              <a:rPr lang="fr-FR" sz="2400" b="1" dirty="0">
                <a:solidFill>
                  <a:schemeClr val="tx1"/>
                </a:solidFill>
              </a:rPr>
              <a:t>expérimental </a:t>
            </a:r>
            <a:r>
              <a:rPr lang="fr-FR" sz="2400" b="1" dirty="0" smtClean="0">
                <a:solidFill>
                  <a:schemeClr val="tx1"/>
                </a:solidFill>
              </a:rPr>
              <a:t>gestionnaire : </a:t>
            </a:r>
            <a:r>
              <a:rPr lang="fr-FR" sz="2400" dirty="0">
                <a:solidFill>
                  <a:schemeClr val="tx1"/>
                </a:solidFill>
              </a:rPr>
              <a:t>SSIAD / SAAD Amadeus Aide et </a:t>
            </a:r>
            <a:r>
              <a:rPr lang="fr-FR" sz="2400" dirty="0" smtClean="0">
                <a:solidFill>
                  <a:schemeClr val="tx1"/>
                </a:solidFill>
              </a:rPr>
              <a:t>Soin (29)</a:t>
            </a:r>
          </a:p>
          <a:p>
            <a:pPr algn="just"/>
            <a:r>
              <a:rPr lang="fr-FR" sz="2400" dirty="0">
                <a:solidFill>
                  <a:schemeClr val="tx1"/>
                </a:solidFill>
              </a:rPr>
              <a:t>→ </a:t>
            </a:r>
            <a:r>
              <a:rPr lang="fr-FR" sz="2400" dirty="0" smtClean="0">
                <a:solidFill>
                  <a:schemeClr val="tx1"/>
                </a:solidFill>
              </a:rPr>
              <a:t>Présentation: Mr CAUSEUR et Mme MADEC</a:t>
            </a:r>
          </a:p>
          <a:p>
            <a:pPr algn="just"/>
            <a:endParaRPr lang="fr-FR" sz="1400" dirty="0">
              <a:solidFill>
                <a:schemeClr val="tx1"/>
              </a:solidFill>
            </a:endParaRPr>
          </a:p>
          <a:p>
            <a:pPr algn="just"/>
            <a:r>
              <a:rPr lang="fr-FR" sz="2400" b="1" dirty="0" smtClean="0">
                <a:solidFill>
                  <a:schemeClr val="tx1"/>
                </a:solidFill>
              </a:rPr>
              <a:t>Coordination de services: </a:t>
            </a:r>
            <a:r>
              <a:rPr lang="fr-FR" sz="2400" dirty="0" smtClean="0">
                <a:solidFill>
                  <a:schemeClr val="tx1"/>
                </a:solidFill>
              </a:rPr>
              <a:t>SSIAD CH Montfort sur Meu-St </a:t>
            </a:r>
            <a:r>
              <a:rPr lang="fr-FR" sz="2400" dirty="0" err="1" smtClean="0">
                <a:solidFill>
                  <a:schemeClr val="tx1"/>
                </a:solidFill>
              </a:rPr>
              <a:t>Méen</a:t>
            </a:r>
            <a:r>
              <a:rPr lang="fr-FR" sz="2400" dirty="0" smtClean="0">
                <a:solidFill>
                  <a:schemeClr val="tx1"/>
                </a:solidFill>
              </a:rPr>
              <a:t> le Grand / SAAD ADMR (35)</a:t>
            </a:r>
          </a:p>
          <a:p>
            <a:r>
              <a:rPr lang="fr-FR" sz="2400" dirty="0">
                <a:solidFill>
                  <a:schemeClr val="tx1"/>
                </a:solidFill>
              </a:rPr>
              <a:t>→ </a:t>
            </a:r>
            <a:r>
              <a:rPr lang="fr-FR" sz="2400" dirty="0" smtClean="0">
                <a:solidFill>
                  <a:schemeClr val="tx1"/>
                </a:solidFill>
              </a:rPr>
              <a:t>Présentation: Mmes MAIGNE et DIVET</a:t>
            </a:r>
            <a:endParaRPr lang="fr-FR" sz="2400" dirty="0">
              <a:solidFill>
                <a:schemeClr val="tx1"/>
              </a:solidFill>
            </a:endParaRPr>
          </a:p>
          <a:p>
            <a:endParaRPr lang="fr-FR" dirty="0"/>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79</a:t>
            </a:fld>
            <a:endParaRPr lang="fr-FR" dirty="0"/>
          </a:p>
        </p:txBody>
      </p:sp>
    </p:spTree>
    <p:extLst>
      <p:ext uri="{BB962C8B-B14F-4D97-AF65-F5344CB8AC3E}">
        <p14:creationId xmlns:p14="http://schemas.microsoft.com/office/powerpoint/2010/main" val="31060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 CONTEXTE DES POLITIQUES PUBLIQUES SUR LES SSIAD</a:t>
            </a:r>
            <a:endParaRPr lang="fr-FR" sz="2400" dirty="0"/>
          </a:p>
        </p:txBody>
      </p:sp>
      <p:sp>
        <p:nvSpPr>
          <p:cNvPr id="4" name="Espace réservé du texte 3"/>
          <p:cNvSpPr>
            <a:spLocks noGrp="1"/>
          </p:cNvSpPr>
          <p:nvPr>
            <p:ph type="body" sz="quarter" idx="13"/>
          </p:nvPr>
        </p:nvSpPr>
        <p:spPr>
          <a:xfrm>
            <a:off x="431800" y="1109608"/>
            <a:ext cx="8280400" cy="5497567"/>
          </a:xfrm>
        </p:spPr>
        <p:txBody>
          <a:bodyPr/>
          <a:lstStyle/>
          <a:p>
            <a:pPr algn="just"/>
            <a:r>
              <a:rPr lang="fr-FR" sz="1400" b="1" u="sng" dirty="0">
                <a:latin typeface="Arial" panose="020B0604020202020204" pitchFamily="34" charset="0"/>
                <a:cs typeface="Arial" panose="020B0604020202020204" pitchFamily="34" charset="0"/>
              </a:rPr>
              <a:t>1</a:t>
            </a:r>
            <a:r>
              <a:rPr lang="fr-FR" sz="1400" b="1" u="sng" dirty="0">
                <a:solidFill>
                  <a:schemeClr val="tx1"/>
                </a:solidFill>
                <a:latin typeface="Arial" panose="020B0604020202020204" pitchFamily="34" charset="0"/>
                <a:cs typeface="Arial" panose="020B0604020202020204" pitchFamily="34" charset="0"/>
              </a:rPr>
              <a:t>° La réforme de la tarification des </a:t>
            </a:r>
            <a:r>
              <a:rPr lang="fr-FR" sz="1400" b="1" u="sng" dirty="0" smtClean="0">
                <a:solidFill>
                  <a:schemeClr val="tx1"/>
                </a:solidFill>
                <a:latin typeface="Arial" panose="020B0604020202020204" pitchFamily="34" charset="0"/>
                <a:cs typeface="Arial" panose="020B0604020202020204" pitchFamily="34" charset="0"/>
              </a:rPr>
              <a:t>SSIAD:</a:t>
            </a:r>
            <a:r>
              <a:rPr lang="fr-FR" sz="1400" dirty="0" smtClean="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C</a:t>
            </a:r>
            <a:r>
              <a:rPr lang="fr-FR" sz="1400" dirty="0" smtClean="0">
                <a:solidFill>
                  <a:schemeClr val="tx1"/>
                </a:solidFill>
                <a:latin typeface="Arial" panose="020B0604020202020204" pitchFamily="34" charset="0"/>
                <a:cs typeface="Arial" panose="020B0604020202020204" pitchFamily="34" charset="0"/>
              </a:rPr>
              <a:t>onduite par l’ATIH d’une étude </a:t>
            </a:r>
            <a:r>
              <a:rPr lang="fr-FR" sz="1400" dirty="0">
                <a:solidFill>
                  <a:schemeClr val="tx1"/>
                </a:solidFill>
                <a:latin typeface="Arial" panose="020B0604020202020204" pitchFamily="34" charset="0"/>
                <a:cs typeface="Arial" panose="020B0604020202020204" pitchFamily="34" charset="0"/>
              </a:rPr>
              <a:t>nationale des coûts en SSIAD/SPASAD lancée en 2018 </a:t>
            </a:r>
            <a:r>
              <a:rPr lang="fr-FR" sz="1400" dirty="0" smtClean="0">
                <a:solidFill>
                  <a:schemeClr val="tx1"/>
                </a:solidFill>
                <a:latin typeface="Arial" panose="020B0604020202020204" pitchFamily="34" charset="0"/>
                <a:cs typeface="Arial" panose="020B0604020202020204" pitchFamily="34" charset="0"/>
              </a:rPr>
              <a:t>(panel de 15 services en Bretagne) et diffusion des </a:t>
            </a:r>
            <a:r>
              <a:rPr lang="fr-FR" sz="1400" dirty="0">
                <a:solidFill>
                  <a:schemeClr val="tx1"/>
                </a:solidFill>
                <a:latin typeface="Arial" panose="020B0604020202020204" pitchFamily="34" charset="0"/>
                <a:cs typeface="Arial" panose="020B0604020202020204" pitchFamily="34" charset="0"/>
              </a:rPr>
              <a:t>résultats d’exploitation </a:t>
            </a:r>
            <a:r>
              <a:rPr lang="fr-FR" sz="1400" dirty="0" smtClean="0">
                <a:solidFill>
                  <a:schemeClr val="tx1"/>
                </a:solidFill>
                <a:latin typeface="Arial" panose="020B0604020202020204" pitchFamily="34" charset="0"/>
                <a:cs typeface="Arial" panose="020B0604020202020204" pitchFamily="34" charset="0"/>
              </a:rPr>
              <a:t>en 2020: arbitrages rendus </a:t>
            </a:r>
            <a:r>
              <a:rPr lang="fr-FR" sz="1400" dirty="0">
                <a:solidFill>
                  <a:schemeClr val="tx1"/>
                </a:solidFill>
                <a:latin typeface="Arial" panose="020B0604020202020204" pitchFamily="34" charset="0"/>
                <a:cs typeface="Arial" panose="020B0604020202020204" pitchFamily="34" charset="0"/>
              </a:rPr>
              <a:t>par le niveau national en 2021 sur le modèle de financement des services. </a:t>
            </a:r>
          </a:p>
          <a:p>
            <a:pPr algn="just"/>
            <a:r>
              <a:rPr lang="fr-FR" sz="1400" b="1" u="sng" dirty="0">
                <a:solidFill>
                  <a:schemeClr val="tx1"/>
                </a:solidFill>
                <a:latin typeface="Arial" panose="020B0604020202020204" pitchFamily="34" charset="0"/>
                <a:cs typeface="Arial" panose="020B0604020202020204" pitchFamily="34" charset="0"/>
              </a:rPr>
              <a:t>2° La contractualisation </a:t>
            </a:r>
            <a:r>
              <a:rPr lang="fr-FR" sz="1400" b="1" u="sng" dirty="0" smtClean="0">
                <a:solidFill>
                  <a:schemeClr val="tx1"/>
                </a:solidFill>
                <a:latin typeface="Arial" panose="020B0604020202020204" pitchFamily="34" charset="0"/>
                <a:cs typeface="Arial" panose="020B0604020202020204" pitchFamily="34" charset="0"/>
              </a:rPr>
              <a:t>de l’offre:</a:t>
            </a:r>
            <a:r>
              <a:rPr lang="fr-FR" sz="1400" dirty="0" smtClean="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O</a:t>
            </a:r>
            <a:r>
              <a:rPr lang="fr-FR" sz="1400" dirty="0" smtClean="0">
                <a:solidFill>
                  <a:schemeClr val="tx1"/>
                </a:solidFill>
                <a:latin typeface="Arial" panose="020B0604020202020204" pitchFamily="34" charset="0"/>
                <a:cs typeface="Arial" panose="020B0604020202020204" pitchFamily="34" charset="0"/>
              </a:rPr>
              <a:t>bligation pour les </a:t>
            </a:r>
            <a:r>
              <a:rPr lang="fr-FR" sz="1400" dirty="0">
                <a:solidFill>
                  <a:schemeClr val="tx1"/>
                </a:solidFill>
                <a:latin typeface="Arial" panose="020B0604020202020204" pitchFamily="34" charset="0"/>
                <a:cs typeface="Arial" panose="020B0604020202020204" pitchFamily="34" charset="0"/>
              </a:rPr>
              <a:t>services </a:t>
            </a:r>
            <a:r>
              <a:rPr lang="fr-FR" sz="1400" dirty="0" smtClean="0">
                <a:solidFill>
                  <a:schemeClr val="tx1"/>
                </a:solidFill>
                <a:latin typeface="Arial" panose="020B0604020202020204" pitchFamily="34" charset="0"/>
                <a:cs typeface="Arial" panose="020B0604020202020204" pitchFamily="34" charset="0"/>
              </a:rPr>
              <a:t>depuis 2016 de </a:t>
            </a:r>
            <a:r>
              <a:rPr lang="fr-FR" sz="1400" dirty="0">
                <a:solidFill>
                  <a:schemeClr val="tx1"/>
                </a:solidFill>
                <a:latin typeface="Arial" panose="020B0604020202020204" pitchFamily="34" charset="0"/>
                <a:cs typeface="Arial" panose="020B0604020202020204" pitchFamily="34" charset="0"/>
              </a:rPr>
              <a:t>signer un CPOM, </a:t>
            </a:r>
            <a:r>
              <a:rPr lang="fr-FR" sz="1400" dirty="0" smtClean="0">
                <a:solidFill>
                  <a:schemeClr val="tx1"/>
                </a:solidFill>
                <a:latin typeface="Arial" panose="020B0604020202020204" pitchFamily="34" charset="0"/>
                <a:cs typeface="Arial" panose="020B0604020202020204" pitchFamily="34" charset="0"/>
              </a:rPr>
              <a:t>avec passage </a:t>
            </a:r>
            <a:r>
              <a:rPr lang="fr-FR" sz="1400" dirty="0">
                <a:solidFill>
                  <a:schemeClr val="tx1"/>
                </a:solidFill>
                <a:latin typeface="Arial" panose="020B0604020202020204" pitchFamily="34" charset="0"/>
                <a:cs typeface="Arial" panose="020B0604020202020204" pitchFamily="34" charset="0"/>
              </a:rPr>
              <a:t>en </a:t>
            </a:r>
            <a:r>
              <a:rPr lang="fr-FR" sz="1400" dirty="0" smtClean="0">
                <a:solidFill>
                  <a:schemeClr val="tx1"/>
                </a:solidFill>
                <a:latin typeface="Arial" panose="020B0604020202020204" pitchFamily="34" charset="0"/>
                <a:cs typeface="Arial" panose="020B0604020202020204" pitchFamily="34" charset="0"/>
              </a:rPr>
              <a:t>EPRD: programmation de la </a:t>
            </a:r>
            <a:r>
              <a:rPr lang="fr-FR" sz="1400" dirty="0">
                <a:solidFill>
                  <a:schemeClr val="tx1"/>
                </a:solidFill>
                <a:latin typeface="Arial" panose="020B0604020202020204" pitchFamily="34" charset="0"/>
                <a:cs typeface="Arial" panose="020B0604020202020204" pitchFamily="34" charset="0"/>
              </a:rPr>
              <a:t>contractualisation avec les SSIAD/SPASAD </a:t>
            </a:r>
            <a:r>
              <a:rPr lang="fr-FR" sz="1400" dirty="0" smtClean="0">
                <a:solidFill>
                  <a:schemeClr val="tx1"/>
                </a:solidFill>
                <a:latin typeface="Arial" panose="020B0604020202020204" pitchFamily="34" charset="0"/>
                <a:cs typeface="Arial" panose="020B0604020202020204" pitchFamily="34" charset="0"/>
              </a:rPr>
              <a:t>au </a:t>
            </a:r>
            <a:r>
              <a:rPr lang="fr-FR" sz="1400" dirty="0">
                <a:solidFill>
                  <a:schemeClr val="tx1"/>
                </a:solidFill>
                <a:latin typeface="Arial" panose="020B0604020202020204" pitchFamily="34" charset="0"/>
                <a:cs typeface="Arial" panose="020B0604020202020204" pitchFamily="34" charset="0"/>
              </a:rPr>
              <a:t>niveau régional en 2021, sauf pour ceux des services rattachés à une structure gestionnaire d’autres ESMS </a:t>
            </a:r>
            <a:r>
              <a:rPr lang="fr-FR" sz="1400" dirty="0" smtClean="0">
                <a:solidFill>
                  <a:schemeClr val="tx1"/>
                </a:solidFill>
                <a:latin typeface="Arial" panose="020B0604020202020204" pitchFamily="34" charset="0"/>
                <a:cs typeface="Arial" panose="020B0604020202020204" pitchFamily="34" charset="0"/>
              </a:rPr>
              <a:t>PA/PH (contractualisation menée </a:t>
            </a:r>
            <a:r>
              <a:rPr lang="fr-FR" sz="1400" dirty="0">
                <a:solidFill>
                  <a:schemeClr val="tx1"/>
                </a:solidFill>
                <a:latin typeface="Arial" panose="020B0604020202020204" pitchFamily="34" charset="0"/>
                <a:cs typeface="Arial" panose="020B0604020202020204" pitchFamily="34" charset="0"/>
              </a:rPr>
              <a:t>conjointement avec les Conseils départementaux pour les services polyvalents d’aide et de soins à domicile, pour le volet SSIAD, SAAD et SPASAD en l’absence de modèle unifié d’organisation et de </a:t>
            </a:r>
            <a:r>
              <a:rPr lang="fr-FR" sz="1400" dirty="0" smtClean="0">
                <a:solidFill>
                  <a:schemeClr val="tx1"/>
                </a:solidFill>
                <a:latin typeface="Arial" panose="020B0604020202020204" pitchFamily="34" charset="0"/>
                <a:cs typeface="Arial" panose="020B0604020202020204" pitchFamily="34" charset="0"/>
              </a:rPr>
              <a:t>financement). </a:t>
            </a:r>
            <a:endParaRPr lang="fr-FR" sz="1400" dirty="0">
              <a:solidFill>
                <a:schemeClr val="tx1"/>
              </a:solidFill>
              <a:latin typeface="Arial" panose="020B0604020202020204" pitchFamily="34" charset="0"/>
              <a:cs typeface="Arial" panose="020B0604020202020204" pitchFamily="34" charset="0"/>
            </a:endParaRPr>
          </a:p>
          <a:p>
            <a:pPr algn="just"/>
            <a:r>
              <a:rPr lang="fr-FR" sz="1400" b="1" u="sng" dirty="0">
                <a:solidFill>
                  <a:schemeClr val="tx1"/>
                </a:solidFill>
                <a:latin typeface="Arial" panose="020B0604020202020204" pitchFamily="34" charset="0"/>
                <a:cs typeface="Arial" panose="020B0604020202020204" pitchFamily="34" charset="0"/>
              </a:rPr>
              <a:t>3°</a:t>
            </a:r>
            <a:r>
              <a:rPr lang="fr-FR" sz="1400" u="sng" dirty="0">
                <a:solidFill>
                  <a:schemeClr val="tx1"/>
                </a:solidFill>
                <a:latin typeface="Arial" panose="020B0604020202020204" pitchFamily="34" charset="0"/>
                <a:cs typeface="Arial" panose="020B0604020202020204" pitchFamily="34" charset="0"/>
              </a:rPr>
              <a:t> </a:t>
            </a:r>
            <a:r>
              <a:rPr lang="fr-FR" sz="1400" b="1" u="sng" dirty="0">
                <a:solidFill>
                  <a:schemeClr val="tx1"/>
                </a:solidFill>
                <a:latin typeface="Arial" panose="020B0604020202020204" pitchFamily="34" charset="0"/>
                <a:cs typeface="Arial" panose="020B0604020202020204" pitchFamily="34" charset="0"/>
              </a:rPr>
              <a:t>La prolongation de l’expérimentation nationale SPASAD </a:t>
            </a:r>
            <a:r>
              <a:rPr lang="fr-FR" sz="1400" b="1" u="sng" dirty="0" smtClean="0">
                <a:solidFill>
                  <a:schemeClr val="tx1"/>
                </a:solidFill>
                <a:latin typeface="Arial" panose="020B0604020202020204" pitchFamily="34" charset="0"/>
                <a:cs typeface="Arial" panose="020B0604020202020204" pitchFamily="34" charset="0"/>
              </a:rPr>
              <a:t>intégrés</a:t>
            </a:r>
            <a:r>
              <a:rPr lang="fr-FR" sz="1400" b="1" u="sng" dirty="0">
                <a:solidFill>
                  <a:schemeClr val="tx1"/>
                </a:solidFill>
                <a:latin typeface="Arial" panose="020B0604020202020204" pitchFamily="34" charset="0"/>
                <a:cs typeface="Arial" panose="020B0604020202020204" pitchFamily="34" charset="0"/>
              </a:rPr>
              <a:t>:</a:t>
            </a:r>
            <a:r>
              <a:rPr lang="fr-FR" sz="1400" b="1" dirty="0" smtClean="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L</a:t>
            </a:r>
            <a:r>
              <a:rPr lang="fr-FR" sz="1400" dirty="0" smtClean="0">
                <a:solidFill>
                  <a:schemeClr val="tx1"/>
                </a:solidFill>
                <a:latin typeface="Arial" panose="020B0604020202020204" pitchFamily="34" charset="0"/>
                <a:cs typeface="Arial" panose="020B0604020202020204" pitchFamily="34" charset="0"/>
              </a:rPr>
              <a:t>ancement d’une</a:t>
            </a:r>
            <a:r>
              <a:rPr lang="fr-FR" sz="1400" dirty="0">
                <a:solidFill>
                  <a:schemeClr val="tx1"/>
                </a:solidFill>
                <a:latin typeface="Arial" panose="020B0604020202020204" pitchFamily="34" charset="0"/>
                <a:cs typeface="Arial" panose="020B0604020202020204" pitchFamily="34" charset="0"/>
              </a:rPr>
              <a:t> </a:t>
            </a:r>
            <a:r>
              <a:rPr lang="fr-FR" sz="1400" dirty="0" smtClean="0">
                <a:solidFill>
                  <a:schemeClr val="tx1"/>
                </a:solidFill>
                <a:latin typeface="Arial" panose="020B0604020202020204" pitchFamily="34" charset="0"/>
                <a:cs typeface="Arial" panose="020B0604020202020204" pitchFamily="34" charset="0"/>
              </a:rPr>
              <a:t>expérimentation nationale de modèle intégré de SPASAD en juillet 2017 avec une fin initialement prévue en juin 2019 (décision de </a:t>
            </a:r>
            <a:r>
              <a:rPr lang="fr-FR" sz="1400" dirty="0">
                <a:solidFill>
                  <a:schemeClr val="tx1"/>
                </a:solidFill>
                <a:latin typeface="Arial" panose="020B0604020202020204" pitchFamily="34" charset="0"/>
                <a:cs typeface="Arial" panose="020B0604020202020204" pitchFamily="34" charset="0"/>
              </a:rPr>
              <a:t>la prolonger jusque fin </a:t>
            </a:r>
            <a:r>
              <a:rPr lang="fr-FR" sz="1400" dirty="0" smtClean="0">
                <a:solidFill>
                  <a:schemeClr val="tx1"/>
                </a:solidFill>
                <a:latin typeface="Arial" panose="020B0604020202020204" pitchFamily="34" charset="0"/>
                <a:cs typeface="Arial" panose="020B0604020202020204" pitchFamily="34" charset="0"/>
              </a:rPr>
              <a:t>2021 - article 61 de </a:t>
            </a:r>
            <a:r>
              <a:rPr lang="fr-FR" sz="1400" dirty="0">
                <a:solidFill>
                  <a:schemeClr val="tx1"/>
                </a:solidFill>
                <a:latin typeface="Arial" panose="020B0604020202020204" pitchFamily="34" charset="0"/>
                <a:cs typeface="Arial" panose="020B0604020202020204" pitchFamily="34" charset="0"/>
              </a:rPr>
              <a:t>la loi sur l’organisation et la transformation du système de santé du 24 juillet </a:t>
            </a:r>
            <a:r>
              <a:rPr lang="fr-FR" sz="1400" dirty="0" smtClean="0">
                <a:solidFill>
                  <a:schemeClr val="tx1"/>
                </a:solidFill>
                <a:latin typeface="Arial" panose="020B0604020202020204" pitchFamily="34" charset="0"/>
                <a:cs typeface="Arial" panose="020B0604020202020204" pitchFamily="34" charset="0"/>
              </a:rPr>
              <a:t>2019). </a:t>
            </a:r>
            <a:r>
              <a:rPr lang="fr-FR" sz="1400" dirty="0">
                <a:solidFill>
                  <a:schemeClr val="tx1"/>
                </a:solidFill>
                <a:latin typeface="Arial" panose="020B0604020202020204" pitchFamily="34" charset="0"/>
                <a:cs typeface="Arial" panose="020B0604020202020204" pitchFamily="34" charset="0"/>
              </a:rPr>
              <a:t>En Bretagne, 17 SPASAD </a:t>
            </a:r>
            <a:r>
              <a:rPr lang="fr-FR" sz="1400" dirty="0" smtClean="0">
                <a:solidFill>
                  <a:schemeClr val="tx1"/>
                </a:solidFill>
                <a:latin typeface="Arial" panose="020B0604020202020204" pitchFamily="34" charset="0"/>
                <a:cs typeface="Arial" panose="020B0604020202020204" pitchFamily="34" charset="0"/>
              </a:rPr>
              <a:t>participant </a:t>
            </a:r>
            <a:r>
              <a:rPr lang="fr-FR" sz="1400" dirty="0">
                <a:solidFill>
                  <a:schemeClr val="tx1"/>
                </a:solidFill>
                <a:latin typeface="Arial" panose="020B0604020202020204" pitchFamily="34" charset="0"/>
                <a:cs typeface="Arial" panose="020B0604020202020204" pitchFamily="34" charset="0"/>
              </a:rPr>
              <a:t>à cette </a:t>
            </a:r>
            <a:r>
              <a:rPr lang="fr-FR" sz="1400" dirty="0" smtClean="0">
                <a:solidFill>
                  <a:schemeClr val="tx1"/>
                </a:solidFill>
                <a:latin typeface="Arial" panose="020B0604020202020204" pitchFamily="34" charset="0"/>
                <a:cs typeface="Arial" panose="020B0604020202020204" pitchFamily="34" charset="0"/>
              </a:rPr>
              <a:t>expérimentation: identification </a:t>
            </a:r>
            <a:r>
              <a:rPr lang="fr-FR" sz="1400" dirty="0">
                <a:solidFill>
                  <a:schemeClr val="tx1"/>
                </a:solidFill>
                <a:latin typeface="Arial" panose="020B0604020202020204" pitchFamily="34" charset="0"/>
                <a:cs typeface="Arial" panose="020B0604020202020204" pitchFamily="34" charset="0"/>
              </a:rPr>
              <a:t>d’un territoire d’intervention pour les activités d’aide, de soin et d’aide et de soin, </a:t>
            </a:r>
            <a:r>
              <a:rPr lang="fr-FR" sz="1400" dirty="0" smtClean="0">
                <a:solidFill>
                  <a:schemeClr val="tx1"/>
                </a:solidFill>
                <a:latin typeface="Arial" panose="020B0604020202020204" pitchFamily="34" charset="0"/>
                <a:cs typeface="Arial" panose="020B0604020202020204" pitchFamily="34" charset="0"/>
              </a:rPr>
              <a:t>mise </a:t>
            </a:r>
            <a:r>
              <a:rPr lang="fr-FR" sz="1400" dirty="0">
                <a:solidFill>
                  <a:schemeClr val="tx1"/>
                </a:solidFill>
                <a:latin typeface="Arial" panose="020B0604020202020204" pitchFamily="34" charset="0"/>
                <a:cs typeface="Arial" panose="020B0604020202020204" pitchFamily="34" charset="0"/>
              </a:rPr>
              <a:t>en place d’outils communs d’organisation et de </a:t>
            </a:r>
            <a:r>
              <a:rPr lang="fr-FR" sz="1400" dirty="0" smtClean="0">
                <a:solidFill>
                  <a:schemeClr val="tx1"/>
                </a:solidFill>
                <a:latin typeface="Arial" panose="020B0604020202020204" pitchFamily="34" charset="0"/>
                <a:cs typeface="Arial" panose="020B0604020202020204" pitchFamily="34" charset="0"/>
              </a:rPr>
              <a:t>gestion, </a:t>
            </a:r>
            <a:r>
              <a:rPr lang="fr-FR" sz="1400" dirty="0">
                <a:solidFill>
                  <a:schemeClr val="tx1"/>
                </a:solidFill>
                <a:latin typeface="Arial" panose="020B0604020202020204" pitchFamily="34" charset="0"/>
                <a:cs typeface="Arial" panose="020B0604020202020204" pitchFamily="34" charset="0"/>
              </a:rPr>
              <a:t>renforcement de la coordination interne et </a:t>
            </a:r>
            <a:r>
              <a:rPr lang="fr-FR" sz="1400" dirty="0" smtClean="0">
                <a:solidFill>
                  <a:schemeClr val="tx1"/>
                </a:solidFill>
                <a:latin typeface="Arial" panose="020B0604020202020204" pitchFamily="34" charset="0"/>
                <a:cs typeface="Arial" panose="020B0604020202020204" pitchFamily="34" charset="0"/>
              </a:rPr>
              <a:t>externe</a:t>
            </a:r>
            <a:r>
              <a:rPr lang="fr-FR" sz="1400" dirty="0">
                <a:solidFill>
                  <a:schemeClr val="tx1"/>
                </a:solidFill>
                <a:latin typeface="Arial" panose="020B0604020202020204" pitchFamily="34" charset="0"/>
                <a:cs typeface="Arial" panose="020B0604020202020204" pitchFamily="34" charset="0"/>
              </a:rPr>
              <a:t> </a:t>
            </a:r>
            <a:r>
              <a:rPr lang="fr-FR" sz="1400" dirty="0" smtClean="0">
                <a:solidFill>
                  <a:schemeClr val="tx1"/>
                </a:solidFill>
                <a:latin typeface="Arial" panose="020B0604020202020204" pitchFamily="34" charset="0"/>
                <a:cs typeface="Arial" panose="020B0604020202020204" pitchFamily="34" charset="0"/>
              </a:rPr>
              <a:t>et développement d’actions de prévention. </a:t>
            </a:r>
            <a:endParaRPr lang="fr-FR" sz="1400" dirty="0">
              <a:solidFill>
                <a:schemeClr val="tx1"/>
              </a:solidFill>
              <a:latin typeface="Arial" panose="020B0604020202020204" pitchFamily="34" charset="0"/>
              <a:cs typeface="Arial" panose="020B0604020202020204" pitchFamily="34" charset="0"/>
            </a:endParaRPr>
          </a:p>
          <a:p>
            <a:pPr algn="just"/>
            <a:r>
              <a:rPr lang="fr-FR" sz="1400" b="1" u="sng" dirty="0">
                <a:solidFill>
                  <a:schemeClr val="tx1"/>
                </a:solidFill>
                <a:latin typeface="+mn-lt"/>
              </a:rPr>
              <a:t>4</a:t>
            </a:r>
            <a:r>
              <a:rPr lang="fr-FR" sz="1400" b="1" u="sng" dirty="0" smtClean="0">
                <a:solidFill>
                  <a:schemeClr val="tx1"/>
                </a:solidFill>
                <a:latin typeface="+mn-lt"/>
                <a:cs typeface="Arial" panose="020B0604020202020204" pitchFamily="34" charset="0"/>
              </a:rPr>
              <a:t>° </a:t>
            </a:r>
            <a:r>
              <a:rPr lang="fr-FR" sz="1400" b="1" u="sng" dirty="0">
                <a:solidFill>
                  <a:schemeClr val="tx1"/>
                </a:solidFill>
                <a:latin typeface="+mn-lt"/>
                <a:cs typeface="Arial" panose="020B0604020202020204" pitchFamily="34" charset="0"/>
              </a:rPr>
              <a:t>La révision du zonage des infirmiers </a:t>
            </a:r>
            <a:r>
              <a:rPr lang="fr-FR" sz="1400" b="1" u="sng" dirty="0" smtClean="0">
                <a:solidFill>
                  <a:schemeClr val="tx1"/>
                </a:solidFill>
                <a:latin typeface="+mn-lt"/>
                <a:cs typeface="Arial" panose="020B0604020202020204" pitchFamily="34" charset="0"/>
              </a:rPr>
              <a:t>libéraux</a:t>
            </a:r>
            <a:r>
              <a:rPr lang="fr-FR" sz="1400" b="1" u="sng" dirty="0">
                <a:solidFill>
                  <a:schemeClr val="tx1"/>
                </a:solidFill>
                <a:latin typeface="+mn-lt"/>
                <a:cs typeface="Arial" panose="020B0604020202020204" pitchFamily="34" charset="0"/>
              </a:rPr>
              <a:t>:</a:t>
            </a:r>
            <a:r>
              <a:rPr lang="fr-FR" sz="1400" dirty="0" smtClean="0">
                <a:solidFill>
                  <a:schemeClr val="tx1"/>
                </a:solidFill>
                <a:latin typeface="+mn-lt"/>
                <a:cs typeface="Arial" panose="020B0604020202020204" pitchFamily="34" charset="0"/>
              </a:rPr>
              <a:t> </a:t>
            </a:r>
            <a:r>
              <a:rPr lang="fr-FR" sz="1400" dirty="0">
                <a:solidFill>
                  <a:schemeClr val="tx1"/>
                </a:solidFill>
                <a:latin typeface="+mn-lt"/>
                <a:cs typeface="Arial" panose="020B0604020202020204" pitchFamily="34" charset="0"/>
              </a:rPr>
              <a:t>I</a:t>
            </a:r>
            <a:r>
              <a:rPr lang="fr-FR" sz="1400" dirty="0" smtClean="0">
                <a:solidFill>
                  <a:schemeClr val="tx1"/>
                </a:solidFill>
                <a:latin typeface="+mn-lt"/>
                <a:cs typeface="Arial" panose="020B0604020202020204" pitchFamily="34" charset="0"/>
              </a:rPr>
              <a:t>ntégration des SSIAD dans </a:t>
            </a:r>
            <a:r>
              <a:rPr lang="fr-FR" sz="1400" dirty="0">
                <a:solidFill>
                  <a:schemeClr val="tx1"/>
                </a:solidFill>
                <a:latin typeface="+mn-lt"/>
                <a:cs typeface="Arial" panose="020B0604020202020204" pitchFamily="34" charset="0"/>
              </a:rPr>
              <a:t>le dispositif de régulation de l’offre globale en soins infirmiers mis en place en 2009 et régissant l’installation des </a:t>
            </a:r>
            <a:r>
              <a:rPr lang="fr-FR" sz="1400" dirty="0" smtClean="0">
                <a:solidFill>
                  <a:schemeClr val="tx1"/>
                </a:solidFill>
                <a:latin typeface="+mn-lt"/>
                <a:cs typeface="Arial" panose="020B0604020202020204" pitchFamily="34" charset="0"/>
              </a:rPr>
              <a:t>libéraux: « </a:t>
            </a:r>
            <a:r>
              <a:rPr lang="fr-FR" sz="1400" i="1" dirty="0">
                <a:solidFill>
                  <a:schemeClr val="tx1"/>
                </a:solidFill>
                <a:latin typeface="+mn-lt"/>
                <a:cs typeface="Arial" panose="020B0604020202020204" pitchFamily="34" charset="0"/>
              </a:rPr>
              <a:t>L</a:t>
            </a:r>
            <a:r>
              <a:rPr lang="fr-FR" sz="1400" i="1" dirty="0" smtClean="0">
                <a:solidFill>
                  <a:schemeClr val="tx1"/>
                </a:solidFill>
                <a:latin typeface="+mn-lt"/>
                <a:cs typeface="Arial" panose="020B0604020202020204" pitchFamily="34" charset="0"/>
              </a:rPr>
              <a:t>a </a:t>
            </a:r>
            <a:r>
              <a:rPr lang="fr-FR" sz="1400" i="1" dirty="0">
                <a:solidFill>
                  <a:schemeClr val="tx1"/>
                </a:solidFill>
                <a:latin typeface="+mn-lt"/>
                <a:cs typeface="Arial" panose="020B0604020202020204" pitchFamily="34" charset="0"/>
              </a:rPr>
              <a:t>programmation des SSIAD doit prendre en compte la densité globale de soins infirmiers. Dans les zones définies comme </a:t>
            </a:r>
            <a:r>
              <a:rPr lang="fr-FR" sz="1400" i="1" dirty="0" err="1">
                <a:solidFill>
                  <a:schemeClr val="tx1"/>
                </a:solidFill>
                <a:latin typeface="+mn-lt"/>
                <a:cs typeface="Arial" panose="020B0604020202020204" pitchFamily="34" charset="0"/>
              </a:rPr>
              <a:t>surdotées</a:t>
            </a:r>
            <a:r>
              <a:rPr lang="fr-FR" sz="1400" i="1" dirty="0">
                <a:solidFill>
                  <a:schemeClr val="tx1"/>
                </a:solidFill>
                <a:latin typeface="+mn-lt"/>
                <a:cs typeface="Arial" panose="020B0604020202020204" pitchFamily="34" charset="0"/>
              </a:rPr>
              <a:t>, la création ou l’extension de SSIAD ne peut pas être programmée, sauf si cette opération répond à un besoin que l’offre de soins existante n’est pas en mesure de prendre en </a:t>
            </a:r>
            <a:r>
              <a:rPr lang="fr-FR" sz="1400" i="1" dirty="0" smtClean="0">
                <a:solidFill>
                  <a:schemeClr val="tx1"/>
                </a:solidFill>
                <a:latin typeface="+mn-lt"/>
                <a:cs typeface="Arial" panose="020B0604020202020204" pitchFamily="34" charset="0"/>
              </a:rPr>
              <a:t>charge ». </a:t>
            </a:r>
            <a:r>
              <a:rPr lang="fr-FR" sz="1400" dirty="0" smtClean="0">
                <a:solidFill>
                  <a:schemeClr val="tx1"/>
                </a:solidFill>
                <a:latin typeface="+mn-lt"/>
                <a:cs typeface="Arial" panose="020B0604020202020204" pitchFamily="34" charset="0"/>
              </a:rPr>
              <a:t>Réalisation du dernier </a:t>
            </a:r>
            <a:r>
              <a:rPr lang="fr-FR" sz="1400" dirty="0">
                <a:solidFill>
                  <a:schemeClr val="tx1"/>
                </a:solidFill>
                <a:latin typeface="+mn-lt"/>
                <a:cs typeface="Arial" panose="020B0604020202020204" pitchFamily="34" charset="0"/>
              </a:rPr>
              <a:t>zonage en Bretagne </a:t>
            </a:r>
            <a:r>
              <a:rPr lang="fr-FR" sz="1400" dirty="0" smtClean="0">
                <a:solidFill>
                  <a:schemeClr val="tx1"/>
                </a:solidFill>
                <a:latin typeface="+mn-lt"/>
                <a:cs typeface="Arial" panose="020B0604020202020204" pitchFamily="34" charset="0"/>
              </a:rPr>
              <a:t>en 2012 pour une réactualisation en </a:t>
            </a:r>
            <a:r>
              <a:rPr lang="fr-FR" sz="1400" dirty="0">
                <a:solidFill>
                  <a:schemeClr val="tx1"/>
                </a:solidFill>
                <a:latin typeface="+mn-lt"/>
                <a:cs typeface="Arial" panose="020B0604020202020204" pitchFamily="34" charset="0"/>
              </a:rPr>
              <a:t>2020, tenant compte de l’approbation de l’avenant 6 à la convention nationale des infirmiers en juin 2019.  </a:t>
            </a:r>
          </a:p>
          <a:p>
            <a:pPr algn="just"/>
            <a:endParaRPr lang="fr-FR" sz="1400" dirty="0">
              <a:solidFill>
                <a:schemeClr val="tx1"/>
              </a:solidFill>
              <a:latin typeface="+mn-lt"/>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8</a:t>
            </a:fld>
            <a:endParaRPr lang="fr-FR" dirty="0"/>
          </a:p>
        </p:txBody>
      </p:sp>
    </p:spTree>
    <p:extLst>
      <p:ext uri="{BB962C8B-B14F-4D97-AF65-F5344CB8AC3E}">
        <p14:creationId xmlns:p14="http://schemas.microsoft.com/office/powerpoint/2010/main" val="379905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734F0-497B-4B95-A062-7DFECEBD9A1D}"/>
              </a:ext>
            </a:extLst>
          </p:cNvPr>
          <p:cNvSpPr>
            <a:spLocks noGrp="1"/>
          </p:cNvSpPr>
          <p:nvPr>
            <p:ph type="ctrTitle"/>
          </p:nvPr>
        </p:nvSpPr>
        <p:spPr>
          <a:xfrm>
            <a:off x="2425699" y="3722400"/>
            <a:ext cx="5618965" cy="1181862"/>
          </a:xfrm>
        </p:spPr>
        <p:txBody>
          <a:bodyPr/>
          <a:lstStyle/>
          <a:p>
            <a:r>
              <a:rPr lang="fr-FR" dirty="0" smtClean="0">
                <a:solidFill>
                  <a:srgbClr val="C00000"/>
                </a:solidFill>
              </a:rPr>
              <a:t>SYNTHESE DE L’ETUDE </a:t>
            </a:r>
            <a:br>
              <a:rPr lang="fr-FR" dirty="0" smtClean="0">
                <a:solidFill>
                  <a:srgbClr val="C00000"/>
                </a:solidFill>
              </a:rPr>
            </a:br>
            <a:r>
              <a:rPr lang="fr-FR" dirty="0" smtClean="0">
                <a:solidFill>
                  <a:srgbClr val="C00000"/>
                </a:solidFill>
              </a:rPr>
              <a:t>ET PERSPECTIVES </a:t>
            </a:r>
            <a:br>
              <a:rPr lang="fr-FR" dirty="0" smtClean="0">
                <a:solidFill>
                  <a:srgbClr val="C00000"/>
                </a:solidFill>
              </a:rPr>
            </a:br>
            <a:r>
              <a:rPr lang="fr-FR" dirty="0" smtClean="0">
                <a:solidFill>
                  <a:srgbClr val="C00000"/>
                </a:solidFill>
              </a:rPr>
              <a:t>D’ACTIONS REGIONALES</a:t>
            </a:r>
            <a:endParaRPr lang="fr-FR" dirty="0">
              <a:solidFill>
                <a:srgbClr val="C00000"/>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059" y="6061492"/>
            <a:ext cx="1129554" cy="756368"/>
          </a:xfrm>
          <a:prstGeom prst="rect">
            <a:avLst/>
          </a:prstGeom>
        </p:spPr>
      </p:pic>
    </p:spTree>
    <p:extLst>
      <p:ext uri="{BB962C8B-B14F-4D97-AF65-F5344CB8AC3E}">
        <p14:creationId xmlns:p14="http://schemas.microsoft.com/office/powerpoint/2010/main" val="36338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LA SYNTHESE DES ENJEUX DE L’ETUDE</a:t>
            </a:r>
            <a:endParaRPr lang="fr-FR" sz="2400" dirty="0"/>
          </a:p>
        </p:txBody>
      </p:sp>
      <p:sp>
        <p:nvSpPr>
          <p:cNvPr id="4" name="Espace réservé du texte 3"/>
          <p:cNvSpPr>
            <a:spLocks noGrp="1"/>
          </p:cNvSpPr>
          <p:nvPr>
            <p:ph type="body" sz="quarter" idx="13"/>
          </p:nvPr>
        </p:nvSpPr>
        <p:spPr>
          <a:xfrm>
            <a:off x="431800" y="1078787"/>
            <a:ext cx="8280400" cy="5322013"/>
          </a:xfrm>
        </p:spPr>
        <p:txBody>
          <a:bodyPr/>
          <a:lstStyle/>
          <a:p>
            <a:pPr algn="just">
              <a:spcAft>
                <a:spcPts val="600"/>
              </a:spcAft>
            </a:pPr>
            <a:r>
              <a:rPr lang="fr-FR"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Les services de soins infirmiers à domicile disposent d’une expertise au regard des besoins en santé de territoires et ont un rôle à jouer dans l’évolution du système de santé. L’étude vient confirmer ce besoin de consolidation. </a:t>
            </a:r>
            <a:r>
              <a:rPr lang="fr-FR" sz="14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Il </a:t>
            </a:r>
            <a:r>
              <a:rPr lang="fr-FR"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en ressort la nécessité : </a:t>
            </a:r>
          </a:p>
          <a:p>
            <a:pPr marL="342900" lvl="0" indent="-342900" algn="just">
              <a:buFont typeface="Calibri" panose="020F0502020204030204" pitchFamily="34" charset="0"/>
              <a:buChar char="-"/>
            </a:pP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De </a:t>
            </a:r>
            <a:r>
              <a:rPr lang="fr-FR" sz="1400" b="1" dirty="0">
                <a:solidFill>
                  <a:schemeClr val="tx1"/>
                </a:solidFill>
                <a:latin typeface="Arial" panose="020B0604020202020204" pitchFamily="34" charset="0"/>
                <a:ea typeface="Calibri" panose="020F0502020204030204" pitchFamily="34" charset="0"/>
                <a:cs typeface="Arial" panose="020B0604020202020204" pitchFamily="34" charset="0"/>
              </a:rPr>
              <a:t>mener un travail de restructuration des places de SSIAD </a:t>
            </a: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tenant compte de l’activité des services (PA de proximité / PH de recours), de leur couverture territoriale actuelle et des besoins de réajustement de l’offre exprimés. </a:t>
            </a:r>
          </a:p>
          <a:p>
            <a:pPr marL="342900" lvl="0" indent="-342900" algn="just">
              <a:buFont typeface="Calibri" panose="020F0502020204030204" pitchFamily="34" charset="0"/>
              <a:buChar char="-"/>
            </a:pP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De </a:t>
            </a:r>
            <a:r>
              <a:rPr lang="fr-FR" sz="1400" b="1" dirty="0">
                <a:solidFill>
                  <a:schemeClr val="tx1"/>
                </a:solidFill>
                <a:latin typeface="Arial" panose="020B0604020202020204" pitchFamily="34" charset="0"/>
                <a:ea typeface="Calibri" panose="020F0502020204030204" pitchFamily="34" charset="0"/>
                <a:cs typeface="Arial" panose="020B0604020202020204" pitchFamily="34" charset="0"/>
              </a:rPr>
              <a:t>repositionner les SSIAD comme opérateur de soin et acteur de coordination </a:t>
            </a: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et d’assurer leur visibilité dans la construction des parcours des personnes en perte d’autonomie (PA-PH) en articulation avec les dispositifs d’appui à ces parcours.  </a:t>
            </a:r>
          </a:p>
          <a:p>
            <a:pPr marL="342900" lvl="0" indent="-342900" algn="just">
              <a:buFont typeface="Calibri" panose="020F0502020204030204" pitchFamily="34" charset="0"/>
              <a:buChar char="-"/>
            </a:pP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D’</a:t>
            </a:r>
            <a:r>
              <a:rPr lang="fr-FR" sz="1400" b="1" dirty="0">
                <a:solidFill>
                  <a:schemeClr val="tx1"/>
                </a:solidFill>
                <a:latin typeface="Arial" panose="020B0604020202020204" pitchFamily="34" charset="0"/>
                <a:ea typeface="Calibri" panose="020F0502020204030204" pitchFamily="34" charset="0"/>
                <a:cs typeface="Arial" panose="020B0604020202020204" pitchFamily="34" charset="0"/>
              </a:rPr>
              <a:t>améliorer la fluidité des prises en charge et de favoriser la continuité des soins avec le développement de pratiques collaboratives</a:t>
            </a: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 entre les SSIAD et les autres partenaires du soin et de l’accompagnement appuyées par des outils de coordination partagés et adaptés.</a:t>
            </a:r>
          </a:p>
          <a:p>
            <a:pPr marL="342900" lvl="0" indent="-342900" algn="just">
              <a:buFont typeface="Calibri" panose="020F0502020204030204" pitchFamily="34" charset="0"/>
              <a:buChar char="-"/>
            </a:pP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De </a:t>
            </a:r>
            <a:r>
              <a:rPr lang="fr-FR" sz="1400" b="1" dirty="0">
                <a:solidFill>
                  <a:schemeClr val="tx1"/>
                </a:solidFill>
                <a:latin typeface="Arial" panose="020B0604020202020204" pitchFamily="34" charset="0"/>
                <a:ea typeface="Calibri" panose="020F0502020204030204" pitchFamily="34" charset="0"/>
                <a:cs typeface="Arial" panose="020B0604020202020204" pitchFamily="34" charset="0"/>
              </a:rPr>
              <a:t>faciliter le recours des SSIAD </a:t>
            </a: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sur la base de critères identifiables et diffusés et de les outiller pour gérer leurs bonnes pratiques en termes d’activité et d’organisation du travail. </a:t>
            </a:r>
          </a:p>
          <a:p>
            <a:pPr marL="342900" lvl="0" indent="-342900" algn="just">
              <a:buFont typeface="Calibri" panose="020F0502020204030204" pitchFamily="34" charset="0"/>
              <a:buChar char="-"/>
            </a:pP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De </a:t>
            </a:r>
            <a:r>
              <a:rPr lang="fr-FR" sz="1400" b="1" dirty="0">
                <a:solidFill>
                  <a:schemeClr val="tx1"/>
                </a:solidFill>
                <a:latin typeface="Arial" panose="020B0604020202020204" pitchFamily="34" charset="0"/>
                <a:ea typeface="Calibri" panose="020F0502020204030204" pitchFamily="34" charset="0"/>
                <a:cs typeface="Arial" panose="020B0604020202020204" pitchFamily="34" charset="0"/>
              </a:rPr>
              <a:t>normaliser les pratiques professionnelles des SSIAD </a:t>
            </a: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au titre de la continuité et de la sécurité des soins, de les suivre et de permettre leur adaptation à l’évolution des besoins des usagers. </a:t>
            </a:r>
          </a:p>
          <a:p>
            <a:pPr marL="342900" lvl="0" indent="-342900" algn="just">
              <a:buFont typeface="Calibri" panose="020F0502020204030204" pitchFamily="34" charset="0"/>
              <a:buChar char="-"/>
            </a:pP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D’</a:t>
            </a:r>
            <a:r>
              <a:rPr lang="fr-FR" sz="1400" b="1" dirty="0">
                <a:solidFill>
                  <a:schemeClr val="tx1"/>
                </a:solidFill>
                <a:latin typeface="Arial" panose="020B0604020202020204" pitchFamily="34" charset="0"/>
                <a:ea typeface="Calibri" panose="020F0502020204030204" pitchFamily="34" charset="0"/>
                <a:cs typeface="Arial" panose="020B0604020202020204" pitchFamily="34" charset="0"/>
              </a:rPr>
              <a:t>accompagner et de soutenir les SSIAD dans la gestion de leurs ressources humaines </a:t>
            </a: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(attractivité/conditions de travail/évolution des métiers et des compétences) et l’appui de leurs professionnels intervenant à domicile en supervision et en formation. </a:t>
            </a:r>
          </a:p>
          <a:p>
            <a:pPr marL="342900" lvl="0" indent="-342900" algn="just">
              <a:buFont typeface="Calibri" panose="020F0502020204030204" pitchFamily="34" charset="0"/>
              <a:buChar char="-"/>
            </a:pP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De </a:t>
            </a:r>
            <a:r>
              <a:rPr lang="fr-FR" sz="1400" b="1" dirty="0">
                <a:solidFill>
                  <a:schemeClr val="tx1"/>
                </a:solidFill>
                <a:latin typeface="Arial" panose="020B0604020202020204" pitchFamily="34" charset="0"/>
                <a:ea typeface="Calibri" panose="020F0502020204030204" pitchFamily="34" charset="0"/>
                <a:cs typeface="Arial" panose="020B0604020202020204" pitchFamily="34" charset="0"/>
              </a:rPr>
              <a:t>favoriser les coopérations territoriales entre SSIAD </a:t>
            </a:r>
            <a:r>
              <a:rPr lang="fr-FR" sz="1400" dirty="0">
                <a:solidFill>
                  <a:schemeClr val="tx1"/>
                </a:solidFill>
                <a:latin typeface="Arial" panose="020B0604020202020204" pitchFamily="34" charset="0"/>
                <a:ea typeface="Calibri" panose="020F0502020204030204" pitchFamily="34" charset="0"/>
                <a:cs typeface="Arial" panose="020B0604020202020204" pitchFamily="34" charset="0"/>
              </a:rPr>
              <a:t>au titre de l’isolement et/ou de l’efficience et de renforcer le décloisonnement des services entre eux. </a:t>
            </a:r>
          </a:p>
          <a:p>
            <a:endParaRPr lang="fr-FR" sz="1400" dirty="0"/>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81</a:t>
            </a:fld>
            <a:endParaRPr lang="fr-FR" dirty="0"/>
          </a:p>
        </p:txBody>
      </p:sp>
    </p:spTree>
    <p:extLst>
      <p:ext uri="{BB962C8B-B14F-4D97-AF65-F5344CB8AC3E}">
        <p14:creationId xmlns:p14="http://schemas.microsoft.com/office/powerpoint/2010/main" val="414382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LES PERSPECTIVES D’ACTION REGIONALES</a:t>
            </a:r>
            <a:endParaRPr lang="fr-FR" sz="2400" dirty="0"/>
          </a:p>
        </p:txBody>
      </p:sp>
      <p:sp>
        <p:nvSpPr>
          <p:cNvPr id="4" name="Espace réservé du texte 3"/>
          <p:cNvSpPr>
            <a:spLocks noGrp="1"/>
          </p:cNvSpPr>
          <p:nvPr>
            <p:ph type="body" sz="quarter" idx="13"/>
          </p:nvPr>
        </p:nvSpPr>
        <p:spPr>
          <a:xfrm>
            <a:off x="431800" y="1078787"/>
            <a:ext cx="8280400" cy="4968513"/>
          </a:xfrm>
        </p:spPr>
        <p:txBody>
          <a:bodyPr/>
          <a:lstStyle/>
          <a:p>
            <a:r>
              <a:rPr lang="fr-FR" altLang="fr-FR" sz="1400" dirty="0" smtClean="0">
                <a:solidFill>
                  <a:schemeClr val="tx1"/>
                </a:solidFill>
                <a:latin typeface="Arial" panose="020B0604020202020204" pitchFamily="34" charset="0"/>
                <a:cs typeface="Arial" panose="020B0604020202020204" pitchFamily="34" charset="0"/>
              </a:rPr>
              <a:t>- Définition </a:t>
            </a:r>
            <a:r>
              <a:rPr lang="fr-FR" altLang="fr-FR" sz="1400" dirty="0">
                <a:solidFill>
                  <a:schemeClr val="tx1"/>
                </a:solidFill>
                <a:latin typeface="Arial" panose="020B0604020202020204" pitchFamily="34" charset="0"/>
                <a:cs typeface="Arial" panose="020B0604020202020204" pitchFamily="34" charset="0"/>
              </a:rPr>
              <a:t>de </a:t>
            </a:r>
            <a:r>
              <a:rPr lang="fr-FR" sz="1400" b="1" u="sng" dirty="0">
                <a:solidFill>
                  <a:schemeClr val="tx1"/>
                </a:solidFill>
                <a:latin typeface="Arial" panose="020B0604020202020204" pitchFamily="34" charset="0"/>
                <a:cs typeface="Arial" panose="020B0604020202020204" pitchFamily="34" charset="0"/>
              </a:rPr>
              <a:t>quatre thématiques structurantes</a:t>
            </a:r>
            <a:r>
              <a:rPr lang="fr-FR" sz="1400" b="1"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pour l’élaboration du plan d’actions </a:t>
            </a:r>
            <a:r>
              <a:rPr lang="fr-FR" sz="1400" dirty="0" smtClean="0">
                <a:solidFill>
                  <a:schemeClr val="tx1"/>
                </a:solidFill>
                <a:latin typeface="Arial" panose="020B0604020202020204" pitchFamily="34" charset="0"/>
                <a:cs typeface="Arial" panose="020B0604020202020204" pitchFamily="34" charset="0"/>
              </a:rPr>
              <a:t>régional:</a:t>
            </a:r>
            <a:endParaRPr lang="fr-FR" sz="1400" b="1" u="sng" dirty="0" smtClean="0">
              <a:latin typeface="Arial" panose="020B0604020202020204" pitchFamily="34" charset="0"/>
              <a:cs typeface="Arial" panose="020B0604020202020204" pitchFamily="34" charset="0"/>
            </a:endParaRPr>
          </a:p>
          <a:p>
            <a:endParaRPr lang="fr-FR" dirty="0"/>
          </a:p>
          <a:p>
            <a:endParaRPr lang="fr-FR" altLang="fr-FR" dirty="0" smtClean="0">
              <a:solidFill>
                <a:srgbClr val="000000"/>
              </a:solidFill>
            </a:endParaRPr>
          </a:p>
          <a:p>
            <a:endParaRPr lang="fr-FR" dirty="0"/>
          </a:p>
        </p:txBody>
      </p:sp>
      <p:graphicFrame>
        <p:nvGraphicFramePr>
          <p:cNvPr id="11" name="Diagramme 10"/>
          <p:cNvGraphicFramePr/>
          <p:nvPr>
            <p:extLst>
              <p:ext uri="{D42A27DB-BD31-4B8C-83A1-F6EECF244321}">
                <p14:modId xmlns:p14="http://schemas.microsoft.com/office/powerpoint/2010/main" val="1878760368"/>
              </p:ext>
            </p:extLst>
          </p:nvPr>
        </p:nvGraphicFramePr>
        <p:xfrm>
          <a:off x="525102" y="1426636"/>
          <a:ext cx="7961352" cy="507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7E3B350E-657F-41D5-BCB6-877D8C3AF71C}" type="slidenum">
              <a:rPr lang="fr-FR" smtClean="0"/>
              <a:t>82</a:t>
            </a:fld>
            <a:endParaRPr lang="fr-FR" dirty="0"/>
          </a:p>
        </p:txBody>
      </p:sp>
    </p:spTree>
    <p:extLst>
      <p:ext uri="{BB962C8B-B14F-4D97-AF65-F5344CB8AC3E}">
        <p14:creationId xmlns:p14="http://schemas.microsoft.com/office/powerpoint/2010/main" val="4246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LES PERSPECTIVES D’ACTION REGIONALES</a:t>
            </a:r>
            <a:endParaRPr lang="fr-FR" sz="2400" dirty="0"/>
          </a:p>
        </p:txBody>
      </p:sp>
      <p:sp>
        <p:nvSpPr>
          <p:cNvPr id="4" name="Espace réservé du texte 3"/>
          <p:cNvSpPr>
            <a:spLocks noGrp="1"/>
          </p:cNvSpPr>
          <p:nvPr>
            <p:ph type="body" sz="quarter" idx="13"/>
          </p:nvPr>
        </p:nvSpPr>
        <p:spPr>
          <a:xfrm>
            <a:off x="431800" y="1078787"/>
            <a:ext cx="8280400" cy="4968513"/>
          </a:xfrm>
        </p:spPr>
        <p:txBody>
          <a:bodyPr/>
          <a:lstStyle/>
          <a:p>
            <a:endParaRPr lang="fr-FR" dirty="0"/>
          </a:p>
          <a:p>
            <a:endParaRPr lang="fr-FR" altLang="fr-FR" dirty="0" smtClean="0">
              <a:solidFill>
                <a:srgbClr val="000000"/>
              </a:solidFill>
            </a:endParaRPr>
          </a:p>
          <a:p>
            <a:endParaRPr lang="fr-FR" dirty="0"/>
          </a:p>
        </p:txBody>
      </p:sp>
      <p:graphicFrame>
        <p:nvGraphicFramePr>
          <p:cNvPr id="11" name="Diagramme 10"/>
          <p:cNvGraphicFramePr/>
          <p:nvPr>
            <p:extLst>
              <p:ext uri="{D42A27DB-BD31-4B8C-83A1-F6EECF244321}">
                <p14:modId xmlns:p14="http://schemas.microsoft.com/office/powerpoint/2010/main" val="286455133"/>
              </p:ext>
            </p:extLst>
          </p:nvPr>
        </p:nvGraphicFramePr>
        <p:xfrm>
          <a:off x="525102" y="1426636"/>
          <a:ext cx="7961352" cy="507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7E3B350E-657F-41D5-BCB6-877D8C3AF71C}" type="slidenum">
              <a:rPr lang="fr-FR" smtClean="0"/>
              <a:t>83</a:t>
            </a:fld>
            <a:endParaRPr lang="fr-FR" dirty="0"/>
          </a:p>
        </p:txBody>
      </p:sp>
    </p:spTree>
    <p:extLst>
      <p:ext uri="{BB962C8B-B14F-4D97-AF65-F5344CB8AC3E}">
        <p14:creationId xmlns:p14="http://schemas.microsoft.com/office/powerpoint/2010/main" val="20319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LES PERSPECTIVES D’ACTION REGIONALES</a:t>
            </a:r>
            <a:endParaRPr lang="fr-FR" sz="2400" dirty="0"/>
          </a:p>
        </p:txBody>
      </p:sp>
      <p:sp>
        <p:nvSpPr>
          <p:cNvPr id="4" name="Espace réservé du texte 3"/>
          <p:cNvSpPr>
            <a:spLocks noGrp="1"/>
          </p:cNvSpPr>
          <p:nvPr>
            <p:ph type="body" sz="quarter" idx="13"/>
          </p:nvPr>
        </p:nvSpPr>
        <p:spPr>
          <a:xfrm>
            <a:off x="431800" y="1078787"/>
            <a:ext cx="8280400" cy="4968513"/>
          </a:xfrm>
        </p:spPr>
        <p:txBody>
          <a:bodyPr/>
          <a:lstStyle/>
          <a:p>
            <a:endParaRPr lang="fr-FR" dirty="0"/>
          </a:p>
          <a:p>
            <a:endParaRPr lang="fr-FR" altLang="fr-FR" dirty="0" smtClean="0">
              <a:solidFill>
                <a:srgbClr val="000000"/>
              </a:solidFill>
            </a:endParaRPr>
          </a:p>
          <a:p>
            <a:endParaRPr lang="fr-FR" dirty="0"/>
          </a:p>
        </p:txBody>
      </p:sp>
      <p:graphicFrame>
        <p:nvGraphicFramePr>
          <p:cNvPr id="11" name="Diagramme 10"/>
          <p:cNvGraphicFramePr/>
          <p:nvPr>
            <p:extLst>
              <p:ext uri="{D42A27DB-BD31-4B8C-83A1-F6EECF244321}">
                <p14:modId xmlns:p14="http://schemas.microsoft.com/office/powerpoint/2010/main" val="1954033060"/>
              </p:ext>
            </p:extLst>
          </p:nvPr>
        </p:nvGraphicFramePr>
        <p:xfrm>
          <a:off x="525102" y="1426636"/>
          <a:ext cx="7961352" cy="507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a:spLocks noGrp="1"/>
          </p:cNvSpPr>
          <p:nvPr>
            <p:ph type="sldNum" sz="quarter" idx="12"/>
          </p:nvPr>
        </p:nvSpPr>
        <p:spPr/>
        <p:txBody>
          <a:bodyPr/>
          <a:lstStyle/>
          <a:p>
            <a:fld id="{7E3B350E-657F-41D5-BCB6-877D8C3AF71C}" type="slidenum">
              <a:rPr lang="fr-FR" smtClean="0"/>
              <a:t>84</a:t>
            </a:fld>
            <a:endParaRPr lang="fr-FR" dirty="0"/>
          </a:p>
        </p:txBody>
      </p:sp>
    </p:spTree>
    <p:extLst>
      <p:ext uri="{BB962C8B-B14F-4D97-AF65-F5344CB8AC3E}">
        <p14:creationId xmlns:p14="http://schemas.microsoft.com/office/powerpoint/2010/main" val="351471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LES PERSPECTIVES D’ACTION REGIONALES</a:t>
            </a:r>
            <a:endParaRPr lang="fr-FR" sz="2400" dirty="0"/>
          </a:p>
        </p:txBody>
      </p:sp>
      <p:sp>
        <p:nvSpPr>
          <p:cNvPr id="4" name="Espace réservé du texte 3"/>
          <p:cNvSpPr>
            <a:spLocks noGrp="1"/>
          </p:cNvSpPr>
          <p:nvPr>
            <p:ph type="body" sz="quarter" idx="13"/>
          </p:nvPr>
        </p:nvSpPr>
        <p:spPr>
          <a:xfrm>
            <a:off x="431800" y="1078787"/>
            <a:ext cx="8280400" cy="4968513"/>
          </a:xfrm>
        </p:spPr>
        <p:txBody>
          <a:bodyPr/>
          <a:lstStyle/>
          <a:p>
            <a:r>
              <a:rPr lang="fr-FR" sz="1400" dirty="0" smtClean="0">
                <a:solidFill>
                  <a:schemeClr val="tx1"/>
                </a:solidFill>
                <a:latin typeface="Arial" panose="020B0604020202020204" pitchFamily="34" charset="0"/>
                <a:cs typeface="Arial" panose="020B0604020202020204" pitchFamily="34" charset="0"/>
              </a:rPr>
              <a:t> </a:t>
            </a:r>
            <a:endParaRPr lang="fr-FR" dirty="0">
              <a:solidFill>
                <a:schemeClr val="tx1"/>
              </a:solidFill>
              <a:effectLst>
                <a:outerShdw blurRad="38100" dist="38100" dir="2700000" algn="tl">
                  <a:srgbClr val="000000">
                    <a:alpha val="43137"/>
                  </a:srgbClr>
                </a:outerShdw>
              </a:effectLst>
            </a:endParaRPr>
          </a:p>
          <a:p>
            <a:endParaRPr lang="fr-FR" altLang="fr-FR" dirty="0" smtClean="0">
              <a:solidFill>
                <a:srgbClr val="000000"/>
              </a:solidFill>
            </a:endParaRPr>
          </a:p>
          <a:p>
            <a:endParaRPr lang="fr-FR" dirty="0"/>
          </a:p>
        </p:txBody>
      </p:sp>
      <p:graphicFrame>
        <p:nvGraphicFramePr>
          <p:cNvPr id="11" name="Diagramme 10"/>
          <p:cNvGraphicFramePr/>
          <p:nvPr>
            <p:extLst>
              <p:ext uri="{D42A27DB-BD31-4B8C-83A1-F6EECF244321}">
                <p14:modId xmlns:p14="http://schemas.microsoft.com/office/powerpoint/2010/main" val="4102213578"/>
              </p:ext>
            </p:extLst>
          </p:nvPr>
        </p:nvGraphicFramePr>
        <p:xfrm>
          <a:off x="525102" y="1426636"/>
          <a:ext cx="7961352" cy="5076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fld id="{7E3B350E-657F-41D5-BCB6-877D8C3AF71C}" type="slidenum">
              <a:rPr lang="fr-FR" smtClean="0"/>
              <a:t>85</a:t>
            </a:fld>
            <a:endParaRPr lang="fr-FR" dirty="0"/>
          </a:p>
        </p:txBody>
      </p:sp>
    </p:spTree>
    <p:extLst>
      <p:ext uri="{BB962C8B-B14F-4D97-AF65-F5344CB8AC3E}">
        <p14:creationId xmlns:p14="http://schemas.microsoft.com/office/powerpoint/2010/main" val="349345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2000"/>
            <a:ext cx="8280000" cy="316690"/>
          </a:xfrm>
        </p:spPr>
        <p:txBody>
          <a:bodyPr/>
          <a:lstStyle/>
          <a:p>
            <a:r>
              <a:rPr lang="fr-FR" sz="2400" dirty="0" smtClean="0"/>
              <a:t>LA DIFFUSION DE L’ETUDE</a:t>
            </a:r>
            <a:endParaRPr lang="fr-FR" sz="2400" dirty="0"/>
          </a:p>
        </p:txBody>
      </p:sp>
      <p:sp>
        <p:nvSpPr>
          <p:cNvPr id="4" name="Espace réservé du texte 3"/>
          <p:cNvSpPr>
            <a:spLocks noGrp="1"/>
          </p:cNvSpPr>
          <p:nvPr>
            <p:ph type="body" sz="quarter" idx="13"/>
          </p:nvPr>
        </p:nvSpPr>
        <p:spPr>
          <a:xfrm>
            <a:off x="431800" y="1017142"/>
            <a:ext cx="8280400" cy="5030158"/>
          </a:xfrm>
        </p:spPr>
        <p:txBody>
          <a:bodyPr/>
          <a:lstStyle/>
          <a:p>
            <a:pPr marL="285750" indent="-285750" algn="just">
              <a:buFontTx/>
              <a:buChar char="-"/>
            </a:pPr>
            <a:r>
              <a:rPr lang="fr-FR" sz="1400" dirty="0" smtClean="0">
                <a:solidFill>
                  <a:schemeClr val="tx1"/>
                </a:solidFill>
                <a:latin typeface="Arial" panose="020B0604020202020204" pitchFamily="34" charset="0"/>
                <a:cs typeface="Arial" panose="020B0604020202020204" pitchFamily="34" charset="0"/>
              </a:rPr>
              <a:t>Mise en ligne d’ici début novembre 2019 sur le site internet de l’ARS Bretagne:</a:t>
            </a:r>
          </a:p>
          <a:p>
            <a:pPr algn="just"/>
            <a:r>
              <a:rPr lang="fr-FR" sz="1400" dirty="0" smtClean="0">
                <a:solidFill>
                  <a:schemeClr val="tx1"/>
                </a:solidFill>
                <a:latin typeface="Arial" panose="020B0604020202020204" pitchFamily="34" charset="0"/>
                <a:cs typeface="Arial" panose="020B0604020202020204" pitchFamily="34" charset="0"/>
              </a:rPr>
              <a:t>1° d’un dossier spécifique consacré à l’étude régionale sur les SSIAD. </a:t>
            </a:r>
          </a:p>
          <a:p>
            <a:pPr algn="just"/>
            <a:r>
              <a:rPr lang="fr-FR" sz="1400" dirty="0" smtClean="0">
                <a:solidFill>
                  <a:schemeClr val="tx1"/>
                </a:solidFill>
                <a:latin typeface="Arial" panose="020B0604020202020204" pitchFamily="34" charset="0"/>
                <a:cs typeface="Arial" panose="020B0604020202020204" pitchFamily="34" charset="0"/>
              </a:rPr>
              <a:t>2° d’un dossier spécifique consacré à l’expérimentation SPASAD. </a:t>
            </a:r>
          </a:p>
          <a:p>
            <a:pPr algn="just"/>
            <a:r>
              <a:rPr lang="fr-FR" sz="1400" b="1" dirty="0" smtClean="0">
                <a:solidFill>
                  <a:schemeClr val="tx1"/>
                </a:solidFill>
                <a:latin typeface="Arial" panose="020B0604020202020204" pitchFamily="34" charset="0"/>
                <a:cs typeface="Arial" panose="020B0604020202020204" pitchFamily="34" charset="0"/>
              </a:rPr>
              <a:t>→ Message d’information à l’ensemble des services de la région. </a:t>
            </a:r>
          </a:p>
          <a:p>
            <a:pPr algn="just"/>
            <a:endParaRPr lang="fr-FR" sz="1400" dirty="0">
              <a:solidFill>
                <a:schemeClr val="tx1"/>
              </a:solidFill>
              <a:latin typeface="Arial" panose="020B0604020202020204" pitchFamily="34" charset="0"/>
              <a:cs typeface="Arial" panose="020B0604020202020204" pitchFamily="34" charset="0"/>
            </a:endParaRPr>
          </a:p>
          <a:p>
            <a:pPr algn="just"/>
            <a:endParaRPr lang="fr-FR" sz="1400" dirty="0" smtClean="0">
              <a:solidFill>
                <a:schemeClr val="tx1"/>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86</a:t>
            </a:fld>
            <a:endParaRPr lang="fr-FR" dirty="0"/>
          </a:p>
        </p:txBody>
      </p:sp>
    </p:spTree>
    <p:extLst>
      <p:ext uri="{BB962C8B-B14F-4D97-AF65-F5344CB8AC3E}">
        <p14:creationId xmlns:p14="http://schemas.microsoft.com/office/powerpoint/2010/main" val="2854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611999"/>
            <a:ext cx="8280000" cy="5552495"/>
          </a:xfrm>
          <a:solidFill>
            <a:schemeClr val="bg1">
              <a:lumMod val="95000"/>
            </a:schemeClr>
          </a:solidFill>
        </p:spPr>
        <p:txBody>
          <a:bodyPr/>
          <a:lstStyle/>
          <a:p>
            <a:pPr algn="ct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b="1" dirty="0" smtClean="0"/>
              <a:t>Merci pour votre attention</a:t>
            </a:r>
            <a:br>
              <a:rPr lang="fr-FR" sz="2800" b="1" dirty="0" smtClean="0"/>
            </a:br>
            <a:r>
              <a:rPr lang="fr-FR" sz="2800" b="1" dirty="0" smtClean="0"/>
              <a:t>---</a:t>
            </a: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smtClean="0"/>
              <a:t/>
            </a:r>
            <a:br>
              <a:rPr lang="fr-FR" sz="2800" dirty="0" smtClean="0"/>
            </a:br>
            <a:r>
              <a:rPr lang="fr-FR" sz="2800" dirty="0"/>
              <a:t/>
            </a:r>
            <a:br>
              <a:rPr lang="fr-FR" sz="2800" dirty="0"/>
            </a:br>
            <a:r>
              <a:rPr lang="fr-FR" sz="2800" dirty="0" smtClean="0"/>
              <a:t/>
            </a:r>
            <a:br>
              <a:rPr lang="fr-FR" sz="2800" dirty="0" smtClean="0"/>
            </a:br>
            <a:endParaRPr lang="fr-FR" sz="2800" dirty="0"/>
          </a:p>
        </p:txBody>
      </p:sp>
      <p:sp>
        <p:nvSpPr>
          <p:cNvPr id="4" name="Espace réservé du numéro de diapositive 3"/>
          <p:cNvSpPr>
            <a:spLocks noGrp="1"/>
          </p:cNvSpPr>
          <p:nvPr>
            <p:ph type="sldNum" sz="quarter" idx="12"/>
          </p:nvPr>
        </p:nvSpPr>
        <p:spPr/>
        <p:txBody>
          <a:bodyPr/>
          <a:lstStyle/>
          <a:p>
            <a:fld id="{7E3B350E-657F-41D5-BCB6-877D8C3AF71C}" type="slidenum">
              <a:rPr lang="fr-FR" smtClean="0"/>
              <a:t>87</a:t>
            </a:fld>
            <a:endParaRPr lang="fr-FR" dirty="0"/>
          </a:p>
        </p:txBody>
      </p:sp>
    </p:spTree>
    <p:extLst>
      <p:ext uri="{BB962C8B-B14F-4D97-AF65-F5344CB8AC3E}">
        <p14:creationId xmlns:p14="http://schemas.microsoft.com/office/powerpoint/2010/main" val="270848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560" y="612000"/>
            <a:ext cx="8280000" cy="316690"/>
          </a:xfrm>
        </p:spPr>
        <p:txBody>
          <a:bodyPr/>
          <a:lstStyle/>
          <a:p>
            <a:r>
              <a:rPr lang="fr-FR" sz="2400" dirty="0"/>
              <a:t>LE CONTEXTE DES POLITIQUES PUBLIQUES SUR LES SSIAD</a:t>
            </a:r>
          </a:p>
        </p:txBody>
      </p:sp>
      <p:sp>
        <p:nvSpPr>
          <p:cNvPr id="4" name="Espace réservé du texte 3"/>
          <p:cNvSpPr>
            <a:spLocks noGrp="1"/>
          </p:cNvSpPr>
          <p:nvPr>
            <p:ph type="body" sz="quarter" idx="13"/>
          </p:nvPr>
        </p:nvSpPr>
        <p:spPr>
          <a:xfrm>
            <a:off x="442160" y="1037690"/>
            <a:ext cx="8280400" cy="5009610"/>
          </a:xfrm>
        </p:spPr>
        <p:txBody>
          <a:bodyPr/>
          <a:lstStyle/>
          <a:p>
            <a:pPr algn="just"/>
            <a:r>
              <a:rPr lang="fr-FR" sz="1400" b="1" u="sng" dirty="0">
                <a:solidFill>
                  <a:schemeClr val="tx1"/>
                </a:solidFill>
                <a:latin typeface="+mn-lt"/>
                <a:cs typeface="Arial" panose="020B0604020202020204" pitchFamily="34" charset="0"/>
              </a:rPr>
              <a:t>5</a:t>
            </a:r>
            <a:r>
              <a:rPr lang="fr-FR" sz="1400" b="1" u="sng" dirty="0" smtClean="0">
                <a:solidFill>
                  <a:schemeClr val="tx1"/>
                </a:solidFill>
                <a:latin typeface="+mn-lt"/>
                <a:cs typeface="Arial" panose="020B0604020202020204" pitchFamily="34" charset="0"/>
              </a:rPr>
              <a:t>°</a:t>
            </a:r>
            <a:r>
              <a:rPr lang="fr-FR" sz="1400" u="sng" dirty="0" smtClean="0">
                <a:solidFill>
                  <a:schemeClr val="tx1"/>
                </a:solidFill>
                <a:latin typeface="+mn-lt"/>
                <a:cs typeface="Arial" panose="020B0604020202020204" pitchFamily="34" charset="0"/>
              </a:rPr>
              <a:t> </a:t>
            </a:r>
            <a:r>
              <a:rPr lang="fr-FR" sz="1400" b="1" u="sng" dirty="0">
                <a:solidFill>
                  <a:schemeClr val="tx1"/>
                </a:solidFill>
                <a:latin typeface="+mn-lt"/>
                <a:cs typeface="Arial" panose="020B0604020202020204" pitchFamily="34" charset="0"/>
              </a:rPr>
              <a:t>Les révisions des référentiels aides-soignants </a:t>
            </a:r>
            <a:r>
              <a:rPr lang="fr-FR" sz="1400" b="1" u="sng" dirty="0" smtClean="0">
                <a:solidFill>
                  <a:schemeClr val="tx1"/>
                </a:solidFill>
                <a:latin typeface="+mn-lt"/>
                <a:cs typeface="Arial" panose="020B0604020202020204" pitchFamily="34" charset="0"/>
              </a:rPr>
              <a:t>et </a:t>
            </a:r>
            <a:r>
              <a:rPr lang="fr-FR" sz="1400" b="1" u="sng" dirty="0">
                <a:solidFill>
                  <a:schemeClr val="tx1"/>
                </a:solidFill>
                <a:latin typeface="+mn-lt"/>
                <a:cs typeface="Arial" panose="020B0604020202020204" pitchFamily="34" charset="0"/>
              </a:rPr>
              <a:t>l’annonce d’un plan national sur les métiers du grand âge </a:t>
            </a:r>
            <a:r>
              <a:rPr lang="fr-FR" sz="1400" b="1" u="sng" dirty="0" smtClean="0">
                <a:solidFill>
                  <a:schemeClr val="tx1"/>
                </a:solidFill>
                <a:latin typeface="+mn-lt"/>
                <a:cs typeface="Arial" panose="020B0604020202020204" pitchFamily="34" charset="0"/>
              </a:rPr>
              <a:t>:</a:t>
            </a:r>
            <a:r>
              <a:rPr lang="fr-FR" sz="1400" b="1" dirty="0" smtClean="0">
                <a:solidFill>
                  <a:schemeClr val="tx1"/>
                </a:solidFill>
                <a:latin typeface="+mn-lt"/>
                <a:cs typeface="Arial" panose="020B0604020202020204" pitchFamily="34" charset="0"/>
              </a:rPr>
              <a:t> </a:t>
            </a:r>
            <a:r>
              <a:rPr lang="fr-FR" sz="1400" dirty="0" smtClean="0">
                <a:solidFill>
                  <a:schemeClr val="tx1"/>
                </a:solidFill>
                <a:latin typeface="+mn-lt"/>
                <a:cs typeface="Arial" panose="020B0604020202020204" pitchFamily="34" charset="0"/>
              </a:rPr>
              <a:t>Dans </a:t>
            </a:r>
            <a:r>
              <a:rPr lang="fr-FR" sz="1400" dirty="0">
                <a:solidFill>
                  <a:schemeClr val="tx1"/>
                </a:solidFill>
                <a:latin typeface="+mn-lt"/>
                <a:cs typeface="Arial" panose="020B0604020202020204" pitchFamily="34" charset="0"/>
              </a:rPr>
              <a:t>le cadre de la stratégie « Ma santé 2022 », </a:t>
            </a:r>
            <a:r>
              <a:rPr lang="fr-FR" sz="1400" dirty="0" smtClean="0">
                <a:solidFill>
                  <a:schemeClr val="tx1"/>
                </a:solidFill>
                <a:latin typeface="+mn-lt"/>
                <a:cs typeface="Arial" panose="020B0604020202020204" pitchFamily="34" charset="0"/>
              </a:rPr>
              <a:t>travaux en </a:t>
            </a:r>
            <a:r>
              <a:rPr lang="fr-FR" sz="1400" dirty="0">
                <a:solidFill>
                  <a:schemeClr val="tx1"/>
                </a:solidFill>
                <a:latin typeface="+mn-lt"/>
                <a:cs typeface="Arial" panose="020B0604020202020204" pitchFamily="34" charset="0"/>
              </a:rPr>
              <a:t>cours de révisions des référentiels </a:t>
            </a:r>
            <a:r>
              <a:rPr lang="fr-FR" sz="1400" dirty="0" smtClean="0">
                <a:solidFill>
                  <a:schemeClr val="tx1"/>
                </a:solidFill>
                <a:latin typeface="+mn-lt"/>
                <a:cs typeface="Arial" panose="020B0604020202020204" pitchFamily="34" charset="0"/>
              </a:rPr>
              <a:t>d’aide-soignant avec une mise </a:t>
            </a:r>
            <a:r>
              <a:rPr lang="fr-FR" sz="1400" dirty="0">
                <a:solidFill>
                  <a:schemeClr val="tx1"/>
                </a:solidFill>
                <a:latin typeface="+mn-lt"/>
                <a:cs typeface="Arial" panose="020B0604020202020204" pitchFamily="34" charset="0"/>
              </a:rPr>
              <a:t>en </a:t>
            </a:r>
            <a:r>
              <a:rPr lang="fr-FR" sz="1400" dirty="0" err="1">
                <a:solidFill>
                  <a:schemeClr val="tx1"/>
                </a:solidFill>
                <a:latin typeface="+mn-lt"/>
                <a:cs typeface="Arial" panose="020B0604020202020204" pitchFamily="34" charset="0"/>
              </a:rPr>
              <a:t>oeuvre</a:t>
            </a:r>
            <a:r>
              <a:rPr lang="fr-FR" sz="1400" dirty="0">
                <a:solidFill>
                  <a:schemeClr val="tx1"/>
                </a:solidFill>
                <a:latin typeface="+mn-lt"/>
                <a:cs typeface="Arial" panose="020B0604020202020204" pitchFamily="34" charset="0"/>
              </a:rPr>
              <a:t> </a:t>
            </a:r>
            <a:r>
              <a:rPr lang="fr-FR" sz="1400" dirty="0" smtClean="0">
                <a:solidFill>
                  <a:schemeClr val="tx1"/>
                </a:solidFill>
                <a:latin typeface="+mn-lt"/>
                <a:cs typeface="Arial" panose="020B0604020202020204" pitchFamily="34" charset="0"/>
              </a:rPr>
              <a:t>attendue </a:t>
            </a:r>
            <a:r>
              <a:rPr lang="fr-FR" sz="1400" dirty="0">
                <a:solidFill>
                  <a:schemeClr val="tx1"/>
                </a:solidFill>
                <a:latin typeface="+mn-lt"/>
                <a:cs typeface="Arial" panose="020B0604020202020204" pitchFamily="34" charset="0"/>
              </a:rPr>
              <a:t>pour 2020. Dans la suite du rapport </a:t>
            </a:r>
            <a:r>
              <a:rPr lang="fr-FR" sz="1400" dirty="0" err="1">
                <a:solidFill>
                  <a:schemeClr val="tx1"/>
                </a:solidFill>
                <a:latin typeface="+mn-lt"/>
                <a:cs typeface="Arial" panose="020B0604020202020204" pitchFamily="34" charset="0"/>
              </a:rPr>
              <a:t>Libault</a:t>
            </a:r>
            <a:r>
              <a:rPr lang="fr-FR" sz="1400" dirty="0">
                <a:solidFill>
                  <a:schemeClr val="tx1"/>
                </a:solidFill>
                <a:latin typeface="+mn-lt"/>
                <a:cs typeface="Arial" panose="020B0604020202020204" pitchFamily="34" charset="0"/>
              </a:rPr>
              <a:t>, </a:t>
            </a:r>
            <a:r>
              <a:rPr lang="fr-FR" sz="1400" dirty="0" smtClean="0">
                <a:solidFill>
                  <a:schemeClr val="tx1"/>
                </a:solidFill>
                <a:latin typeface="+mn-lt"/>
                <a:cs typeface="Arial" panose="020B0604020202020204" pitchFamily="34" charset="0"/>
              </a:rPr>
              <a:t>mission confiée </a:t>
            </a:r>
            <a:r>
              <a:rPr lang="fr-FR" sz="1400" dirty="0">
                <a:solidFill>
                  <a:schemeClr val="tx1"/>
                </a:solidFill>
                <a:latin typeface="+mn-lt"/>
                <a:cs typeface="Arial" panose="020B0604020202020204" pitchFamily="34" charset="0"/>
              </a:rPr>
              <a:t>le 1</a:t>
            </a:r>
            <a:r>
              <a:rPr lang="fr-FR" sz="1400" baseline="30000" dirty="0">
                <a:solidFill>
                  <a:schemeClr val="tx1"/>
                </a:solidFill>
                <a:latin typeface="+mn-lt"/>
                <a:cs typeface="Arial" panose="020B0604020202020204" pitchFamily="34" charset="0"/>
              </a:rPr>
              <a:t>er</a:t>
            </a:r>
            <a:r>
              <a:rPr lang="fr-FR" sz="1400" dirty="0">
                <a:solidFill>
                  <a:schemeClr val="tx1"/>
                </a:solidFill>
                <a:latin typeface="+mn-lt"/>
                <a:cs typeface="Arial" panose="020B0604020202020204" pitchFamily="34" charset="0"/>
              </a:rPr>
              <a:t> juillet 2019 à Mme EL KHOMRI de revalorisation des métiers du grand âge, en donnant une priorité à l’amélioration des conditions </a:t>
            </a:r>
            <a:r>
              <a:rPr lang="fr-FR" sz="1400" dirty="0" smtClean="0">
                <a:solidFill>
                  <a:schemeClr val="tx1"/>
                </a:solidFill>
                <a:latin typeface="+mn-lt"/>
                <a:cs typeface="Arial" panose="020B0604020202020204" pitchFamily="34" charset="0"/>
              </a:rPr>
              <a:t>d’exercice, avec quatre axes </a:t>
            </a:r>
            <a:r>
              <a:rPr lang="fr-FR" sz="1400" dirty="0">
                <a:solidFill>
                  <a:schemeClr val="tx1"/>
                </a:solidFill>
                <a:latin typeface="+mn-lt"/>
                <a:cs typeface="Arial" panose="020B0604020202020204" pitchFamily="34" charset="0"/>
              </a:rPr>
              <a:t>identifiés : </a:t>
            </a:r>
          </a:p>
          <a:p>
            <a:pPr algn="just"/>
            <a:endParaRPr lang="fr-FR" sz="1000" dirty="0">
              <a:solidFill>
                <a:schemeClr val="tx1"/>
              </a:solidFill>
              <a:latin typeface="+mn-lt"/>
              <a:cs typeface="Arial" panose="020B0604020202020204" pitchFamily="34" charset="0"/>
            </a:endParaRPr>
          </a:p>
          <a:p>
            <a:pPr algn="just">
              <a:spcBef>
                <a:spcPts val="0"/>
              </a:spcBef>
            </a:pPr>
            <a:r>
              <a:rPr lang="fr-FR" sz="1400" u="sng" dirty="0">
                <a:solidFill>
                  <a:schemeClr val="tx1"/>
                </a:solidFill>
                <a:latin typeface="+mn-lt"/>
                <a:cs typeface="Arial" panose="020B0604020202020204" pitchFamily="34" charset="0"/>
              </a:rPr>
              <a:t>Axe 1 :</a:t>
            </a:r>
            <a:r>
              <a:rPr lang="fr-FR" sz="1400" dirty="0">
                <a:solidFill>
                  <a:schemeClr val="tx1"/>
                </a:solidFill>
                <a:latin typeface="+mn-lt"/>
                <a:cs typeface="Arial" panose="020B0604020202020204" pitchFamily="34" charset="0"/>
              </a:rPr>
              <a:t> Initier la nécessaire évolution des métiers et des compétences pour mieux répondre aux besoins des personnes âgées. </a:t>
            </a:r>
          </a:p>
          <a:p>
            <a:pPr algn="just">
              <a:spcBef>
                <a:spcPts val="0"/>
              </a:spcBef>
            </a:pPr>
            <a:r>
              <a:rPr lang="fr-FR" sz="1400" u="sng" dirty="0">
                <a:solidFill>
                  <a:schemeClr val="tx1"/>
                </a:solidFill>
                <a:latin typeface="+mn-lt"/>
                <a:cs typeface="Arial" panose="020B0604020202020204" pitchFamily="34" charset="0"/>
              </a:rPr>
              <a:t>Axe 2 :</a:t>
            </a:r>
            <a:r>
              <a:rPr lang="fr-FR" sz="1400" dirty="0">
                <a:solidFill>
                  <a:schemeClr val="tx1"/>
                </a:solidFill>
                <a:latin typeface="+mn-lt"/>
                <a:cs typeface="Arial" panose="020B0604020202020204" pitchFamily="34" charset="0"/>
              </a:rPr>
              <a:t> Renforcer la capacité des employeurs à recruter les professionnels nécessaires pour réaliser des interventions de qualité. </a:t>
            </a:r>
          </a:p>
          <a:p>
            <a:pPr algn="just">
              <a:spcBef>
                <a:spcPts val="0"/>
              </a:spcBef>
            </a:pPr>
            <a:r>
              <a:rPr lang="fr-FR" sz="1400" u="sng" dirty="0">
                <a:solidFill>
                  <a:schemeClr val="tx1"/>
                </a:solidFill>
                <a:latin typeface="+mn-lt"/>
                <a:cs typeface="Arial" panose="020B0604020202020204" pitchFamily="34" charset="0"/>
              </a:rPr>
              <a:t>Axe 3 :</a:t>
            </a:r>
            <a:r>
              <a:rPr lang="fr-FR" sz="1400" dirty="0">
                <a:solidFill>
                  <a:schemeClr val="tx1"/>
                </a:solidFill>
                <a:latin typeface="+mn-lt"/>
                <a:cs typeface="Arial" panose="020B0604020202020204" pitchFamily="34" charset="0"/>
              </a:rPr>
              <a:t> Favoriser la mise en place d’organisation de structures favorables à la qualité de vie au travail des professionnels. </a:t>
            </a:r>
          </a:p>
          <a:p>
            <a:pPr algn="just">
              <a:spcBef>
                <a:spcPts val="0"/>
              </a:spcBef>
            </a:pPr>
            <a:r>
              <a:rPr lang="fr-FR" sz="1400" u="sng" dirty="0">
                <a:solidFill>
                  <a:schemeClr val="tx1"/>
                </a:solidFill>
                <a:latin typeface="+mn-lt"/>
                <a:cs typeface="Arial" panose="020B0604020202020204" pitchFamily="34" charset="0"/>
              </a:rPr>
              <a:t>Axe 4 :</a:t>
            </a:r>
            <a:r>
              <a:rPr lang="fr-FR" sz="1400" dirty="0">
                <a:solidFill>
                  <a:schemeClr val="tx1"/>
                </a:solidFill>
                <a:latin typeface="+mn-lt"/>
                <a:cs typeface="Arial" panose="020B0604020202020204" pitchFamily="34" charset="0"/>
              </a:rPr>
              <a:t> Ouvrir des perspectives de carrière, notamment en favorisant la mise en place de parcours aussi bien entre les différents métiers qu’entre les structures (entre les établissements et les services à domicile). </a:t>
            </a:r>
            <a:endParaRPr lang="fr-FR" sz="1400" dirty="0">
              <a:solidFill>
                <a:schemeClr val="tx1"/>
              </a:solidFill>
              <a:latin typeface="+mn-lt"/>
            </a:endParaRPr>
          </a:p>
          <a:p>
            <a:pPr algn="just"/>
            <a:endParaRPr lang="fr-FR" sz="1400" dirty="0">
              <a:solidFill>
                <a:schemeClr val="tx1"/>
              </a:solidFill>
              <a:latin typeface="+mn-lt"/>
            </a:endParaRPr>
          </a:p>
          <a:p>
            <a:endParaRPr lang="fr-FR" dirty="0"/>
          </a:p>
        </p:txBody>
      </p:sp>
      <p:sp>
        <p:nvSpPr>
          <p:cNvPr id="5" name="Espace réservé du numéro de diapositive 4"/>
          <p:cNvSpPr>
            <a:spLocks noGrp="1"/>
          </p:cNvSpPr>
          <p:nvPr>
            <p:ph type="sldNum" sz="quarter" idx="12"/>
          </p:nvPr>
        </p:nvSpPr>
        <p:spPr/>
        <p:txBody>
          <a:bodyPr/>
          <a:lstStyle/>
          <a:p>
            <a:fld id="{7E3B350E-657F-41D5-BCB6-877D8C3AF71C}" type="slidenum">
              <a:rPr lang="fr-FR" smtClean="0"/>
              <a:t>9</a:t>
            </a:fld>
            <a:endParaRPr lang="fr-FR" dirty="0"/>
          </a:p>
        </p:txBody>
      </p:sp>
    </p:spTree>
    <p:extLst>
      <p:ext uri="{BB962C8B-B14F-4D97-AF65-F5344CB8AC3E}">
        <p14:creationId xmlns:p14="http://schemas.microsoft.com/office/powerpoint/2010/main" val="73751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aceb3e3571fabc515df2de4f15d3ddfaf5392b"/>
</p:tagLst>
</file>

<file path=ppt/theme/theme1.xml><?xml version="1.0" encoding="utf-8"?>
<a:theme xmlns:a="http://schemas.openxmlformats.org/drawingml/2006/main" name="Thème ENEIS">
  <a:themeElements>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36000" rIns="36000" rtlCol="0" anchor="ctr"/>
      <a:lstStyle>
        <a:defPPr algn="ctr">
          <a:defRPr sz="11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PIL n°1" id="{09DE94C6-A6F0-4510-9478-9FAFFCDCFBCD}" vid="{75006AEC-620C-457B-8DD9-BA2C1ABD69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ouleurs ENEIS">
    <a:dk1>
      <a:sysClr val="windowText" lastClr="000000"/>
    </a:dk1>
    <a:lt1>
      <a:sysClr val="window" lastClr="FFFFFF"/>
    </a:lt1>
    <a:dk2>
      <a:srgbClr val="AF0E1A"/>
    </a:dk2>
    <a:lt2>
      <a:srgbClr val="595959"/>
    </a:lt2>
    <a:accent1>
      <a:srgbClr val="AF0E1A"/>
    </a:accent1>
    <a:accent2>
      <a:srgbClr val="FF6C00"/>
    </a:accent2>
    <a:accent3>
      <a:srgbClr val="710008"/>
    </a:accent3>
    <a:accent4>
      <a:srgbClr val="FFAA00"/>
    </a:accent4>
    <a:accent5>
      <a:srgbClr val="F4010F"/>
    </a:accent5>
    <a:accent6>
      <a:srgbClr val="D9D9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44EFBC307A0140BFF498108BCD37B9" ma:contentTypeVersion="0" ma:contentTypeDescription="Crée un document." ma:contentTypeScope="" ma:versionID="e9abe01c4e61a4d834ead2361e29ea3d">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A9BAE4-7306-4D67-8A64-E2C2C54F69C1}">
  <ds:schemaRef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F7D9FC8-6D12-4285-A480-8AD2B7E42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8228860-3ACB-4B09-AB34-CDCAD88C1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COPIL n°1</Template>
  <TotalTime>20713</TotalTime>
  <Words>10021</Words>
  <Application>Microsoft Office PowerPoint</Application>
  <PresentationFormat>Affichage à l'écran (4:3)</PresentationFormat>
  <Paragraphs>1323</Paragraphs>
  <Slides>87</Slides>
  <Notes>38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87</vt:i4>
      </vt:variant>
    </vt:vector>
  </HeadingPairs>
  <TitlesOfParts>
    <vt:vector size="98" baseType="lpstr">
      <vt:lpstr>Arial Unicode MS</vt:lpstr>
      <vt:lpstr>ＭＳ Ｐゴシック</vt:lpstr>
      <vt:lpstr>Arial</vt:lpstr>
      <vt:lpstr>Calibri</vt:lpstr>
      <vt:lpstr>Century Gothic</vt:lpstr>
      <vt:lpstr>Courier New</vt:lpstr>
      <vt:lpstr>Times New Roman</vt:lpstr>
      <vt:lpstr>Trebuchet MS</vt:lpstr>
      <vt:lpstr>Wingdings</vt:lpstr>
      <vt:lpstr>Wingdings 2</vt:lpstr>
      <vt:lpstr>Thème ENEIS</vt:lpstr>
      <vt:lpstr> </vt:lpstr>
      <vt:lpstr>L’ORDRE DU JOUR</vt:lpstr>
      <vt:lpstr>INTRODUCTION </vt:lpstr>
      <vt:lpstr>LeS OBJECTIFS DE L’ETUDE REGIONALE</vt:lpstr>
      <vt:lpstr>LES OBJECTIFS DE L’ETUDE REGIONALE</vt:lpstr>
      <vt:lpstr>LA Méthodologie DE l’ETUDE</vt:lpstr>
      <vt:lpstr>LE CALENDRIER DE L’ETUDE</vt:lpstr>
      <vt:lpstr>LE CONTEXTE DES POLITIQUES PUBLIQUES SUR LES SSIAD</vt:lpstr>
      <vt:lpstr>LE CONTEXTE DES POLITIQUES PUBLIQUES SUR LES SSIAD</vt:lpstr>
      <vt:lpstr>LES SSIAD: RAPPORT CONCERTATION AUTONOMIE ET GRAND AGE</vt:lpstr>
      <vt:lpstr>Panorama de l’offre et présentation synthétique des résultats a partir de questions cles</vt:lpstr>
      <vt:lpstr>LE PUBLIC CIBLE DES SSIAD </vt:lpstr>
      <vt:lpstr>LE PUBLIC CIBLE DES SSIAD </vt:lpstr>
      <vt:lpstr>LE PUBLIC CIBLE DES SSIAD </vt:lpstr>
      <vt:lpstr>L’OFFRE SSIAD EN REGION</vt:lpstr>
      <vt:lpstr>L’OFFRE SSIAD EN REGION</vt:lpstr>
      <vt:lpstr>L’OFFRE SSIAD EN REGION</vt:lpstr>
      <vt:lpstr>QUESTION-CLE 1:  Les SSIAD répondent-ils aux missions qui leur sont dévolues au regard des besoins de la population à accompagner ? </vt:lpstr>
      <vt:lpstr>Présentation PowerPoint</vt:lpstr>
      <vt:lpstr>Les lieux de vie des patients pris en charge</vt:lpstr>
      <vt:lpstr>La DUREE D’ACCOMPAGNEMENT des patients</vt:lpstr>
      <vt:lpstr>La charge en soins DES PATIENTS</vt:lpstr>
      <vt:lpstr>La charge en soins des patients</vt:lpstr>
      <vt:lpstr>Les interventions en doublon</vt:lpstr>
      <vt:lpstr>Présentation PowerPoint</vt:lpstr>
      <vt:lpstr>La Cartographie régionale du taux de couverture PA par territoire de SSIAD</vt:lpstr>
      <vt:lpstr>La Cartographie régionale du taux de couverture PH par territoire de SSIAD </vt:lpstr>
      <vt:lpstr>Les critères d’admission EN SSIAD</vt:lpstr>
      <vt:lpstr>LES REFUS D’ADMISSION DES PATIENTS PA</vt:lpstr>
      <vt:lpstr>LES REFUS D’ADMISSION DES PATIENTS PH</vt:lpstr>
      <vt:lpstr>L’Identification des territoires en tension</vt:lpstr>
      <vt:lpstr>L’Analyse des dérogations</vt:lpstr>
      <vt:lpstr>Présentation PowerPoint</vt:lpstr>
      <vt:lpstr>LES BESOINS DE MODIFICATION DE LA couverture territoriale</vt:lpstr>
      <vt:lpstr>Les besoins de transformation de places</vt:lpstr>
      <vt:lpstr>l’identification de besoins spécifiques</vt:lpstr>
      <vt:lpstr>QUESTION-CLE 2:  LES SSIAD S’inscrivent-ils dans une logique d’intégration des acteurs locaux de la prise en charge et de l’accompagnement au service du parcours coordonné de santé des patients ?</vt:lpstr>
      <vt:lpstr>Présentation PowerPoint</vt:lpstr>
      <vt:lpstr>LES ORIENTATIONS SUITE AU REFUS D’ADMISSION de PATIENTS PRIS EN CHARGE</vt:lpstr>
      <vt:lpstr>LES ORIENTATIONS EN FIN DE PRISE EN CHARGE DES PATIENTS</vt:lpstr>
      <vt:lpstr>Le SSIAD dans l’écosystème d’acteurs</vt:lpstr>
      <vt:lpstr>Le SSIAD dans l’écosystème d’acteurs</vt:lpstr>
      <vt:lpstr>Le SSIAD dans l’écosystème d’acteurs</vt:lpstr>
      <vt:lpstr>Le SSIAD dans l’écosystème d’acteurs</vt:lpstr>
      <vt:lpstr>Présentation PowerPoint</vt:lpstr>
      <vt:lpstr>LA FORMALISATION DU PROJET DE SERVICE</vt:lpstr>
      <vt:lpstr>LA communication des SERVICES</vt:lpstr>
      <vt:lpstr>QUESTION-CLE 3:  Leur organisation est-elle efficiente et répond-elle aux objectifs de qualité de l’accompagnement et de la prise en charge attendus ?</vt:lpstr>
      <vt:lpstr>Présentation PowerPoint</vt:lpstr>
      <vt:lpstr>LE CADRE D’OUVERTURE DES SERVICES</vt:lpstr>
      <vt:lpstr>L’ORGANISATION DE LA CONTINUITE DES SOINS ET dES SERVICES</vt:lpstr>
      <vt:lpstr>LA POLITIQUE D’aCCUEIL ET D’ADMISSION</vt:lpstr>
      <vt:lpstr>LA CONSTITUTION ET LA GESTION DES LISTES D’ATTENTE</vt:lpstr>
      <vt:lpstr> LA PROTOCOLISATION DES ACTIVITES</vt:lpstr>
      <vt:lpstr>LA PREVENTION ET LA GESTION DES RISQUES en SSIAD</vt:lpstr>
      <vt:lpstr>Présentation PowerPoint</vt:lpstr>
      <vt:lpstr>LE Recrutement et LA formation</vt:lpstr>
      <vt:lpstr>Les conditions de travail</vt:lpstr>
      <vt:lpstr>Les pratiques de soutien au personnel</vt:lpstr>
      <vt:lpstr>Présentation PowerPoint</vt:lpstr>
      <vt:lpstr>La modernisation des services</vt:lpstr>
      <vt:lpstr>Présentation PowerPoint</vt:lpstr>
      <vt:lpstr>LES Projets de rapprochement DES SERVICES</vt:lpstr>
      <vt:lpstr>COORDINATION ET INTEGRATION DE L’AIDE ET DU SOIN  </vt:lpstr>
      <vt:lpstr>L’Expérimentation spasad INTEGRES (Art. 49 Loi ASV)</vt:lpstr>
      <vt:lpstr>L’Expérimentation spasad INTEGRES (ART. 49 Loi ASV)</vt:lpstr>
      <vt:lpstr>L’Expérimentation spasad INTEGRES (ART. 49 LOI ASV)</vt:lpstr>
      <vt:lpstr>L’Expérimentation spasad INTEGRES EN BRETAGNE</vt:lpstr>
      <vt:lpstr>LE panel REGIONAL DES SPASAD expérimentateurs régional</vt:lpstr>
      <vt:lpstr>LES CARACTERISTIQUES DES SPASAD INTEGRES EN 2018 (SYNTHESE DGCS situation au 1er semestre 2018)</vt:lpstr>
      <vt:lpstr>LES CARACTERISTIQUES DES SPASAD INTEGRES EN 2018 (SYNTHESE DGCS situation au 1er semestre 2018)</vt:lpstr>
      <vt:lpstr>LES CARACTERISTIQUES DES SPASAD INTEGRES EN 2018 (SYNTHESE DGCS situation au 1er semestre 2018)</vt:lpstr>
      <vt:lpstr>LES CARACTERISTIQUES DES SPASAD INTEGRES EN 2018 (SYNTHESE DGCS situation au 1er semestre 2018)</vt:lpstr>
      <vt:lpstr>LES CARACTERISTIQUES DES SPASAD INTEGRES EN 2018 (SYNTHESE DGCS situation au 1er semestre 2018)</vt:lpstr>
      <vt:lpstr>LES CARACTERISTIQUES DES SPASAD INTEGRES EN 2018 (SYNTHESE DGCS situation au 1er semestre 2018)</vt:lpstr>
      <vt:lpstr>L’APPRECIATION DU DISPOSITIF(RAPPORT GOUVT 2019)</vt:lpstr>
      <vt:lpstr>L’APPRECIATION DU DISPOSITIF (RAPPORT GOUVT 2019)</vt:lpstr>
      <vt:lpstr>LES SUITES DE L’EXPERIMENTATION</vt:lpstr>
      <vt:lpstr>LES Retours d’experienceS</vt:lpstr>
      <vt:lpstr>SYNTHESE DE L’ETUDE  ET PERSPECTIVES  D’ACTIONS REGIONALES</vt:lpstr>
      <vt:lpstr>LA SYNTHESE DES ENJEUX DE L’ETUDE</vt:lpstr>
      <vt:lpstr>LES PERSPECTIVES D’ACTION REGIONALES</vt:lpstr>
      <vt:lpstr>LES PERSPECTIVES D’ACTION REGIONALES</vt:lpstr>
      <vt:lpstr>LES PERSPECTIVES D’ACTION REGIONALES</vt:lpstr>
      <vt:lpstr>LES PERSPECTIVES D’ACTION REGIONALES</vt:lpstr>
      <vt:lpstr>LA DIFFUSION DE L’ETUDE</vt:lpstr>
      <vt:lpstr>       Merci pour votre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Appui à la définition d’une stratégie territoriale du département dans le champ de l’aide à domicile</dc:title>
  <dc:creator>David Mawas;Henri Lepers</dc:creator>
  <cp:lastModifiedBy>*</cp:lastModifiedBy>
  <cp:revision>1852</cp:revision>
  <cp:lastPrinted>2019-09-23T09:06:33Z</cp:lastPrinted>
  <dcterms:created xsi:type="dcterms:W3CDTF">2018-01-04T13:02:42Z</dcterms:created>
  <dcterms:modified xsi:type="dcterms:W3CDTF">2019-10-21T14:54:54Z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0x0101006144EFBC307A0140BFF498108BCD37B9</vt:lpwstr>
  </property>
</Properties>
</file>